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application/vnd.openxmlformats-package.relationships+xml" Extension="rels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custom-properties+xml" PartName="/docProps/custom.xml"/>
  <Override ContentType="application/binary" PartName="/ppt/metadata"/>
  <Override ContentType="application/vnd.openxmlformats-officedocument.presentationml.notesMaster+xml" PartName="/ppt/notesMasters/notesMaster1.xml"/>
  <Override ContentType="application/vnd.openxmlformats-officedocument.presentationml.presProps+xml" PartName="/ppt/presProps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custom-properties" Target="docProps/custom.xml"/><Relationship Id="rId2" Type="http://schemas.openxmlformats.org/package/2006/relationships/metadata/core-properties" Target="docProps/core.xml"/><Relationship Id="rId3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 showSpecialPlsOnTitleSld="0">
  <p:sldMasterIdLst>
    <p:sldMasterId id="2147483648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  <p:sldId id="273" r:id="rId24"/>
    <p:sldId id="274" r:id="rId25"/>
  </p:sldIdLst>
  <p:sldSz cy="68580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http://customooxmlschemas.google.com/">
      <go:slidesCustomData xmlns:go="http://customooxmlschemas.google.com/" r:id="rId26" roundtripDataSignature="AMtx7miXCB3AAIKkm8/D5Z2fMIN5vJssq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3665B74C-1BCC-49EA-BFDF-87654779A78F}">
  <a:tblStyle styleId="{3665B74C-1BCC-49EA-BFDF-87654779A78F}" styleName="Table_0">
    <a:wholeTbl>
      <a:tcTxStyle b="off" i="off">
        <a:font>
          <a:latin typeface="Arial"/>
          <a:ea typeface="Arial"/>
          <a:cs typeface="Arial"/>
        </a:font>
        <a:schemeClr val="dk1"/>
      </a:tcTxStyle>
      <a:tcStyle>
        <a:tcBdr>
          <a:left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insideV>
        </a:tcBdr>
        <a:fill>
          <a:solidFill>
            <a:srgbClr val="FFF0E6"/>
          </a:solidFill>
        </a:fill>
      </a:tcStyle>
    </a:wholeTbl>
    <a:band1H>
      <a:tcTxStyle/>
      <a:tcStyle>
        <a:fill>
          <a:solidFill>
            <a:srgbClr val="FFE0CA"/>
          </a:solidFill>
        </a:fill>
      </a:tcStyle>
    </a:band1H>
    <a:band2H>
      <a:tcTxStyle/>
    </a:band2H>
    <a:band1V>
      <a:tcTxStyle/>
      <a:tcStyle>
        <a:fill>
          <a:solidFill>
            <a:srgbClr val="FFE0CA"/>
          </a:solidFill>
        </a:fill>
      </a:tcStyle>
    </a:band1V>
    <a:band2V>
      <a:tcTxStyle/>
    </a:band2V>
    <a:lastCol>
      <a:tcTxStyle b="on" i="off">
        <a:font>
          <a:latin typeface="Arial"/>
          <a:ea typeface="Arial"/>
          <a:cs typeface="Arial"/>
        </a:font>
        <a:schemeClr val="lt1"/>
      </a:tcTxStyle>
      <a:tcStyle>
        <a:fill>
          <a:solidFill>
            <a:schemeClr val="accent1"/>
          </a:solidFill>
        </a:fill>
      </a:tcStyle>
    </a:lastCol>
    <a:firstCol>
      <a:tcTxStyle b="on" i="off">
        <a:font>
          <a:latin typeface="Arial"/>
          <a:ea typeface="Arial"/>
          <a:cs typeface="Arial"/>
        </a:font>
        <a:schemeClr val="lt1"/>
      </a:tcTxStyle>
      <a:tcStyle>
        <a:fill>
          <a:solidFill>
            <a:schemeClr val="accent1"/>
          </a:solidFill>
        </a:fill>
      </a:tcStyle>
    </a:firstCol>
    <a:lastRow>
      <a:tcTxStyle b="on" i="off">
        <a:font>
          <a:latin typeface="Arial"/>
          <a:ea typeface="Arial"/>
          <a:cs typeface="Arial"/>
        </a:font>
        <a:schemeClr val="lt1"/>
      </a:tcTxStyle>
      <a:tcStyle>
        <a:tcBdr>
          <a:top>
            <a:ln cap="flat" cmpd="sng" w="381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top>
        </a:tcBdr>
        <a:fill>
          <a:solidFill>
            <a:schemeClr val="accent1"/>
          </a:solidFill>
        </a:fill>
      </a:tcStyle>
    </a:lastRow>
    <a:seCell>
      <a:tcTxStyle/>
    </a:seCell>
    <a:swCell>
      <a:tcTxStyle/>
    </a:swCell>
    <a:firstRow>
      <a:tcTxStyle b="on" i="off">
        <a:font>
          <a:latin typeface="Arial"/>
          <a:ea typeface="Arial"/>
          <a:cs typeface="Arial"/>
        </a:font>
        <a:schemeClr val="lt1"/>
      </a:tcTxStyle>
      <a:tcStyle>
        <a:tcBdr>
          <a:bottom>
            <a:ln cap="flat" cmpd="sng" w="381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bottom>
        </a:tcBdr>
        <a:fill>
          <a:solidFill>
            <a:schemeClr val="accent1"/>
          </a:solidFill>
        </a:fill>
      </a:tcStyle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4.xml"/><Relationship Id="rId22" Type="http://schemas.openxmlformats.org/officeDocument/2006/relationships/slide" Target="slides/slide16.xml"/><Relationship Id="rId21" Type="http://schemas.openxmlformats.org/officeDocument/2006/relationships/slide" Target="slides/slide15.xml"/><Relationship Id="rId24" Type="http://schemas.openxmlformats.org/officeDocument/2006/relationships/slide" Target="slides/slide18.xml"/><Relationship Id="rId23" Type="http://schemas.openxmlformats.org/officeDocument/2006/relationships/slide" Target="slides/slide17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9" Type="http://schemas.openxmlformats.org/officeDocument/2006/relationships/slide" Target="slides/slide3.xml"/><Relationship Id="rId26" Type="http://customschemas.google.com/relationships/presentationmetadata" Target="metadata"/><Relationship Id="rId25" Type="http://schemas.openxmlformats.org/officeDocument/2006/relationships/slide" Target="slides/slide19.xml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11" Type="http://schemas.openxmlformats.org/officeDocument/2006/relationships/slide" Target="slides/slide5.xml"/><Relationship Id="rId10" Type="http://schemas.openxmlformats.org/officeDocument/2006/relationships/slide" Target="slides/slide4.xml"/><Relationship Id="rId13" Type="http://schemas.openxmlformats.org/officeDocument/2006/relationships/slide" Target="slides/slide7.xml"/><Relationship Id="rId12" Type="http://schemas.openxmlformats.org/officeDocument/2006/relationships/slide" Target="slides/slide6.xml"/><Relationship Id="rId15" Type="http://schemas.openxmlformats.org/officeDocument/2006/relationships/slide" Target="slides/slide9.xml"/><Relationship Id="rId14" Type="http://schemas.openxmlformats.org/officeDocument/2006/relationships/slide" Target="slides/slide8.xml"/><Relationship Id="rId17" Type="http://schemas.openxmlformats.org/officeDocument/2006/relationships/slide" Target="slides/slide11.xml"/><Relationship Id="rId16" Type="http://schemas.openxmlformats.org/officeDocument/2006/relationships/slide" Target="slides/slide10.xml"/><Relationship Id="rId19" Type="http://schemas.openxmlformats.org/officeDocument/2006/relationships/slide" Target="slides/slide13.xml"/><Relationship Id="rId18" Type="http://schemas.openxmlformats.org/officeDocument/2006/relationships/slide" Target="slides/slide1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ru-RU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ru-RU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2" name="Google Shape;62;p1:notes"/>
          <p:cNvSpPr txBox="1"/>
          <p:nvPr/>
        </p:nvSpPr>
        <p:spPr>
          <a:xfrm>
            <a:off x="3887788" y="8689975"/>
            <a:ext cx="2970212" cy="454025"/>
          </a:xfrm>
          <a:prstGeom prst="rect">
            <a:avLst/>
          </a:prstGeom>
          <a:noFill/>
          <a:ln>
            <a:noFill/>
          </a:ln>
        </p:spPr>
        <p:txBody>
          <a:bodyPr anchorCtr="0" anchor="b" bIns="47400" lIns="94800" spcFirstLastPara="1" rIns="94800" wrap="square" tIns="474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ru-RU" sz="1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3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3" name="Google Shape;63;p1:notes"/>
          <p:cNvSpPr/>
          <p:nvPr>
            <p:ph idx="2" type="sldImg"/>
          </p:nvPr>
        </p:nvSpPr>
        <p:spPr>
          <a:xfrm>
            <a:off x="1143000" y="685800"/>
            <a:ext cx="4573588" cy="3430588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64" name="Google Shape;64;p1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7400" lIns="94800" spcFirstLastPara="1" rIns="94800" wrap="square" tIns="474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0" name="Shape 2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" name="Google Shape;211;p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2" name="Google Shape;212;p10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2" name="Shape 2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" name="Google Shape;243;p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4" name="Google Shape;244;p1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71" name="Shape 2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2" name="Google Shape;272;p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3" name="Google Shape;273;p12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81" name="Shape 2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2" name="Google Shape;282;p1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3" name="Google Shape;283;p13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87" name="Shape 2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8" name="Google Shape;288;p1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9" name="Google Shape;289;p14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10" name="Shape 3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1" name="Google Shape;311;p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12" name="Google Shape;312;p15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20" name="Shape 3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1" name="Google Shape;321;p1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22" name="Google Shape;322;p16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50" name="Shape 3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1" name="Google Shape;351;p1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52" name="Google Shape;352;p17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70" name="Shape 3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1" name="Google Shape;371;p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2" name="Google Shape;372;p18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02" name="Shape 4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3" name="Google Shape;403;p1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04" name="Google Shape;404;p19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3" name="Google Shape;73;p2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9" name="Google Shape;79;p3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9" name="Google Shape;99;p4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5" name="Google Shape;105;p5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2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4" name="Google Shape;134;p6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3" name="Google Shape;163;p7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Google Shape;182;p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3" name="Google Shape;183;p8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7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Google Shape;188;p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9" name="Google Shape;189;p9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jpg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标题幻灯片" showMasterSp="0" type="title">
  <p:cSld name="TITLE">
    <p:bg>
      <p:bgPr>
        <a:blipFill>
          <a:blip r:embed="rId2">
            <a:alphaModFix/>
          </a:blip>
          <a:stretch>
            <a:fillRect/>
          </a:stretch>
        </a:blipFill>
      </p:bgPr>
    </p:bg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21"/>
          <p:cNvSpPr txBox="1"/>
          <p:nvPr>
            <p:ph type="ctrTitle"/>
          </p:nvPr>
        </p:nvSpPr>
        <p:spPr>
          <a:xfrm>
            <a:off x="963613" y="3951288"/>
            <a:ext cx="7713662" cy="10810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0" spcFirstLastPara="1" rIns="0" wrap="square" tIns="45700">
            <a:noAutofit/>
          </a:bodyPr>
          <a:lstStyle>
            <a:lvl1pPr lv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200"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21"/>
          <p:cNvSpPr txBox="1"/>
          <p:nvPr>
            <p:ph idx="1" type="subTitle"/>
          </p:nvPr>
        </p:nvSpPr>
        <p:spPr>
          <a:xfrm>
            <a:off x="960438" y="5075238"/>
            <a:ext cx="7740650" cy="7572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None/>
              <a:defRPr sz="2400"/>
            </a:lvl1pPr>
            <a:lvl2pPr lvl="1" algn="l">
              <a:spcBef>
                <a:spcPts val="9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lvl="2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lvl="3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lvl="4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lvl="5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lvl="6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lvl="7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lvl="8" algn="l">
              <a:spcBef>
                <a:spcPts val="720"/>
              </a:spcBef>
              <a:spcAft>
                <a:spcPts val="72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/>
        </p:txBody>
      </p:sp>
      <p:sp>
        <p:nvSpPr>
          <p:cNvPr id="16" name="Google Shape;16;p21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dk1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标题和竖排文字" type="vertTx">
  <p:cSld name="VERTICAL_TEXT"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30"/>
          <p:cNvSpPr txBox="1"/>
          <p:nvPr>
            <p:ph type="title"/>
          </p:nvPr>
        </p:nvSpPr>
        <p:spPr>
          <a:xfrm>
            <a:off x="311150" y="271463"/>
            <a:ext cx="8520113" cy="647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4" name="Google Shape;54;p30"/>
          <p:cNvSpPr txBox="1"/>
          <p:nvPr>
            <p:ph idx="1" type="body"/>
          </p:nvPr>
        </p:nvSpPr>
        <p:spPr>
          <a:xfrm rot="5400000">
            <a:off x="2401094" y="-616743"/>
            <a:ext cx="4313238" cy="85248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342900" lvl="0" marL="45720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▪"/>
              <a:defRPr/>
            </a:lvl1pPr>
            <a:lvl2pPr indent="-342900" lvl="1" marL="9144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indent="-342900" lvl="6" marL="32004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indent="-342900" lvl="7" marL="36576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indent="-342900" lvl="8" marL="4114800" algn="l">
              <a:spcBef>
                <a:spcPts val="720"/>
              </a:spcBef>
              <a:spcAft>
                <a:spcPts val="72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/>
        </p:txBody>
      </p:sp>
      <p:sp>
        <p:nvSpPr>
          <p:cNvPr id="55" name="Google Shape;55;p30"/>
          <p:cNvSpPr txBox="1"/>
          <p:nvPr>
            <p:ph idx="11" type="ftr"/>
          </p:nvPr>
        </p:nvSpPr>
        <p:spPr>
          <a:xfrm>
            <a:off x="3124200" y="6365875"/>
            <a:ext cx="2895600" cy="2476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垂直排列标题与文本" type="vertTitleAndTx">
  <p:cSld name="VERTICAL_TITLE_AND_VERTICAL_TEXT"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31"/>
          <p:cNvSpPr txBox="1"/>
          <p:nvPr>
            <p:ph type="title"/>
          </p:nvPr>
        </p:nvSpPr>
        <p:spPr>
          <a:xfrm rot="5400000">
            <a:off x="4999038" y="1970088"/>
            <a:ext cx="5530850" cy="2133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8" name="Google Shape;58;p31"/>
          <p:cNvSpPr txBox="1"/>
          <p:nvPr>
            <p:ph idx="1" type="body"/>
          </p:nvPr>
        </p:nvSpPr>
        <p:spPr>
          <a:xfrm rot="5400000">
            <a:off x="654844" y="-88106"/>
            <a:ext cx="5530850" cy="624998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342900" lvl="0" marL="45720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▪"/>
              <a:defRPr/>
            </a:lvl1pPr>
            <a:lvl2pPr indent="-342900" lvl="1" marL="9144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indent="-342900" lvl="6" marL="32004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indent="-342900" lvl="7" marL="36576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indent="-342900" lvl="8" marL="4114800" algn="l">
              <a:spcBef>
                <a:spcPts val="720"/>
              </a:spcBef>
              <a:spcAft>
                <a:spcPts val="72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/>
        </p:txBody>
      </p:sp>
      <p:sp>
        <p:nvSpPr>
          <p:cNvPr id="59" name="Google Shape;59;p31"/>
          <p:cNvSpPr txBox="1"/>
          <p:nvPr>
            <p:ph idx="11" type="ftr"/>
          </p:nvPr>
        </p:nvSpPr>
        <p:spPr>
          <a:xfrm>
            <a:off x="3124200" y="6365875"/>
            <a:ext cx="2895600" cy="2476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标题和内容" type="obj">
  <p:cSld name="OBJECT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22"/>
          <p:cNvSpPr txBox="1"/>
          <p:nvPr>
            <p:ph type="title"/>
          </p:nvPr>
        </p:nvSpPr>
        <p:spPr>
          <a:xfrm>
            <a:off x="311150" y="271463"/>
            <a:ext cx="8520113" cy="647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22"/>
          <p:cNvSpPr txBox="1"/>
          <p:nvPr>
            <p:ph idx="1" type="body"/>
          </p:nvPr>
        </p:nvSpPr>
        <p:spPr>
          <a:xfrm>
            <a:off x="295275" y="1489075"/>
            <a:ext cx="8524875" cy="431323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342900" lvl="0" marL="45720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▪"/>
              <a:defRPr/>
            </a:lvl1pPr>
            <a:lvl2pPr indent="-342900" lvl="1" marL="9144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indent="-342900" lvl="6" marL="32004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indent="-342900" lvl="7" marL="36576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indent="-342900" lvl="8" marL="4114800" algn="l">
              <a:spcBef>
                <a:spcPts val="720"/>
              </a:spcBef>
              <a:spcAft>
                <a:spcPts val="72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/>
        </p:txBody>
      </p:sp>
      <p:sp>
        <p:nvSpPr>
          <p:cNvPr id="20" name="Google Shape;20;p22"/>
          <p:cNvSpPr txBox="1"/>
          <p:nvPr>
            <p:ph idx="11" type="ftr"/>
          </p:nvPr>
        </p:nvSpPr>
        <p:spPr>
          <a:xfrm>
            <a:off x="3124200" y="6365875"/>
            <a:ext cx="2895600" cy="2476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节标题" type="secHead">
  <p:cSld name="SECTION_HEADER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23"/>
          <p:cNvSpPr txBox="1"/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sz="4000" cap="none"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23"/>
          <p:cNvSpPr txBox="1"/>
          <p:nvPr>
            <p:ph idx="1" type="body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1pPr>
            <a:lvl2pPr indent="-228600" lvl="1" marL="91440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/>
            </a:lvl2pPr>
            <a:lvl3pPr indent="-228600" lvl="2" marL="13716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/>
            </a:lvl3pPr>
            <a:lvl4pPr indent="-228600" lvl="3" marL="18288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4pPr>
            <a:lvl5pPr indent="-228600" lvl="4" marL="22860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5pPr>
            <a:lvl6pPr indent="-228600" lvl="5" marL="2743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6pPr>
            <a:lvl7pPr indent="-228600" lvl="6" marL="3200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7pPr>
            <a:lvl8pPr indent="-228600" lvl="7" marL="36576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8pPr>
            <a:lvl9pPr indent="-228600" lvl="8" marL="4114800" algn="l">
              <a:spcBef>
                <a:spcPts val="560"/>
              </a:spcBef>
              <a:spcAft>
                <a:spcPts val="56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9pPr>
          </a:lstStyle>
          <a:p/>
        </p:txBody>
      </p:sp>
      <p:sp>
        <p:nvSpPr>
          <p:cNvPr id="24" name="Google Shape;24;p23"/>
          <p:cNvSpPr txBox="1"/>
          <p:nvPr>
            <p:ph idx="11" type="ftr"/>
          </p:nvPr>
        </p:nvSpPr>
        <p:spPr>
          <a:xfrm>
            <a:off x="3124200" y="6365875"/>
            <a:ext cx="2895600" cy="2476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两栏内容" type="twoObj">
  <p:cSld name="TWO_OBJECTS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24"/>
          <p:cNvSpPr txBox="1"/>
          <p:nvPr>
            <p:ph type="title"/>
          </p:nvPr>
        </p:nvSpPr>
        <p:spPr>
          <a:xfrm>
            <a:off x="311150" y="271463"/>
            <a:ext cx="8520113" cy="647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24"/>
          <p:cNvSpPr txBox="1"/>
          <p:nvPr>
            <p:ph idx="1" type="body"/>
          </p:nvPr>
        </p:nvSpPr>
        <p:spPr>
          <a:xfrm>
            <a:off x="295275" y="1489075"/>
            <a:ext cx="4186238" cy="431323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406400" lvl="0" marL="45720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▪"/>
              <a:defRPr sz="2800"/>
            </a:lvl1pPr>
            <a:lvl2pPr indent="-381000" lvl="1" marL="914400" algn="l">
              <a:spcBef>
                <a:spcPts val="112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/>
            </a:lvl2pPr>
            <a:lvl3pPr indent="-355600" lvl="2" marL="1371600" algn="l">
              <a:spcBef>
                <a:spcPts val="96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3pPr>
            <a:lvl4pPr indent="-342900" lvl="3" marL="182880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indent="-342900" lvl="4" marL="22860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indent="-342900" lvl="5" marL="27432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indent="-342900" lvl="6" marL="32004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indent="-342900" lvl="7" marL="36576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indent="-342900" lvl="8" marL="4114800" algn="l">
              <a:spcBef>
                <a:spcPts val="720"/>
              </a:spcBef>
              <a:spcAft>
                <a:spcPts val="72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/>
        </p:txBody>
      </p:sp>
      <p:sp>
        <p:nvSpPr>
          <p:cNvPr id="28" name="Google Shape;28;p24"/>
          <p:cNvSpPr txBox="1"/>
          <p:nvPr>
            <p:ph idx="2" type="body"/>
          </p:nvPr>
        </p:nvSpPr>
        <p:spPr>
          <a:xfrm>
            <a:off x="4633913" y="1489075"/>
            <a:ext cx="4186237" cy="431323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406400" lvl="0" marL="45720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▪"/>
              <a:defRPr sz="2800"/>
            </a:lvl1pPr>
            <a:lvl2pPr indent="-381000" lvl="1" marL="914400" algn="l">
              <a:spcBef>
                <a:spcPts val="112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/>
            </a:lvl2pPr>
            <a:lvl3pPr indent="-355600" lvl="2" marL="1371600" algn="l">
              <a:spcBef>
                <a:spcPts val="96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3pPr>
            <a:lvl4pPr indent="-342900" lvl="3" marL="182880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indent="-342900" lvl="4" marL="22860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indent="-342900" lvl="5" marL="27432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indent="-342900" lvl="6" marL="32004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indent="-342900" lvl="7" marL="36576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indent="-342900" lvl="8" marL="4114800" algn="l">
              <a:spcBef>
                <a:spcPts val="720"/>
              </a:spcBef>
              <a:spcAft>
                <a:spcPts val="72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/>
        </p:txBody>
      </p:sp>
      <p:sp>
        <p:nvSpPr>
          <p:cNvPr id="29" name="Google Shape;29;p24"/>
          <p:cNvSpPr txBox="1"/>
          <p:nvPr>
            <p:ph idx="11" type="ftr"/>
          </p:nvPr>
        </p:nvSpPr>
        <p:spPr>
          <a:xfrm>
            <a:off x="3124200" y="6365875"/>
            <a:ext cx="2895600" cy="2476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比较" type="twoTxTwoObj">
  <p:cSld name="TWO_OBJECTS_WITH_TEXT"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25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25"/>
          <p:cNvSpPr txBox="1"/>
          <p:nvPr>
            <p:ph idx="1" type="body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96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sz="2000"/>
            </a:lvl2pPr>
            <a:lvl3pPr indent="-228600" lvl="2" marL="137160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1" sz="1800"/>
            </a:lvl3pPr>
            <a:lvl4pPr indent="-228600" lvl="3" marL="18288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4pPr>
            <a:lvl5pPr indent="-228600" lvl="4" marL="22860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5pPr>
            <a:lvl6pPr indent="-228600" lvl="5" marL="27432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6pPr>
            <a:lvl7pPr indent="-228600" lvl="6" marL="32004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7pPr>
            <a:lvl8pPr indent="-228600" lvl="7" marL="36576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8pPr>
            <a:lvl9pPr indent="-228600" lvl="8" marL="4114800" algn="l">
              <a:spcBef>
                <a:spcPts val="640"/>
              </a:spcBef>
              <a:spcAft>
                <a:spcPts val="64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9pPr>
          </a:lstStyle>
          <a:p/>
        </p:txBody>
      </p:sp>
      <p:sp>
        <p:nvSpPr>
          <p:cNvPr id="33" name="Google Shape;33;p25"/>
          <p:cNvSpPr txBox="1"/>
          <p:nvPr>
            <p:ph idx="2" type="body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381000" lvl="0" marL="45720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▪"/>
              <a:defRPr sz="2400"/>
            </a:lvl1pPr>
            <a:lvl2pPr indent="-355600" lvl="1" marL="914400" algn="l">
              <a:spcBef>
                <a:spcPts val="96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indent="-342900" lvl="2" marL="137160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indent="-330200" lvl="3" marL="18288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indent="-330200" lvl="4" marL="22860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indent="-330200" lvl="5" marL="27432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indent="-330200" lvl="6" marL="32004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indent="-330200" lvl="7" marL="36576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indent="-330200" lvl="8" marL="4114800" algn="l">
              <a:spcBef>
                <a:spcPts val="640"/>
              </a:spcBef>
              <a:spcAft>
                <a:spcPts val="64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/>
        </p:txBody>
      </p:sp>
      <p:sp>
        <p:nvSpPr>
          <p:cNvPr id="34" name="Google Shape;34;p25"/>
          <p:cNvSpPr txBox="1"/>
          <p:nvPr>
            <p:ph idx="3" type="body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96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sz="2000"/>
            </a:lvl2pPr>
            <a:lvl3pPr indent="-228600" lvl="2" marL="137160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1" sz="1800"/>
            </a:lvl3pPr>
            <a:lvl4pPr indent="-228600" lvl="3" marL="18288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4pPr>
            <a:lvl5pPr indent="-228600" lvl="4" marL="22860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5pPr>
            <a:lvl6pPr indent="-228600" lvl="5" marL="27432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6pPr>
            <a:lvl7pPr indent="-228600" lvl="6" marL="32004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7pPr>
            <a:lvl8pPr indent="-228600" lvl="7" marL="36576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8pPr>
            <a:lvl9pPr indent="-228600" lvl="8" marL="4114800" algn="l">
              <a:spcBef>
                <a:spcPts val="640"/>
              </a:spcBef>
              <a:spcAft>
                <a:spcPts val="64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9pPr>
          </a:lstStyle>
          <a:p/>
        </p:txBody>
      </p:sp>
      <p:sp>
        <p:nvSpPr>
          <p:cNvPr id="35" name="Google Shape;35;p25"/>
          <p:cNvSpPr txBox="1"/>
          <p:nvPr>
            <p:ph idx="4" type="body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381000" lvl="0" marL="45720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▪"/>
              <a:defRPr sz="2400"/>
            </a:lvl1pPr>
            <a:lvl2pPr indent="-355600" lvl="1" marL="914400" algn="l">
              <a:spcBef>
                <a:spcPts val="96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indent="-342900" lvl="2" marL="137160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indent="-330200" lvl="3" marL="18288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indent="-330200" lvl="4" marL="22860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indent="-330200" lvl="5" marL="27432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indent="-330200" lvl="6" marL="32004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indent="-330200" lvl="7" marL="36576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indent="-330200" lvl="8" marL="4114800" algn="l">
              <a:spcBef>
                <a:spcPts val="640"/>
              </a:spcBef>
              <a:spcAft>
                <a:spcPts val="64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/>
        </p:txBody>
      </p:sp>
      <p:sp>
        <p:nvSpPr>
          <p:cNvPr id="36" name="Google Shape;36;p25"/>
          <p:cNvSpPr txBox="1"/>
          <p:nvPr>
            <p:ph idx="11" type="ftr"/>
          </p:nvPr>
        </p:nvSpPr>
        <p:spPr>
          <a:xfrm>
            <a:off x="3124200" y="6365875"/>
            <a:ext cx="2895600" cy="2476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仅标题" type="titleOnly">
  <p:cSld name="TITLE_ONLY"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26"/>
          <p:cNvSpPr txBox="1"/>
          <p:nvPr>
            <p:ph type="title"/>
          </p:nvPr>
        </p:nvSpPr>
        <p:spPr>
          <a:xfrm>
            <a:off x="311150" y="271463"/>
            <a:ext cx="8520113" cy="647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26"/>
          <p:cNvSpPr txBox="1"/>
          <p:nvPr>
            <p:ph idx="11" type="ftr"/>
          </p:nvPr>
        </p:nvSpPr>
        <p:spPr>
          <a:xfrm>
            <a:off x="3124200" y="6365875"/>
            <a:ext cx="2895600" cy="2476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空白" type="blank">
  <p:cSld name="BLANK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27"/>
          <p:cNvSpPr txBox="1"/>
          <p:nvPr>
            <p:ph idx="11" type="ftr"/>
          </p:nvPr>
        </p:nvSpPr>
        <p:spPr>
          <a:xfrm>
            <a:off x="3124200" y="6365875"/>
            <a:ext cx="2895600" cy="2476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内容与标题" type="objTx">
  <p:cSld name="OBJECT_WITH_CAPTION_TEXT"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28"/>
          <p:cNvSpPr txBox="1"/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0" spcFirstLastPara="1" rIns="0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sz="2000"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28"/>
          <p:cNvSpPr txBox="1"/>
          <p:nvPr>
            <p:ph idx="1" type="body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431800" lvl="0" marL="45720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Char char="▪"/>
              <a:defRPr sz="3200"/>
            </a:lvl1pPr>
            <a:lvl2pPr indent="-406400" lvl="1" marL="914400" algn="l">
              <a:spcBef>
                <a:spcPts val="128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/>
            </a:lvl2pPr>
            <a:lvl3pPr indent="-381000" lvl="2" marL="1371600" algn="l">
              <a:spcBef>
                <a:spcPts val="112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3pPr>
            <a:lvl4pPr indent="-355600" lvl="3" marL="1828800" algn="l">
              <a:spcBef>
                <a:spcPts val="96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4pPr>
            <a:lvl5pPr indent="-355600" lvl="4" marL="228600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5pPr>
            <a:lvl6pPr indent="-355600" lvl="5" marL="274320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6pPr>
            <a:lvl7pPr indent="-355600" lvl="6" marL="320040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7pPr>
            <a:lvl8pPr indent="-355600" lvl="7" marL="365760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8pPr>
            <a:lvl9pPr indent="-355600" lvl="8" marL="4114800" algn="l">
              <a:spcBef>
                <a:spcPts val="800"/>
              </a:spcBef>
              <a:spcAft>
                <a:spcPts val="80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9pPr>
          </a:lstStyle>
          <a:p/>
        </p:txBody>
      </p:sp>
      <p:sp>
        <p:nvSpPr>
          <p:cNvPr id="45" name="Google Shape;45;p28"/>
          <p:cNvSpPr txBox="1"/>
          <p:nvPr>
            <p:ph idx="2" type="body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indent="-228600" lvl="2" marL="1371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indent="-228600" lvl="3" marL="1828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indent="-2286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indent="-2286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indent="-2286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indent="-2286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indent="-228600" lvl="8" marL="4114800" algn="l">
              <a:spcBef>
                <a:spcPts val="360"/>
              </a:spcBef>
              <a:spcAft>
                <a:spcPts val="36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/>
        </p:txBody>
      </p:sp>
      <p:sp>
        <p:nvSpPr>
          <p:cNvPr id="46" name="Google Shape;46;p28"/>
          <p:cNvSpPr txBox="1"/>
          <p:nvPr>
            <p:ph idx="11" type="ftr"/>
          </p:nvPr>
        </p:nvSpPr>
        <p:spPr>
          <a:xfrm>
            <a:off x="3124200" y="6365875"/>
            <a:ext cx="2895600" cy="2476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图片与标题" type="picTx">
  <p:cSld name="PICTURE_WITH_CAPTION_TEXT">
    <p:spTree>
      <p:nvGrpSpPr>
        <p:cNvPr id="47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29"/>
          <p:cNvSpPr txBox="1"/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0" spcFirstLastPara="1" rIns="0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sz="2000"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29"/>
          <p:cNvSpPr/>
          <p:nvPr>
            <p:ph idx="2" type="pic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50" name="Google Shape;50;p29"/>
          <p:cNvSpPr txBox="1"/>
          <p:nvPr>
            <p:ph idx="1" type="body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indent="-228600" lvl="2" marL="1371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indent="-228600" lvl="3" marL="1828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indent="-2286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indent="-2286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indent="-2286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indent="-2286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indent="-228600" lvl="8" marL="4114800" algn="l">
              <a:spcBef>
                <a:spcPts val="360"/>
              </a:spcBef>
              <a:spcAft>
                <a:spcPts val="36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/>
        </p:txBody>
      </p:sp>
      <p:sp>
        <p:nvSpPr>
          <p:cNvPr id="51" name="Google Shape;51;p29"/>
          <p:cNvSpPr txBox="1"/>
          <p:nvPr>
            <p:ph idx="11" type="ftr"/>
          </p:nvPr>
        </p:nvSpPr>
        <p:spPr>
          <a:xfrm>
            <a:off x="3124200" y="6365875"/>
            <a:ext cx="2895600" cy="2476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0.xml"/><Relationship Id="rId10" Type="http://schemas.openxmlformats.org/officeDocument/2006/relationships/slideLayout" Target="../slideLayouts/slideLayout9.xml"/><Relationship Id="rId13" Type="http://schemas.openxmlformats.org/officeDocument/2006/relationships/theme" Target="../theme/theme1.xml"/><Relationship Id="rId12" Type="http://schemas.openxmlformats.org/officeDocument/2006/relationships/slideLayout" Target="../slideLayouts/slideLayout11.xml"/><Relationship Id="rId1" Type="http://schemas.openxmlformats.org/officeDocument/2006/relationships/image" Target="../media/image1.jpg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9" Type="http://schemas.openxmlformats.org/officeDocument/2006/relationships/slideLayout" Target="../slideLayouts/slideLayout8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1">
            <a:alphaModFix/>
          </a:blip>
          <a:stretch>
            <a:fillRect/>
          </a:stretch>
        </a:blip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0"/>
          <p:cNvSpPr txBox="1"/>
          <p:nvPr>
            <p:ph idx="1" type="body"/>
          </p:nvPr>
        </p:nvSpPr>
        <p:spPr>
          <a:xfrm>
            <a:off x="295275" y="1489075"/>
            <a:ext cx="8524875" cy="431323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355600" lvl="0" marL="4572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Noto Sans Symbols"/>
              <a:buChar char="▪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42900" lvl="1" marL="914400" marR="0" rtl="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42900" lvl="2" marL="1371600" marR="0" rtl="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42900" lvl="3" marL="1828800" marR="0" rtl="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42900" lvl="4" marL="2286000" marR="0" rtl="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42900" lvl="5" marL="2743200" marR="0" rtl="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42900" lvl="6" marL="3200400" marR="0" rtl="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42900" lvl="7" marL="3657600" marR="0" rtl="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42900" lvl="8" marL="4114800" marR="0" rtl="0" algn="l">
              <a:spcBef>
                <a:spcPts val="720"/>
              </a:spcBef>
              <a:spcAft>
                <a:spcPts val="72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1" name="Google Shape;11;p20"/>
          <p:cNvSpPr txBox="1"/>
          <p:nvPr>
            <p:ph idx="11" type="ftr"/>
          </p:nvPr>
        </p:nvSpPr>
        <p:spPr>
          <a:xfrm>
            <a:off x="3124200" y="6365875"/>
            <a:ext cx="2895600" cy="2476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2" name="Google Shape;12;p20"/>
          <p:cNvSpPr txBox="1"/>
          <p:nvPr>
            <p:ph type="title"/>
          </p:nvPr>
        </p:nvSpPr>
        <p:spPr>
          <a:xfrm>
            <a:off x="311150" y="271463"/>
            <a:ext cx="8520113" cy="647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5700">
            <a:no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3.jpg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Relationship Id="rId3" Type="http://schemas.openxmlformats.org/officeDocument/2006/relationships/image" Target="../media/image3.jpg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"/>
          <p:cNvSpPr txBox="1"/>
          <p:nvPr>
            <p:ph type="ctrTitle"/>
          </p:nvPr>
        </p:nvSpPr>
        <p:spPr>
          <a:xfrm>
            <a:off x="380500" y="3974700"/>
            <a:ext cx="8220600" cy="1183500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b" bIns="45700" lIns="0" spcFirstLastPara="1" rIns="0" wrap="square" tIns="45700">
            <a:noAutofit/>
          </a:bodyPr>
          <a:lstStyle/>
          <a:p>
            <a:pPr indent="0" lvl="0" marL="0" rtl="0" algn="ctr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4400">
                <a:latin typeface="Cambria"/>
                <a:ea typeface="Cambria"/>
                <a:cs typeface="Cambria"/>
                <a:sym typeface="Cambria"/>
              </a:rPr>
              <a:t>Основы трудового права (Ч. 2)</a:t>
            </a:r>
            <a:endParaRPr sz="4400"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67" name="Google Shape;67;p1"/>
          <p:cNvSpPr txBox="1"/>
          <p:nvPr>
            <p:ph idx="1" type="subTitle"/>
          </p:nvPr>
        </p:nvSpPr>
        <p:spPr>
          <a:xfrm>
            <a:off x="960438" y="5235388"/>
            <a:ext cx="7740650" cy="597087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45700" lIns="0" spcFirstLastPara="1" rIns="0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None/>
            </a:pPr>
            <a:r>
              <a:rPr b="1" lang="ru-RU">
                <a:latin typeface="Cambria"/>
                <a:ea typeface="Cambria"/>
                <a:cs typeface="Cambria"/>
                <a:sym typeface="Cambria"/>
              </a:rPr>
              <a:t>Обществоведение (повышенный уровень). 11 класс</a:t>
            </a:r>
            <a:endParaRPr b="1"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68" name="Google Shape;68;p1"/>
          <p:cNvSpPr txBox="1"/>
          <p:nvPr/>
        </p:nvSpPr>
        <p:spPr>
          <a:xfrm>
            <a:off x="950119" y="89171"/>
            <a:ext cx="7740650" cy="757237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45700" lIns="0" spcFirstLastPara="1" rIns="0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None/>
            </a:pPr>
            <a:r>
              <a:rPr b="1" i="0" lang="ru-RU" sz="24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Лицей Ивацевичского района</a:t>
            </a:r>
            <a:endParaRPr b="1" i="0" sz="2400" u="none" cap="none" strike="noStrike"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69" name="Google Shape;69;p1"/>
          <p:cNvSpPr txBox="1"/>
          <p:nvPr/>
        </p:nvSpPr>
        <p:spPr>
          <a:xfrm>
            <a:off x="950119" y="6443932"/>
            <a:ext cx="7740650" cy="414068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45700" lIns="0" spcFirstLastPara="1" rIns="0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None/>
            </a:pPr>
            <a:r>
              <a:rPr b="1" i="0" lang="ru-RU" sz="24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2022</a:t>
            </a:r>
            <a:endParaRPr b="1" i="0" sz="2400" u="none" cap="none" strike="noStrike"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70" name="Google Shape;70;p1"/>
          <p:cNvSpPr txBox="1"/>
          <p:nvPr/>
        </p:nvSpPr>
        <p:spPr>
          <a:xfrm>
            <a:off x="960438" y="5875338"/>
            <a:ext cx="7740650" cy="414068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45700" lIns="0" spcFirstLastPara="1" rIns="0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None/>
            </a:pPr>
            <a:r>
              <a:rPr b="1" i="0" lang="ru-RU" sz="24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Ситник П.В.</a:t>
            </a:r>
            <a:endParaRPr b="1" i="0" sz="2400" u="none" cap="none" strike="noStrike"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3" name="Shape 2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4" name="Google Shape;214;p10"/>
          <p:cNvGrpSpPr/>
          <p:nvPr/>
        </p:nvGrpSpPr>
        <p:grpSpPr>
          <a:xfrm>
            <a:off x="417205" y="1269890"/>
            <a:ext cx="8326842" cy="5422400"/>
            <a:chOff x="167038" y="1807"/>
            <a:chExt cx="8326842" cy="5422400"/>
          </a:xfrm>
        </p:grpSpPr>
        <p:sp>
          <p:nvSpPr>
            <p:cNvPr id="215" name="Google Shape;215;p10"/>
            <p:cNvSpPr/>
            <p:nvPr/>
          </p:nvSpPr>
          <p:spPr>
            <a:xfrm>
              <a:off x="7192641" y="2740664"/>
              <a:ext cx="91440" cy="396861"/>
            </a:xfrm>
            <a:custGeom>
              <a:rect b="b" l="l" r="r" t="t"/>
              <a:pathLst>
                <a:path extrusionOk="0" h="120000" w="120000">
                  <a:moveTo>
                    <a:pt x="60000" y="0"/>
                  </a:moveTo>
                  <a:lnTo>
                    <a:pt x="6000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216" name="Google Shape;216;p10"/>
            <p:cNvSpPr/>
            <p:nvPr/>
          </p:nvSpPr>
          <p:spPr>
            <a:xfrm>
              <a:off x="4330459" y="1903702"/>
              <a:ext cx="2907901" cy="396861"/>
            </a:xfrm>
            <a:custGeom>
              <a:rect b="b" l="l" r="r" t="t"/>
              <a:pathLst>
                <a:path extrusionOk="0" h="120000" w="120000">
                  <a:moveTo>
                    <a:pt x="0" y="0"/>
                  </a:moveTo>
                  <a:lnTo>
                    <a:pt x="0" y="60000"/>
                  </a:lnTo>
                  <a:lnTo>
                    <a:pt x="120000" y="60000"/>
                  </a:lnTo>
                  <a:lnTo>
                    <a:pt x="12000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217" name="Google Shape;217;p10"/>
            <p:cNvSpPr/>
            <p:nvPr/>
          </p:nvSpPr>
          <p:spPr>
            <a:xfrm>
              <a:off x="4284740" y="4082436"/>
              <a:ext cx="91440" cy="396861"/>
            </a:xfrm>
            <a:custGeom>
              <a:rect b="b" l="l" r="r" t="t"/>
              <a:pathLst>
                <a:path extrusionOk="0" h="120000" w="120000">
                  <a:moveTo>
                    <a:pt x="60000" y="0"/>
                  </a:moveTo>
                  <a:lnTo>
                    <a:pt x="6000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218" name="Google Shape;218;p10"/>
            <p:cNvSpPr/>
            <p:nvPr/>
          </p:nvSpPr>
          <p:spPr>
            <a:xfrm>
              <a:off x="4284740" y="2740664"/>
              <a:ext cx="91440" cy="396861"/>
            </a:xfrm>
            <a:custGeom>
              <a:rect b="b" l="l" r="r" t="t"/>
              <a:pathLst>
                <a:path extrusionOk="0" h="120000" w="120000">
                  <a:moveTo>
                    <a:pt x="60000" y="0"/>
                  </a:moveTo>
                  <a:lnTo>
                    <a:pt x="6000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219" name="Google Shape;219;p10"/>
            <p:cNvSpPr/>
            <p:nvPr/>
          </p:nvSpPr>
          <p:spPr>
            <a:xfrm>
              <a:off x="4284739" y="1903702"/>
              <a:ext cx="91440" cy="396861"/>
            </a:xfrm>
            <a:custGeom>
              <a:rect b="b" l="l" r="r" t="t"/>
              <a:pathLst>
                <a:path extrusionOk="0" h="120000" w="120000">
                  <a:moveTo>
                    <a:pt x="60000" y="0"/>
                  </a:moveTo>
                  <a:lnTo>
                    <a:pt x="6000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220" name="Google Shape;220;p10"/>
            <p:cNvSpPr/>
            <p:nvPr/>
          </p:nvSpPr>
          <p:spPr>
            <a:xfrm>
              <a:off x="1376838" y="2740664"/>
              <a:ext cx="91440" cy="396861"/>
            </a:xfrm>
            <a:custGeom>
              <a:rect b="b" l="l" r="r" t="t"/>
              <a:pathLst>
                <a:path extrusionOk="0" h="120000" w="120000">
                  <a:moveTo>
                    <a:pt x="60000" y="0"/>
                  </a:moveTo>
                  <a:lnTo>
                    <a:pt x="6000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221" name="Google Shape;221;p10"/>
            <p:cNvSpPr/>
            <p:nvPr/>
          </p:nvSpPr>
          <p:spPr>
            <a:xfrm>
              <a:off x="1422558" y="1903702"/>
              <a:ext cx="2907901" cy="396861"/>
            </a:xfrm>
            <a:custGeom>
              <a:rect b="b" l="l" r="r" t="t"/>
              <a:pathLst>
                <a:path extrusionOk="0" h="120000" w="120000">
                  <a:moveTo>
                    <a:pt x="120000" y="0"/>
                  </a:moveTo>
                  <a:lnTo>
                    <a:pt x="120000" y="60000"/>
                  </a:lnTo>
                  <a:lnTo>
                    <a:pt x="0" y="60000"/>
                  </a:lnTo>
                  <a:lnTo>
                    <a:pt x="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222" name="Google Shape;222;p10"/>
            <p:cNvSpPr/>
            <p:nvPr/>
          </p:nvSpPr>
          <p:spPr>
            <a:xfrm>
              <a:off x="4284739" y="555713"/>
              <a:ext cx="91440" cy="396861"/>
            </a:xfrm>
            <a:custGeom>
              <a:rect b="b" l="l" r="r" t="t"/>
              <a:pathLst>
                <a:path extrusionOk="0" h="120000" w="120000">
                  <a:moveTo>
                    <a:pt x="60000" y="0"/>
                  </a:moveTo>
                  <a:lnTo>
                    <a:pt x="6000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223" name="Google Shape;223;p10"/>
            <p:cNvSpPr/>
            <p:nvPr/>
          </p:nvSpPr>
          <p:spPr>
            <a:xfrm>
              <a:off x="3385550" y="1807"/>
              <a:ext cx="1889818" cy="553905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24" name="Google Shape;224;p10"/>
            <p:cNvSpPr txBox="1"/>
            <p:nvPr/>
          </p:nvSpPr>
          <p:spPr>
            <a:xfrm>
              <a:off x="3385550" y="1807"/>
              <a:ext cx="1889818" cy="553905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2700" lIns="12700" spcFirstLastPara="1" rIns="12700" wrap="square" tIns="1270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ru-RU" sz="20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Время отдыха</a:t>
              </a:r>
              <a:endParaRPr b="1" i="0" sz="20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25" name="Google Shape;225;p10"/>
            <p:cNvSpPr/>
            <p:nvPr/>
          </p:nvSpPr>
          <p:spPr>
            <a:xfrm>
              <a:off x="1366241" y="952575"/>
              <a:ext cx="5928436" cy="951126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26" name="Google Shape;226;p10"/>
            <p:cNvSpPr txBox="1"/>
            <p:nvPr/>
          </p:nvSpPr>
          <p:spPr>
            <a:xfrm>
              <a:off x="1366241" y="952575"/>
              <a:ext cx="5928436" cy="951126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период, в течение которого работник в соответствии с трудовым законодательством, должен быть свободен от исполнения трудовых обязанностей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27" name="Google Shape;227;p10"/>
            <p:cNvSpPr/>
            <p:nvPr/>
          </p:nvSpPr>
          <p:spPr>
            <a:xfrm>
              <a:off x="167038" y="2300564"/>
              <a:ext cx="2511039" cy="440100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28" name="Google Shape;228;p10"/>
            <p:cNvSpPr txBox="1"/>
            <p:nvPr/>
          </p:nvSpPr>
          <p:spPr>
            <a:xfrm>
              <a:off x="167038" y="2300564"/>
              <a:ext cx="2511039" cy="440100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в течение дня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29" name="Google Shape;229;p10"/>
            <p:cNvSpPr/>
            <p:nvPr/>
          </p:nvSpPr>
          <p:spPr>
            <a:xfrm>
              <a:off x="167038" y="3137526"/>
              <a:ext cx="2511039" cy="944909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30" name="Google Shape;230;p10"/>
            <p:cNvSpPr txBox="1"/>
            <p:nvPr/>
          </p:nvSpPr>
          <p:spPr>
            <a:xfrm>
              <a:off x="167038" y="3137526"/>
              <a:ext cx="2511039" cy="944909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перерыв не менее 20 минут и не более 2 часов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31" name="Google Shape;231;p10"/>
            <p:cNvSpPr/>
            <p:nvPr/>
          </p:nvSpPr>
          <p:spPr>
            <a:xfrm>
              <a:off x="3074940" y="2300564"/>
              <a:ext cx="2511039" cy="440100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32" name="Google Shape;232;p10"/>
            <p:cNvSpPr txBox="1"/>
            <p:nvPr/>
          </p:nvSpPr>
          <p:spPr>
            <a:xfrm>
              <a:off x="3074940" y="2300564"/>
              <a:ext cx="2511039" cy="440100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в течение недели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33" name="Google Shape;233;p10"/>
            <p:cNvSpPr/>
            <p:nvPr/>
          </p:nvSpPr>
          <p:spPr>
            <a:xfrm>
              <a:off x="3074940" y="3137526"/>
              <a:ext cx="2511039" cy="944909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34" name="Google Shape;234;p10"/>
            <p:cNvSpPr txBox="1"/>
            <p:nvPr/>
          </p:nvSpPr>
          <p:spPr>
            <a:xfrm>
              <a:off x="3074940" y="3137526"/>
              <a:ext cx="2511039" cy="944909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ежедневный отдых между рабочими сменами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35" name="Google Shape;235;p10"/>
            <p:cNvSpPr/>
            <p:nvPr/>
          </p:nvSpPr>
          <p:spPr>
            <a:xfrm>
              <a:off x="3074940" y="4479298"/>
              <a:ext cx="2511039" cy="944909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36" name="Google Shape;236;p10"/>
            <p:cNvSpPr txBox="1"/>
            <p:nvPr/>
          </p:nvSpPr>
          <p:spPr>
            <a:xfrm>
              <a:off x="3074940" y="4479298"/>
              <a:ext cx="2511039" cy="944909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выходные дни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37" name="Google Shape;237;p10"/>
            <p:cNvSpPr/>
            <p:nvPr/>
          </p:nvSpPr>
          <p:spPr>
            <a:xfrm>
              <a:off x="5982841" y="2300564"/>
              <a:ext cx="2511039" cy="440100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38" name="Google Shape;238;p10"/>
            <p:cNvSpPr txBox="1"/>
            <p:nvPr/>
          </p:nvSpPr>
          <p:spPr>
            <a:xfrm>
              <a:off x="5982841" y="2300564"/>
              <a:ext cx="2511039" cy="440100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в течение года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39" name="Google Shape;239;p10"/>
            <p:cNvSpPr/>
            <p:nvPr/>
          </p:nvSpPr>
          <p:spPr>
            <a:xfrm>
              <a:off x="5982841" y="3137526"/>
              <a:ext cx="2511039" cy="944909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40" name="Google Shape;240;p10"/>
            <p:cNvSpPr txBox="1"/>
            <p:nvPr/>
          </p:nvSpPr>
          <p:spPr>
            <a:xfrm>
              <a:off x="5982841" y="3137526"/>
              <a:ext cx="2511039" cy="944909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отпуск трудовой, социальный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</p:grpSp>
      <p:sp>
        <p:nvSpPr>
          <p:cNvPr id="241" name="Google Shape;241;p10"/>
          <p:cNvSpPr txBox="1"/>
          <p:nvPr>
            <p:ph type="title"/>
          </p:nvPr>
        </p:nvSpPr>
        <p:spPr>
          <a:xfrm>
            <a:off x="176540" y="93051"/>
            <a:ext cx="8915400" cy="847227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45700" lIns="0" spcFirstLastPara="1" rIns="0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4000">
                <a:latin typeface="Cambria"/>
                <a:ea typeface="Cambria"/>
                <a:cs typeface="Cambria"/>
                <a:sym typeface="Cambria"/>
              </a:rPr>
              <a:t>Стороны трудового договора</a:t>
            </a:r>
            <a:endParaRPr sz="4000">
              <a:latin typeface="Cambria"/>
              <a:ea typeface="Cambria"/>
              <a:cs typeface="Cambria"/>
              <a:sym typeface="Cambria"/>
            </a:endParaRPr>
          </a:p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45" name="Shape 2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46" name="Google Shape;246;p11"/>
          <p:cNvGrpSpPr/>
          <p:nvPr/>
        </p:nvGrpSpPr>
        <p:grpSpPr>
          <a:xfrm>
            <a:off x="203785" y="1353864"/>
            <a:ext cx="8692694" cy="2674674"/>
            <a:chOff x="1365" y="276041"/>
            <a:chExt cx="8692694" cy="2674674"/>
          </a:xfrm>
        </p:grpSpPr>
        <p:sp>
          <p:nvSpPr>
            <p:cNvPr id="247" name="Google Shape;247;p11"/>
            <p:cNvSpPr/>
            <p:nvPr/>
          </p:nvSpPr>
          <p:spPr>
            <a:xfrm>
              <a:off x="4347712" y="805511"/>
              <a:ext cx="3062329" cy="494292"/>
            </a:xfrm>
            <a:custGeom>
              <a:rect b="b" l="l" r="r" t="t"/>
              <a:pathLst>
                <a:path extrusionOk="0" h="120000" w="120000">
                  <a:moveTo>
                    <a:pt x="0" y="0"/>
                  </a:moveTo>
                  <a:lnTo>
                    <a:pt x="0" y="60000"/>
                  </a:lnTo>
                  <a:lnTo>
                    <a:pt x="120000" y="60000"/>
                  </a:lnTo>
                  <a:lnTo>
                    <a:pt x="12000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248" name="Google Shape;248;p11"/>
            <p:cNvSpPr/>
            <p:nvPr/>
          </p:nvSpPr>
          <p:spPr>
            <a:xfrm>
              <a:off x="4301992" y="805511"/>
              <a:ext cx="91440" cy="494292"/>
            </a:xfrm>
            <a:custGeom>
              <a:rect b="b" l="l" r="r" t="t"/>
              <a:pathLst>
                <a:path extrusionOk="0" h="120000" w="120000">
                  <a:moveTo>
                    <a:pt x="60000" y="0"/>
                  </a:moveTo>
                  <a:lnTo>
                    <a:pt x="6000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249" name="Google Shape;249;p11"/>
            <p:cNvSpPr/>
            <p:nvPr/>
          </p:nvSpPr>
          <p:spPr>
            <a:xfrm>
              <a:off x="1285383" y="805511"/>
              <a:ext cx="3062329" cy="494292"/>
            </a:xfrm>
            <a:custGeom>
              <a:rect b="b" l="l" r="r" t="t"/>
              <a:pathLst>
                <a:path extrusionOk="0" h="120000" w="120000">
                  <a:moveTo>
                    <a:pt x="120000" y="0"/>
                  </a:moveTo>
                  <a:lnTo>
                    <a:pt x="120000" y="60000"/>
                  </a:lnTo>
                  <a:lnTo>
                    <a:pt x="0" y="60000"/>
                  </a:lnTo>
                  <a:lnTo>
                    <a:pt x="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250" name="Google Shape;250;p11"/>
            <p:cNvSpPr/>
            <p:nvPr/>
          </p:nvSpPr>
          <p:spPr>
            <a:xfrm>
              <a:off x="3170826" y="276041"/>
              <a:ext cx="2353772" cy="529469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51" name="Google Shape;251;p11"/>
            <p:cNvSpPr txBox="1"/>
            <p:nvPr/>
          </p:nvSpPr>
          <p:spPr>
            <a:xfrm>
              <a:off x="3170826" y="276041"/>
              <a:ext cx="2353772" cy="529469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2700" lIns="12700" spcFirstLastPara="1" rIns="12700" wrap="square" tIns="1270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ru-RU" sz="20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Трудовой отпуск</a:t>
              </a:r>
              <a:endParaRPr b="1" i="0" sz="20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52" name="Google Shape;252;p11"/>
            <p:cNvSpPr/>
            <p:nvPr/>
          </p:nvSpPr>
          <p:spPr>
            <a:xfrm>
              <a:off x="1365" y="1299803"/>
              <a:ext cx="2568036" cy="1650912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53" name="Google Shape;253;p11"/>
            <p:cNvSpPr txBox="1"/>
            <p:nvPr/>
          </p:nvSpPr>
          <p:spPr>
            <a:xfrm>
              <a:off x="1365" y="1299803"/>
              <a:ext cx="2568036" cy="1650912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не менее 24 календар- ных дней; может быть более, например у несо- вершеннолетних – 30 дней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54" name="Google Shape;254;p11"/>
            <p:cNvSpPr/>
            <p:nvPr/>
          </p:nvSpPr>
          <p:spPr>
            <a:xfrm>
              <a:off x="3063694" y="1299803"/>
              <a:ext cx="2568036" cy="1650912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55" name="Google Shape;255;p11"/>
            <p:cNvSpPr txBox="1"/>
            <p:nvPr/>
          </p:nvSpPr>
          <p:spPr>
            <a:xfrm>
              <a:off x="3063694" y="1299803"/>
              <a:ext cx="2568036" cy="1650912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21 день необходимо пробыть в отпуске, а за дни свыше можно взять компенсацию (в слу- чаях, предусмотренных законом)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56" name="Google Shape;256;p11"/>
            <p:cNvSpPr/>
            <p:nvPr/>
          </p:nvSpPr>
          <p:spPr>
            <a:xfrm>
              <a:off x="6126023" y="1299803"/>
              <a:ext cx="2568036" cy="1650912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57" name="Google Shape;257;p11"/>
            <p:cNvSpPr txBox="1"/>
            <p:nvPr/>
          </p:nvSpPr>
          <p:spPr>
            <a:xfrm>
              <a:off x="6126023" y="1299803"/>
              <a:ext cx="2568036" cy="1650912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если на период отпуска попадает праздничный день, то к отпуску до- бавляется ещё один день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</p:grpSp>
      <p:grpSp>
        <p:nvGrpSpPr>
          <p:cNvPr id="258" name="Google Shape;258;p11"/>
          <p:cNvGrpSpPr/>
          <p:nvPr/>
        </p:nvGrpSpPr>
        <p:grpSpPr>
          <a:xfrm>
            <a:off x="198389" y="4317278"/>
            <a:ext cx="8694258" cy="2251978"/>
            <a:chOff x="583" y="150720"/>
            <a:chExt cx="8694258" cy="2251978"/>
          </a:xfrm>
        </p:grpSpPr>
        <p:sp>
          <p:nvSpPr>
            <p:cNvPr id="259" name="Google Shape;259;p11"/>
            <p:cNvSpPr/>
            <p:nvPr/>
          </p:nvSpPr>
          <p:spPr>
            <a:xfrm>
              <a:off x="4347712" y="722571"/>
              <a:ext cx="3076038" cy="533857"/>
            </a:xfrm>
            <a:custGeom>
              <a:rect b="b" l="l" r="r" t="t"/>
              <a:pathLst>
                <a:path extrusionOk="0" h="120000" w="120000">
                  <a:moveTo>
                    <a:pt x="0" y="0"/>
                  </a:moveTo>
                  <a:lnTo>
                    <a:pt x="0" y="60000"/>
                  </a:lnTo>
                  <a:lnTo>
                    <a:pt x="120000" y="60000"/>
                  </a:lnTo>
                  <a:lnTo>
                    <a:pt x="12000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260" name="Google Shape;260;p11"/>
            <p:cNvSpPr/>
            <p:nvPr/>
          </p:nvSpPr>
          <p:spPr>
            <a:xfrm>
              <a:off x="4301992" y="722571"/>
              <a:ext cx="91440" cy="533857"/>
            </a:xfrm>
            <a:custGeom>
              <a:rect b="b" l="l" r="r" t="t"/>
              <a:pathLst>
                <a:path extrusionOk="0" h="120000" w="120000">
                  <a:moveTo>
                    <a:pt x="60000" y="0"/>
                  </a:moveTo>
                  <a:lnTo>
                    <a:pt x="6000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261" name="Google Shape;261;p11"/>
            <p:cNvSpPr/>
            <p:nvPr/>
          </p:nvSpPr>
          <p:spPr>
            <a:xfrm>
              <a:off x="1271674" y="722571"/>
              <a:ext cx="3076038" cy="533857"/>
            </a:xfrm>
            <a:custGeom>
              <a:rect b="b" l="l" r="r" t="t"/>
              <a:pathLst>
                <a:path extrusionOk="0" h="120000" w="120000">
                  <a:moveTo>
                    <a:pt x="120000" y="0"/>
                  </a:moveTo>
                  <a:lnTo>
                    <a:pt x="120000" y="60000"/>
                  </a:lnTo>
                  <a:lnTo>
                    <a:pt x="0" y="60000"/>
                  </a:lnTo>
                  <a:lnTo>
                    <a:pt x="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262" name="Google Shape;262;p11"/>
            <p:cNvSpPr/>
            <p:nvPr/>
          </p:nvSpPr>
          <p:spPr>
            <a:xfrm>
              <a:off x="2911113" y="150720"/>
              <a:ext cx="2873198" cy="571850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63" name="Google Shape;263;p11"/>
            <p:cNvSpPr txBox="1"/>
            <p:nvPr/>
          </p:nvSpPr>
          <p:spPr>
            <a:xfrm>
              <a:off x="2911113" y="150720"/>
              <a:ext cx="2873198" cy="571850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2700" lIns="12700" spcFirstLastPara="1" rIns="12700" wrap="square" tIns="1270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ru-RU" sz="20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Социальный отпуск</a:t>
              </a:r>
              <a:endParaRPr b="1" i="0" sz="20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64" name="Google Shape;264;p11"/>
            <p:cNvSpPr/>
            <p:nvPr/>
          </p:nvSpPr>
          <p:spPr>
            <a:xfrm>
              <a:off x="583" y="1256429"/>
              <a:ext cx="2542180" cy="1146269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65" name="Google Shape;265;p11"/>
            <p:cNvSpPr txBox="1"/>
            <p:nvPr/>
          </p:nvSpPr>
          <p:spPr>
            <a:xfrm>
              <a:off x="583" y="1256429"/>
              <a:ext cx="2542180" cy="1146269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уход за детьми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66" name="Google Shape;266;p11"/>
            <p:cNvSpPr/>
            <p:nvPr/>
          </p:nvSpPr>
          <p:spPr>
            <a:xfrm>
              <a:off x="3076622" y="1256429"/>
              <a:ext cx="2542180" cy="1146269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67" name="Google Shape;267;p11"/>
            <p:cNvSpPr txBox="1"/>
            <p:nvPr/>
          </p:nvSpPr>
          <p:spPr>
            <a:xfrm>
              <a:off x="3076622" y="1256429"/>
              <a:ext cx="2542180" cy="1146269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получение образования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68" name="Google Shape;268;p11"/>
            <p:cNvSpPr/>
            <p:nvPr/>
          </p:nvSpPr>
          <p:spPr>
            <a:xfrm>
              <a:off x="6152661" y="1256429"/>
              <a:ext cx="2542180" cy="1146269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69" name="Google Shape;269;p11"/>
            <p:cNvSpPr txBox="1"/>
            <p:nvPr/>
          </p:nvSpPr>
          <p:spPr>
            <a:xfrm>
              <a:off x="6152661" y="1256429"/>
              <a:ext cx="2542180" cy="1146269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удовлетворение семей- но-бытовых потребнос- тей, решение личных дел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</p:grpSp>
      <p:sp>
        <p:nvSpPr>
          <p:cNvPr id="270" name="Google Shape;270;p11"/>
          <p:cNvSpPr txBox="1"/>
          <p:nvPr>
            <p:ph type="title"/>
          </p:nvPr>
        </p:nvSpPr>
        <p:spPr>
          <a:xfrm>
            <a:off x="176540" y="93051"/>
            <a:ext cx="8915400" cy="847227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45700" lIns="0" spcFirstLastPara="1" rIns="0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4000">
                <a:latin typeface="Cambria"/>
                <a:ea typeface="Cambria"/>
                <a:cs typeface="Cambria"/>
                <a:sym typeface="Cambria"/>
              </a:rPr>
              <a:t>Стороны трудового договора</a:t>
            </a:r>
            <a:endParaRPr sz="4000">
              <a:latin typeface="Cambria"/>
              <a:ea typeface="Cambria"/>
              <a:cs typeface="Cambria"/>
              <a:sym typeface="Cambria"/>
            </a:endParaRPr>
          </a:p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74" name="Shape 2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5" name="Google Shape;275;p12"/>
          <p:cNvSpPr txBox="1"/>
          <p:nvPr>
            <p:ph type="title"/>
          </p:nvPr>
        </p:nvSpPr>
        <p:spPr>
          <a:xfrm>
            <a:off x="176540" y="93051"/>
            <a:ext cx="8915400" cy="847227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45700" lIns="0" spcFirstLastPara="1" rIns="0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4000">
                <a:latin typeface="Cambria"/>
                <a:ea typeface="Cambria"/>
                <a:cs typeface="Cambria"/>
                <a:sym typeface="Cambria"/>
              </a:rPr>
              <a:t>Стороны трудового договора</a:t>
            </a:r>
            <a:endParaRPr sz="4000">
              <a:latin typeface="Cambria"/>
              <a:ea typeface="Cambria"/>
              <a:cs typeface="Cambria"/>
              <a:sym typeface="Cambria"/>
            </a:endParaRPr>
          </a:p>
        </p:txBody>
      </p:sp>
      <p:grpSp>
        <p:nvGrpSpPr>
          <p:cNvPr id="276" name="Google Shape;276;p12"/>
          <p:cNvGrpSpPr/>
          <p:nvPr/>
        </p:nvGrpSpPr>
        <p:grpSpPr>
          <a:xfrm>
            <a:off x="86265" y="1121434"/>
            <a:ext cx="5555410" cy="5598543"/>
            <a:chOff x="67" y="2742038"/>
            <a:chExt cx="4010278" cy="2634131"/>
          </a:xfrm>
        </p:grpSpPr>
        <p:sp>
          <p:nvSpPr>
            <p:cNvPr id="277" name="Google Shape;277;p12"/>
            <p:cNvSpPr/>
            <p:nvPr/>
          </p:nvSpPr>
          <p:spPr>
            <a:xfrm>
              <a:off x="67" y="2742038"/>
              <a:ext cx="4010278" cy="2634131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78" name="Google Shape;278;p12"/>
            <p:cNvSpPr txBox="1"/>
            <p:nvPr/>
          </p:nvSpPr>
          <p:spPr>
            <a:xfrm>
              <a:off x="67" y="2742038"/>
              <a:ext cx="4010278" cy="2634131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Ст. 174. Разделение трудового отпуска на части. Отзыв из отпуска. </a:t>
              </a: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По договорённости между работ- ником и нанимателем трудовой отпуск может быть разделён на 2 части, если иное не предусмотрено коллективным договором, соглашением. При этом одна часть должна быть не менее 14 календарных дней. Трудовой отпуск может быть прерван по пред- ложению нанимателя и с согласия работника (отзыв из отпуска). Неиспользованная в связи с этим часть отпуска по договорённости между работником и на- нимателем предоставляется в течение текущего ра- бочего года или по желанию работника присоеди- няется к отпуску за следующий рабочий год либо компенсируется в денежной форме. При этом денеж- ная компенсация за неиспользованную в связи с от- зывом часть отпуска допускается при условии ис- пользования работником в текущем рабочем году не менее 14 календарных дней трудового отпуска… Не допускается отзыв из отпуска работников моложе 18 лет, работников, имеющих право на дополнитель- ные отпуска за работу с вредными и (или) опасными условиями труда и за особый характер работы.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</p:grpSp>
      <p:sp>
        <p:nvSpPr>
          <p:cNvPr id="279" name="Google Shape;279;p12"/>
          <p:cNvSpPr txBox="1"/>
          <p:nvPr/>
        </p:nvSpPr>
        <p:spPr>
          <a:xfrm>
            <a:off x="5803182" y="6073716"/>
            <a:ext cx="3159600" cy="585000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ru-RU" sz="16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Трудовой кодекс Республики Беларусь</a:t>
            </a:r>
            <a:endParaRPr b="0" i="0" sz="1600" u="none" cap="none" strike="noStrike"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pic>
        <p:nvPicPr>
          <p:cNvPr descr="Ð¢ÑÑÐ´Ð¾Ð²Ð¾Ð¹ ÐºÐ¾Ð´ÐµÐºÑ Ð ÐµÑÐ¿ÑÐ±Ð»Ð¸ÐºÐ¸ ÐÐµÐ»Ð°ÑÑÑÑ - PRAVO.RESHOP" id="280" name="Google Shape;280;p12"/>
          <p:cNvPicPr preferRelativeResize="0"/>
          <p:nvPr/>
        </p:nvPicPr>
        <p:blipFill rotWithShape="1">
          <a:blip r:embed="rId3">
            <a:alphaModFix/>
          </a:blip>
          <a:srcRect b="0" l="0" r="2396" t="3080"/>
          <a:stretch/>
        </p:blipFill>
        <p:spPr>
          <a:xfrm>
            <a:off x="5803183" y="1552756"/>
            <a:ext cx="3159661" cy="4520960"/>
          </a:xfrm>
          <a:prstGeom prst="rect">
            <a:avLst/>
          </a:prstGeom>
          <a:noFill/>
          <a:ln>
            <a:noFill/>
          </a:ln>
          <a:effectLst>
            <a:outerShdw blurRad="292100" rotWithShape="0" algn="tl" dir="2700000" dist="139700">
              <a:srgbClr val="333333">
                <a:alpha val="64705"/>
              </a:srgbClr>
            </a:outerShdw>
          </a:effectLst>
        </p:spPr>
      </p:pic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84" name="Shape 2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85" name="Google Shape;285;p13"/>
          <p:cNvGraphicFramePr/>
          <p:nvPr/>
        </p:nvGraphicFramePr>
        <p:xfrm>
          <a:off x="129095" y="1120860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{3665B74C-1BCC-49EA-BFDF-87654779A78F}</a:tableStyleId>
              </a:tblPr>
              <a:tblGrid>
                <a:gridCol w="1820475"/>
                <a:gridCol w="7021600"/>
              </a:tblGrid>
              <a:tr h="550325">
                <a:tc gridSpan="2"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ru-RU" sz="2000" u="none" cap="none" strike="noStrike"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Государственные праздники, праздничные и нерабочие дни в Республике Беларусь</a:t>
                      </a:r>
                      <a:endParaRPr b="1" sz="2000" u="none" cap="none" strike="noStrike"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2"/>
                    </a:solidFill>
                  </a:tcPr>
                </a:tc>
                <a:tc hMerge="1"/>
              </a:tr>
              <a:tr h="51505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b="0" lang="ru-RU" sz="1800" u="none" cap="none" strike="noStrike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Государствен- ные праздники</a:t>
                      </a:r>
                      <a:endParaRPr b="0" sz="1800" u="none" cap="none" strike="noStrike">
                        <a:solidFill>
                          <a:schemeClr val="dk1"/>
                        </a:solidFill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b="0" lang="ru-RU" sz="1800" u="none" cap="none" strike="noStrike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День Конституции Республики Беларусь (15 марта); День едине- ния народов Беларуси и России (2 апреля); </a:t>
                      </a:r>
                      <a:r>
                        <a:rPr b="1" lang="ru-RU" sz="1800" u="none" cap="none" strike="noStrike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День Победы (9 мая)</a:t>
                      </a:r>
                      <a:r>
                        <a:rPr b="0" lang="ru-RU" sz="1800" u="none" cap="none" strike="noStrike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; День Государственного герба Республики Беларусь и Госу- дарственного флага Республики Беларусь (второе воскресенье мая); </a:t>
                      </a:r>
                      <a:r>
                        <a:rPr b="1" lang="ru-RU" sz="1800" u="none" cap="none" strike="noStrike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День Независимости Республики Беларусь (День Рес- публики) (3 июля)</a:t>
                      </a:r>
                      <a:endParaRPr b="1" sz="1800" u="none" cap="none" strike="noStrike">
                        <a:solidFill>
                          <a:schemeClr val="dk1"/>
                        </a:solidFill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270775">
                <a:tc rowSpan="2"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b="0" lang="ru-RU" sz="1800" u="none" cap="none" strike="noStrike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Праздничные дни</a:t>
                      </a:r>
                      <a:endParaRPr b="0" sz="1800" u="none" cap="none" strike="noStrike">
                        <a:solidFill>
                          <a:schemeClr val="dk1"/>
                        </a:solidFill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b="1" lang="ru-RU" sz="1800" u="none" cap="none" strike="noStrike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Общереспубликанские:</a:t>
                      </a:r>
                      <a:endParaRPr/>
                    </a:p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b="1" lang="ru-RU" sz="1800" u="none" cap="none" strike="noStrike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Новый год (1 января)</a:t>
                      </a:r>
                      <a:r>
                        <a:rPr b="0" lang="ru-RU" sz="1800" u="none" cap="none" strike="noStrike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; День защитников Отечества и Вооружён- ных Сил Республики Беларусь (23 февраля); </a:t>
                      </a:r>
                      <a:r>
                        <a:rPr b="1" lang="ru-RU" sz="1800" u="none" cap="none" strike="noStrike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День женщин (8 марта)</a:t>
                      </a:r>
                      <a:r>
                        <a:rPr b="0" lang="ru-RU" sz="1800" u="none" cap="none" strike="noStrike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; </a:t>
                      </a:r>
                      <a:r>
                        <a:rPr b="1" lang="ru-RU" sz="1800" u="none" cap="none" strike="noStrike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Праздник труда (1 мая)</a:t>
                      </a:r>
                      <a:r>
                        <a:rPr b="0" lang="ru-RU" sz="1800" u="none" cap="none" strike="noStrike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; </a:t>
                      </a:r>
                      <a:r>
                        <a:rPr b="1" lang="ru-RU" sz="1800" u="none" cap="none" strike="noStrike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День Октябрьской револю- ции (7 ноября)</a:t>
                      </a:r>
                      <a:endParaRPr b="1" sz="1800" u="none" cap="none" strike="noStrike">
                        <a:solidFill>
                          <a:schemeClr val="dk1"/>
                        </a:solidFill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270775">
                <a:tc vMerge="1"/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b="1" lang="ru-RU" sz="1800" u="none" cap="none" strike="noStrike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Религиозные:</a:t>
                      </a:r>
                      <a:endParaRPr/>
                    </a:p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b="1" lang="ru-RU" sz="1800" u="none" cap="none" strike="noStrike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Рождество Христово (православное Рождество) (7 января)</a:t>
                      </a:r>
                      <a:r>
                        <a:rPr b="0" lang="ru-RU" sz="1800" u="none" cap="none" strike="noStrike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; Пасха (по календарю православной и католической конфессий); </a:t>
                      </a:r>
                      <a:r>
                        <a:rPr b="1" lang="ru-RU" sz="1800" u="none" cap="none" strike="noStrike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Радуница (по календарю православной конфессии)</a:t>
                      </a:r>
                      <a:r>
                        <a:rPr b="0" lang="ru-RU" sz="1800" u="none" cap="none" strike="noStrike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; День па- мяти (2 ноября); </a:t>
                      </a:r>
                      <a:r>
                        <a:rPr b="1" lang="ru-RU" sz="1800" u="none" cap="none" strike="noStrike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Рождество Христово (католическое Рождест- во) ( 25 декабря)</a:t>
                      </a:r>
                      <a:endParaRPr b="1" sz="1800" u="none" cap="none" strike="noStrike">
                        <a:solidFill>
                          <a:schemeClr val="dk1"/>
                        </a:solidFill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</a:tbl>
          </a:graphicData>
        </a:graphic>
      </p:graphicFrame>
      <p:sp>
        <p:nvSpPr>
          <p:cNvPr id="286" name="Google Shape;286;p13"/>
          <p:cNvSpPr txBox="1"/>
          <p:nvPr>
            <p:ph type="title"/>
          </p:nvPr>
        </p:nvSpPr>
        <p:spPr>
          <a:xfrm>
            <a:off x="176540" y="93051"/>
            <a:ext cx="8915400" cy="847227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45700" lIns="0" spcFirstLastPara="1" rIns="0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4000">
                <a:latin typeface="Cambria"/>
                <a:ea typeface="Cambria"/>
                <a:cs typeface="Cambria"/>
                <a:sym typeface="Cambria"/>
              </a:rPr>
              <a:t>Стороны трудового договора</a:t>
            </a:r>
            <a:endParaRPr sz="4000">
              <a:latin typeface="Cambria"/>
              <a:ea typeface="Cambria"/>
              <a:cs typeface="Cambria"/>
              <a:sym typeface="Cambria"/>
            </a:endParaRPr>
          </a:p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90" name="Shape 2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1" name="Google Shape;291;p14"/>
          <p:cNvGrpSpPr/>
          <p:nvPr/>
        </p:nvGrpSpPr>
        <p:grpSpPr>
          <a:xfrm>
            <a:off x="252115" y="1558533"/>
            <a:ext cx="8588011" cy="4681211"/>
            <a:chOff x="1948" y="333582"/>
            <a:chExt cx="8588011" cy="4681211"/>
          </a:xfrm>
        </p:grpSpPr>
        <p:sp>
          <p:nvSpPr>
            <p:cNvPr id="292" name="Google Shape;292;p14"/>
            <p:cNvSpPr/>
            <p:nvPr/>
          </p:nvSpPr>
          <p:spPr>
            <a:xfrm>
              <a:off x="6504609" y="3562707"/>
              <a:ext cx="91440" cy="429490"/>
            </a:xfrm>
            <a:custGeom>
              <a:rect b="b" l="l" r="r" t="t"/>
              <a:pathLst>
                <a:path extrusionOk="0" h="120000" w="120000">
                  <a:moveTo>
                    <a:pt x="60000" y="0"/>
                  </a:moveTo>
                  <a:lnTo>
                    <a:pt x="6000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293" name="Google Shape;293;p14"/>
            <p:cNvSpPr/>
            <p:nvPr/>
          </p:nvSpPr>
          <p:spPr>
            <a:xfrm>
              <a:off x="4295953" y="2585585"/>
              <a:ext cx="2254375" cy="429490"/>
            </a:xfrm>
            <a:custGeom>
              <a:rect b="b" l="l" r="r" t="t"/>
              <a:pathLst>
                <a:path extrusionOk="0" h="120000" w="120000">
                  <a:moveTo>
                    <a:pt x="0" y="0"/>
                  </a:moveTo>
                  <a:lnTo>
                    <a:pt x="0" y="60000"/>
                  </a:lnTo>
                  <a:lnTo>
                    <a:pt x="120000" y="60000"/>
                  </a:lnTo>
                  <a:lnTo>
                    <a:pt x="12000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294" name="Google Shape;294;p14"/>
            <p:cNvSpPr/>
            <p:nvPr/>
          </p:nvSpPr>
          <p:spPr>
            <a:xfrm>
              <a:off x="1995858" y="3562707"/>
              <a:ext cx="91440" cy="429490"/>
            </a:xfrm>
            <a:custGeom>
              <a:rect b="b" l="l" r="r" t="t"/>
              <a:pathLst>
                <a:path extrusionOk="0" h="120000" w="120000">
                  <a:moveTo>
                    <a:pt x="60000" y="0"/>
                  </a:moveTo>
                  <a:lnTo>
                    <a:pt x="6000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295" name="Google Shape;295;p14"/>
            <p:cNvSpPr/>
            <p:nvPr/>
          </p:nvSpPr>
          <p:spPr>
            <a:xfrm>
              <a:off x="2041578" y="2585585"/>
              <a:ext cx="2254375" cy="429490"/>
            </a:xfrm>
            <a:custGeom>
              <a:rect b="b" l="l" r="r" t="t"/>
              <a:pathLst>
                <a:path extrusionOk="0" h="120000" w="120000">
                  <a:moveTo>
                    <a:pt x="120000" y="0"/>
                  </a:moveTo>
                  <a:lnTo>
                    <a:pt x="120000" y="60000"/>
                  </a:lnTo>
                  <a:lnTo>
                    <a:pt x="0" y="60000"/>
                  </a:lnTo>
                  <a:lnTo>
                    <a:pt x="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296" name="Google Shape;296;p14"/>
            <p:cNvSpPr/>
            <p:nvPr/>
          </p:nvSpPr>
          <p:spPr>
            <a:xfrm>
              <a:off x="4250233" y="904467"/>
              <a:ext cx="91440" cy="429490"/>
            </a:xfrm>
            <a:custGeom>
              <a:rect b="b" l="l" r="r" t="t"/>
              <a:pathLst>
                <a:path extrusionOk="0" h="120000" w="120000">
                  <a:moveTo>
                    <a:pt x="60000" y="0"/>
                  </a:moveTo>
                  <a:lnTo>
                    <a:pt x="6000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297" name="Google Shape;297;p14"/>
            <p:cNvSpPr/>
            <p:nvPr/>
          </p:nvSpPr>
          <p:spPr>
            <a:xfrm>
              <a:off x="2975679" y="333582"/>
              <a:ext cx="2640548" cy="570884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98" name="Google Shape;298;p14"/>
            <p:cNvSpPr txBox="1"/>
            <p:nvPr/>
          </p:nvSpPr>
          <p:spPr>
            <a:xfrm>
              <a:off x="2975679" y="333582"/>
              <a:ext cx="2640548" cy="570884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2700" lIns="12700" spcFirstLastPara="1" rIns="12700" wrap="square" tIns="1270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ru-RU" sz="20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Заработная плата</a:t>
              </a:r>
              <a:endParaRPr b="1" i="0" sz="20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99" name="Google Shape;299;p14"/>
            <p:cNvSpPr/>
            <p:nvPr/>
          </p:nvSpPr>
          <p:spPr>
            <a:xfrm>
              <a:off x="1892289" y="1333958"/>
              <a:ext cx="4807328" cy="1251627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00" name="Google Shape;300;p14"/>
            <p:cNvSpPr txBox="1"/>
            <p:nvPr/>
          </p:nvSpPr>
          <p:spPr>
            <a:xfrm>
              <a:off x="1892289" y="1333958"/>
              <a:ext cx="4807328" cy="1251627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вознаграждение за труд, которое наниматель обязан выплатить работнику за выполнен- ную работу в зависимости от её сложности, количества, качества, условий труда и квалификации работника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301" name="Google Shape;301;p14"/>
            <p:cNvSpPr/>
            <p:nvPr/>
          </p:nvSpPr>
          <p:spPr>
            <a:xfrm>
              <a:off x="1948" y="3015076"/>
              <a:ext cx="4079260" cy="547631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02" name="Google Shape;302;p14"/>
            <p:cNvSpPr txBox="1"/>
            <p:nvPr/>
          </p:nvSpPr>
          <p:spPr>
            <a:xfrm>
              <a:off x="1948" y="3015076"/>
              <a:ext cx="4079260" cy="547631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повременная</a:t>
              </a:r>
              <a:endParaRPr b="1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303" name="Google Shape;303;p14"/>
            <p:cNvSpPr/>
            <p:nvPr/>
          </p:nvSpPr>
          <p:spPr>
            <a:xfrm>
              <a:off x="1948" y="3992197"/>
              <a:ext cx="4079260" cy="1022596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04" name="Google Shape;304;p14"/>
            <p:cNvSpPr txBox="1"/>
            <p:nvPr/>
          </p:nvSpPr>
          <p:spPr>
            <a:xfrm>
              <a:off x="1948" y="3992197"/>
              <a:ext cx="4079260" cy="1022596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зависит от отработанного времени, квалификации работника, сложности, качества, условий труда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305" name="Google Shape;305;p14"/>
            <p:cNvSpPr/>
            <p:nvPr/>
          </p:nvSpPr>
          <p:spPr>
            <a:xfrm>
              <a:off x="4510699" y="3015076"/>
              <a:ext cx="4079260" cy="547631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06" name="Google Shape;306;p14"/>
            <p:cNvSpPr txBox="1"/>
            <p:nvPr/>
          </p:nvSpPr>
          <p:spPr>
            <a:xfrm>
              <a:off x="4510699" y="3015076"/>
              <a:ext cx="4079260" cy="547631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сдельная</a:t>
              </a:r>
              <a:endParaRPr b="1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307" name="Google Shape;307;p14"/>
            <p:cNvSpPr/>
            <p:nvPr/>
          </p:nvSpPr>
          <p:spPr>
            <a:xfrm>
              <a:off x="4510699" y="3992197"/>
              <a:ext cx="4079260" cy="1022596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08" name="Google Shape;308;p14"/>
            <p:cNvSpPr txBox="1"/>
            <p:nvPr/>
          </p:nvSpPr>
          <p:spPr>
            <a:xfrm>
              <a:off x="4510699" y="3992197"/>
              <a:ext cx="4079260" cy="1022596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зависит от количества и качества продукции (услуг)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</p:grpSp>
      <p:sp>
        <p:nvSpPr>
          <p:cNvPr id="309" name="Google Shape;309;p14"/>
          <p:cNvSpPr txBox="1"/>
          <p:nvPr>
            <p:ph type="title"/>
          </p:nvPr>
        </p:nvSpPr>
        <p:spPr>
          <a:xfrm>
            <a:off x="176540" y="93051"/>
            <a:ext cx="8915400" cy="847227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45700" lIns="0" spcFirstLastPara="1" rIns="0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4000">
                <a:latin typeface="Cambria"/>
                <a:ea typeface="Cambria"/>
                <a:cs typeface="Cambria"/>
                <a:sym typeface="Cambria"/>
              </a:rPr>
              <a:t>Стороны трудового договора</a:t>
            </a:r>
            <a:endParaRPr sz="4000">
              <a:latin typeface="Cambria"/>
              <a:ea typeface="Cambria"/>
              <a:cs typeface="Cambria"/>
              <a:sym typeface="Cambria"/>
            </a:endParaRPr>
          </a:p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13" name="Shape 3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4" name="Google Shape;314;p15"/>
          <p:cNvSpPr txBox="1"/>
          <p:nvPr>
            <p:ph type="title"/>
          </p:nvPr>
        </p:nvSpPr>
        <p:spPr>
          <a:xfrm>
            <a:off x="176540" y="93051"/>
            <a:ext cx="8915400" cy="847227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45700" lIns="0" spcFirstLastPara="1" rIns="0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4000">
                <a:latin typeface="Cambria"/>
                <a:ea typeface="Cambria"/>
                <a:cs typeface="Cambria"/>
                <a:sym typeface="Cambria"/>
              </a:rPr>
              <a:t>Стороны трудового договора</a:t>
            </a:r>
            <a:endParaRPr sz="4000">
              <a:latin typeface="Cambria"/>
              <a:ea typeface="Cambria"/>
              <a:cs typeface="Cambria"/>
              <a:sym typeface="Cambria"/>
            </a:endParaRPr>
          </a:p>
        </p:txBody>
      </p:sp>
      <p:grpSp>
        <p:nvGrpSpPr>
          <p:cNvPr id="315" name="Google Shape;315;p15"/>
          <p:cNvGrpSpPr/>
          <p:nvPr/>
        </p:nvGrpSpPr>
        <p:grpSpPr>
          <a:xfrm>
            <a:off x="86265" y="1043796"/>
            <a:ext cx="5555410" cy="5676181"/>
            <a:chOff x="67" y="2742038"/>
            <a:chExt cx="4010278" cy="2634131"/>
          </a:xfrm>
        </p:grpSpPr>
        <p:sp>
          <p:nvSpPr>
            <p:cNvPr id="316" name="Google Shape;316;p15"/>
            <p:cNvSpPr/>
            <p:nvPr/>
          </p:nvSpPr>
          <p:spPr>
            <a:xfrm>
              <a:off x="67" y="2742038"/>
              <a:ext cx="4010278" cy="2634131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17" name="Google Shape;317;p15"/>
            <p:cNvSpPr txBox="1"/>
            <p:nvPr/>
          </p:nvSpPr>
          <p:spPr>
            <a:xfrm>
              <a:off x="67" y="2742038"/>
              <a:ext cx="4010278" cy="2634131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Ст. 279. Оплата труда работников моложе 18 лет при сокращённой продолжительности ежеднев- ной работы. </a:t>
              </a: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Оплата труда работников моложе 18 лет при сокращённой продолжительности ежеднев- ной работы производится в таком же размере, как оплата труда работников соответствующих катего- рий при полной продолжительности ежедневной работы. Труд работников моложе 18 лет, допущен- ных к сдельным работам, оплачивается по сдельным расценкам, установленным для взрослых работни- ков, с доплатой по тарифной ставке (тарифному ок- ладу), окладу за время, на которое продолжитель- ность их ежедневной работы сокращается по срав- нению с продолжительностью ежедневной работы взрослых работников. Оплата труда учащихся, полу- чающих общее среднее образование, специальное образование на уровне общего среднего образова- ния, профессионально-техническое и среднее спе- циальное образование, работающих в свободное от учёбы время, производится пропорционально отра- ботанному времени или в зависимости от выработ- ки. Нанимателями могут устанавливаться учащимся доплаты к заработной плате.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</p:grpSp>
      <p:sp>
        <p:nvSpPr>
          <p:cNvPr id="318" name="Google Shape;318;p15"/>
          <p:cNvSpPr txBox="1"/>
          <p:nvPr/>
        </p:nvSpPr>
        <p:spPr>
          <a:xfrm>
            <a:off x="5803182" y="6073716"/>
            <a:ext cx="3159600" cy="585000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ru-RU" sz="16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Трудовой кодекс Республики Беларусь</a:t>
            </a:r>
            <a:endParaRPr b="0" i="0" sz="1600" u="none" cap="none" strike="noStrike"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pic>
        <p:nvPicPr>
          <p:cNvPr descr="Ð¢ÑÑÐ´Ð¾Ð²Ð¾Ð¹ ÐºÐ¾Ð´ÐµÐºÑ Ð ÐµÑÐ¿ÑÐ±Ð»Ð¸ÐºÐ¸ ÐÐµÐ»Ð°ÑÑÑÑ - PRAVO.RESHOP" id="319" name="Google Shape;319;p15"/>
          <p:cNvPicPr preferRelativeResize="0"/>
          <p:nvPr/>
        </p:nvPicPr>
        <p:blipFill rotWithShape="1">
          <a:blip r:embed="rId3">
            <a:alphaModFix/>
          </a:blip>
          <a:srcRect b="0" l="0" r="2396" t="3080"/>
          <a:stretch/>
        </p:blipFill>
        <p:spPr>
          <a:xfrm>
            <a:off x="5803183" y="1552756"/>
            <a:ext cx="3159661" cy="4520960"/>
          </a:xfrm>
          <a:prstGeom prst="rect">
            <a:avLst/>
          </a:prstGeom>
          <a:noFill/>
          <a:ln>
            <a:noFill/>
          </a:ln>
          <a:effectLst>
            <a:outerShdw blurRad="292100" rotWithShape="0" algn="tl" dir="2700000" dist="139700">
              <a:srgbClr val="333333">
                <a:alpha val="64705"/>
              </a:srgbClr>
            </a:outerShdw>
          </a:effectLst>
        </p:spPr>
      </p:pic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23" name="Shape 3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24" name="Google Shape;324;p16"/>
          <p:cNvGrpSpPr/>
          <p:nvPr/>
        </p:nvGrpSpPr>
        <p:grpSpPr>
          <a:xfrm>
            <a:off x="225027" y="1587257"/>
            <a:ext cx="8668065" cy="4459868"/>
            <a:chOff x="740" y="370932"/>
            <a:chExt cx="8668065" cy="4459868"/>
          </a:xfrm>
        </p:grpSpPr>
        <p:sp>
          <p:nvSpPr>
            <p:cNvPr id="325" name="Google Shape;325;p16"/>
            <p:cNvSpPr/>
            <p:nvPr/>
          </p:nvSpPr>
          <p:spPr>
            <a:xfrm>
              <a:off x="4334773" y="3037898"/>
              <a:ext cx="3591903" cy="311694"/>
            </a:xfrm>
            <a:custGeom>
              <a:rect b="b" l="l" r="r" t="t"/>
              <a:pathLst>
                <a:path extrusionOk="0" h="120000" w="120000">
                  <a:moveTo>
                    <a:pt x="0" y="0"/>
                  </a:moveTo>
                  <a:lnTo>
                    <a:pt x="0" y="60000"/>
                  </a:lnTo>
                  <a:lnTo>
                    <a:pt x="120000" y="60000"/>
                  </a:lnTo>
                  <a:lnTo>
                    <a:pt x="12000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326" name="Google Shape;326;p16"/>
            <p:cNvSpPr/>
            <p:nvPr/>
          </p:nvSpPr>
          <p:spPr>
            <a:xfrm>
              <a:off x="4334773" y="3037898"/>
              <a:ext cx="1821837" cy="311701"/>
            </a:xfrm>
            <a:custGeom>
              <a:rect b="b" l="l" r="r" t="t"/>
              <a:pathLst>
                <a:path extrusionOk="0" h="120000" w="120000">
                  <a:moveTo>
                    <a:pt x="0" y="0"/>
                  </a:moveTo>
                  <a:lnTo>
                    <a:pt x="0" y="60001"/>
                  </a:lnTo>
                  <a:lnTo>
                    <a:pt x="120000" y="60001"/>
                  </a:lnTo>
                  <a:lnTo>
                    <a:pt x="12000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327" name="Google Shape;327;p16"/>
            <p:cNvSpPr/>
            <p:nvPr/>
          </p:nvSpPr>
          <p:spPr>
            <a:xfrm>
              <a:off x="4289053" y="3037898"/>
              <a:ext cx="91440" cy="311694"/>
            </a:xfrm>
            <a:custGeom>
              <a:rect b="b" l="l" r="r" t="t"/>
              <a:pathLst>
                <a:path extrusionOk="0" h="120000" w="120000">
                  <a:moveTo>
                    <a:pt x="60000" y="0"/>
                  </a:moveTo>
                  <a:lnTo>
                    <a:pt x="6000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328" name="Google Shape;328;p16"/>
            <p:cNvSpPr/>
            <p:nvPr/>
          </p:nvSpPr>
          <p:spPr>
            <a:xfrm>
              <a:off x="2564707" y="3037898"/>
              <a:ext cx="1770066" cy="311701"/>
            </a:xfrm>
            <a:custGeom>
              <a:rect b="b" l="l" r="r" t="t"/>
              <a:pathLst>
                <a:path extrusionOk="0" h="120000" w="120000">
                  <a:moveTo>
                    <a:pt x="120000" y="0"/>
                  </a:moveTo>
                  <a:lnTo>
                    <a:pt x="120000" y="60001"/>
                  </a:lnTo>
                  <a:lnTo>
                    <a:pt x="0" y="60001"/>
                  </a:lnTo>
                  <a:lnTo>
                    <a:pt x="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329" name="Google Shape;329;p16"/>
            <p:cNvSpPr/>
            <p:nvPr/>
          </p:nvSpPr>
          <p:spPr>
            <a:xfrm>
              <a:off x="742869" y="3037898"/>
              <a:ext cx="3591903" cy="311694"/>
            </a:xfrm>
            <a:custGeom>
              <a:rect b="b" l="l" r="r" t="t"/>
              <a:pathLst>
                <a:path extrusionOk="0" h="120000" w="120000">
                  <a:moveTo>
                    <a:pt x="120000" y="0"/>
                  </a:moveTo>
                  <a:lnTo>
                    <a:pt x="120000" y="60000"/>
                  </a:lnTo>
                  <a:lnTo>
                    <a:pt x="0" y="60000"/>
                  </a:lnTo>
                  <a:lnTo>
                    <a:pt x="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330" name="Google Shape;330;p16"/>
            <p:cNvSpPr/>
            <p:nvPr/>
          </p:nvSpPr>
          <p:spPr>
            <a:xfrm>
              <a:off x="4280415" y="1946546"/>
              <a:ext cx="91440" cy="596367"/>
            </a:xfrm>
            <a:custGeom>
              <a:rect b="b" l="l" r="r" t="t"/>
              <a:pathLst>
                <a:path extrusionOk="0" h="120000" w="120000">
                  <a:moveTo>
                    <a:pt x="60000" y="0"/>
                  </a:moveTo>
                  <a:lnTo>
                    <a:pt x="60000" y="88641"/>
                  </a:lnTo>
                  <a:lnTo>
                    <a:pt x="71336" y="88641"/>
                  </a:lnTo>
                  <a:lnTo>
                    <a:pt x="71336" y="120000"/>
                  </a:lnTo>
                </a:path>
              </a:pathLst>
            </a:custGeom>
            <a:noFill/>
            <a:ln cap="flat" cmpd="sng" w="254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331" name="Google Shape;331;p16"/>
            <p:cNvSpPr/>
            <p:nvPr/>
          </p:nvSpPr>
          <p:spPr>
            <a:xfrm>
              <a:off x="4280415" y="892723"/>
              <a:ext cx="91440" cy="311694"/>
            </a:xfrm>
            <a:custGeom>
              <a:rect b="b" l="l" r="r" t="t"/>
              <a:pathLst>
                <a:path extrusionOk="0" h="120000" w="120000">
                  <a:moveTo>
                    <a:pt x="60000" y="0"/>
                  </a:moveTo>
                  <a:lnTo>
                    <a:pt x="6000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332" name="Google Shape;332;p16"/>
            <p:cNvSpPr/>
            <p:nvPr/>
          </p:nvSpPr>
          <p:spPr>
            <a:xfrm>
              <a:off x="2777690" y="370932"/>
              <a:ext cx="3096888" cy="521790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33" name="Google Shape;333;p16"/>
            <p:cNvSpPr txBox="1"/>
            <p:nvPr/>
          </p:nvSpPr>
          <p:spPr>
            <a:xfrm>
              <a:off x="2777690" y="370932"/>
              <a:ext cx="3096888" cy="521790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2700" lIns="12700" spcFirstLastPara="1" rIns="12700" wrap="square" tIns="1270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ru-RU" sz="20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Трудовая дисциплина</a:t>
              </a:r>
              <a:endParaRPr b="1" i="0" sz="20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334" name="Google Shape;334;p16"/>
            <p:cNvSpPr/>
            <p:nvPr/>
          </p:nvSpPr>
          <p:spPr>
            <a:xfrm>
              <a:off x="1647628" y="1204417"/>
              <a:ext cx="5357012" cy="742128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35" name="Google Shape;335;p16"/>
            <p:cNvSpPr txBox="1"/>
            <p:nvPr/>
          </p:nvSpPr>
          <p:spPr>
            <a:xfrm>
              <a:off x="1647628" y="1204417"/>
              <a:ext cx="5357012" cy="742128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обязательное для всех работников подчинение установленному трудовому распорядку и надлежащее выполнение своих обязанностей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336" name="Google Shape;336;p16"/>
            <p:cNvSpPr/>
            <p:nvPr/>
          </p:nvSpPr>
          <p:spPr>
            <a:xfrm>
              <a:off x="2536164" y="2542913"/>
              <a:ext cx="3597217" cy="494985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37" name="Google Shape;337;p16"/>
            <p:cNvSpPr txBox="1"/>
            <p:nvPr/>
          </p:nvSpPr>
          <p:spPr>
            <a:xfrm>
              <a:off x="2536164" y="2542913"/>
              <a:ext cx="3597217" cy="494985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2700" lIns="12700" spcFirstLastPara="1" rIns="12700" wrap="square" tIns="1270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ru-RU" sz="20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Дисциплинарные взыскания</a:t>
              </a:r>
              <a:endParaRPr b="1" i="0" sz="20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338" name="Google Shape;338;p16"/>
            <p:cNvSpPr/>
            <p:nvPr/>
          </p:nvSpPr>
          <p:spPr>
            <a:xfrm>
              <a:off x="740" y="3349593"/>
              <a:ext cx="1484257" cy="1481200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39" name="Google Shape;339;p16"/>
            <p:cNvSpPr txBox="1"/>
            <p:nvPr/>
          </p:nvSpPr>
          <p:spPr>
            <a:xfrm>
              <a:off x="740" y="3349593"/>
              <a:ext cx="1484257" cy="1481200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замечание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340" name="Google Shape;340;p16"/>
            <p:cNvSpPr/>
            <p:nvPr/>
          </p:nvSpPr>
          <p:spPr>
            <a:xfrm>
              <a:off x="1822578" y="3349600"/>
              <a:ext cx="1484257" cy="1481200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41" name="Google Shape;341;p16"/>
            <p:cNvSpPr txBox="1"/>
            <p:nvPr/>
          </p:nvSpPr>
          <p:spPr>
            <a:xfrm>
              <a:off x="1822578" y="3349600"/>
              <a:ext cx="1484257" cy="1481200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выговор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342" name="Google Shape;342;p16"/>
            <p:cNvSpPr/>
            <p:nvPr/>
          </p:nvSpPr>
          <p:spPr>
            <a:xfrm>
              <a:off x="3592644" y="3349593"/>
              <a:ext cx="1484257" cy="1481200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43" name="Google Shape;343;p16"/>
            <p:cNvSpPr txBox="1"/>
            <p:nvPr/>
          </p:nvSpPr>
          <p:spPr>
            <a:xfrm>
              <a:off x="3592644" y="3349593"/>
              <a:ext cx="1484257" cy="1481200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увольнение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344" name="Google Shape;344;p16"/>
            <p:cNvSpPr/>
            <p:nvPr/>
          </p:nvSpPr>
          <p:spPr>
            <a:xfrm>
              <a:off x="5414481" y="3349600"/>
              <a:ext cx="1484257" cy="1481200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45" name="Google Shape;345;p16"/>
            <p:cNvSpPr txBox="1"/>
            <p:nvPr/>
          </p:nvSpPr>
          <p:spPr>
            <a:xfrm>
              <a:off x="5414481" y="3349600"/>
              <a:ext cx="1484257" cy="1481200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изменение времени отпуска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346" name="Google Shape;346;p16"/>
            <p:cNvSpPr/>
            <p:nvPr/>
          </p:nvSpPr>
          <p:spPr>
            <a:xfrm>
              <a:off x="7184548" y="3349593"/>
              <a:ext cx="1484257" cy="1481200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47" name="Google Shape;347;p16"/>
            <p:cNvSpPr txBox="1"/>
            <p:nvPr/>
          </p:nvSpPr>
          <p:spPr>
            <a:xfrm>
              <a:off x="7184548" y="3349593"/>
              <a:ext cx="1484257" cy="1481200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лишение полностью или частично стимулирующих выплат, премии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</p:grpSp>
      <p:sp>
        <p:nvSpPr>
          <p:cNvPr id="348" name="Google Shape;348;p16"/>
          <p:cNvSpPr/>
          <p:nvPr/>
        </p:nvSpPr>
        <p:spPr>
          <a:xfrm>
            <a:off x="4399471" y="3165894"/>
            <a:ext cx="319178" cy="577969"/>
          </a:xfrm>
          <a:prstGeom prst="downArrow">
            <a:avLst>
              <a:gd fmla="val 50000" name="adj1"/>
              <a:gd fmla="val 95946" name="adj2"/>
            </a:avLst>
          </a:prstGeom>
          <a:solidFill>
            <a:schemeClr val="lt1"/>
          </a:solidFill>
          <a:ln cap="flat" cmpd="sng" w="25400">
            <a:solidFill>
              <a:schemeClr val="lt2"/>
            </a:solidFill>
            <a:prstDash val="solid"/>
            <a:round/>
            <a:headEnd len="sm" w="sm" type="none"/>
            <a:tailEnd len="sm" w="sm" type="none"/>
          </a:ln>
          <a:effectLst>
            <a:outerShdw blurRad="50800" rotWithShape="0" algn="tl" dir="2700000" dist="38100">
              <a:srgbClr val="000000">
                <a:alpha val="40000"/>
              </a:srgbClr>
            </a:outerShdw>
          </a:effectLst>
        </p:spPr>
        <p:txBody>
          <a:bodyPr anchorCtr="0" anchor="ctr" bIns="46800" lIns="90000" spcFirstLastPara="1" rIns="90000" wrap="square" tIns="468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t/>
            </a:r>
            <a:endParaRPr b="0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49" name="Google Shape;349;p16"/>
          <p:cNvSpPr txBox="1"/>
          <p:nvPr>
            <p:ph type="title"/>
          </p:nvPr>
        </p:nvSpPr>
        <p:spPr>
          <a:xfrm>
            <a:off x="176540" y="93051"/>
            <a:ext cx="8915400" cy="847227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45700" lIns="0" spcFirstLastPara="1" rIns="0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4000">
                <a:latin typeface="Cambria"/>
                <a:ea typeface="Cambria"/>
                <a:cs typeface="Cambria"/>
                <a:sym typeface="Cambria"/>
              </a:rPr>
              <a:t>Стороны трудового договора</a:t>
            </a:r>
            <a:endParaRPr sz="4000">
              <a:latin typeface="Cambria"/>
              <a:ea typeface="Cambria"/>
              <a:cs typeface="Cambria"/>
              <a:sym typeface="Cambria"/>
            </a:endParaRPr>
          </a:p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53" name="Shape 3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4" name="Google Shape;354;p17"/>
          <p:cNvSpPr txBox="1"/>
          <p:nvPr>
            <p:ph type="title"/>
          </p:nvPr>
        </p:nvSpPr>
        <p:spPr>
          <a:xfrm>
            <a:off x="129396" y="93051"/>
            <a:ext cx="8962544" cy="847227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45700" lIns="0" spcFirstLastPara="1" rIns="0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4000">
                <a:latin typeface="Cambria"/>
                <a:ea typeface="Cambria"/>
                <a:cs typeface="Cambria"/>
                <a:sym typeface="Cambria"/>
              </a:rPr>
              <a:t>Прекращение трудового договора</a:t>
            </a:r>
            <a:endParaRPr sz="4000">
              <a:latin typeface="Cambria"/>
              <a:ea typeface="Cambria"/>
              <a:cs typeface="Cambria"/>
              <a:sym typeface="Cambria"/>
            </a:endParaRPr>
          </a:p>
        </p:txBody>
      </p:sp>
      <p:grpSp>
        <p:nvGrpSpPr>
          <p:cNvPr id="355" name="Google Shape;355;p17"/>
          <p:cNvGrpSpPr/>
          <p:nvPr/>
        </p:nvGrpSpPr>
        <p:grpSpPr>
          <a:xfrm>
            <a:off x="392544" y="2070338"/>
            <a:ext cx="8410670" cy="3079631"/>
            <a:chOff x="4355" y="802255"/>
            <a:chExt cx="8410670" cy="3079631"/>
          </a:xfrm>
        </p:grpSpPr>
        <p:sp>
          <p:nvSpPr>
            <p:cNvPr id="356" name="Google Shape;356;p17"/>
            <p:cNvSpPr/>
            <p:nvPr/>
          </p:nvSpPr>
          <p:spPr>
            <a:xfrm>
              <a:off x="4209690" y="1710535"/>
              <a:ext cx="3297055" cy="381477"/>
            </a:xfrm>
            <a:custGeom>
              <a:rect b="b" l="l" r="r" t="t"/>
              <a:pathLst>
                <a:path extrusionOk="0" h="120000" w="120000">
                  <a:moveTo>
                    <a:pt x="0" y="0"/>
                  </a:moveTo>
                  <a:lnTo>
                    <a:pt x="0" y="60000"/>
                  </a:lnTo>
                  <a:lnTo>
                    <a:pt x="120000" y="60000"/>
                  </a:lnTo>
                  <a:lnTo>
                    <a:pt x="12000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357" name="Google Shape;357;p17"/>
            <p:cNvSpPr/>
            <p:nvPr/>
          </p:nvSpPr>
          <p:spPr>
            <a:xfrm>
              <a:off x="4209690" y="1710535"/>
              <a:ext cx="1099018" cy="381477"/>
            </a:xfrm>
            <a:custGeom>
              <a:rect b="b" l="l" r="r" t="t"/>
              <a:pathLst>
                <a:path extrusionOk="0" h="120000" w="120000">
                  <a:moveTo>
                    <a:pt x="0" y="0"/>
                  </a:moveTo>
                  <a:lnTo>
                    <a:pt x="0" y="60000"/>
                  </a:lnTo>
                  <a:lnTo>
                    <a:pt x="120000" y="60000"/>
                  </a:lnTo>
                  <a:lnTo>
                    <a:pt x="12000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358" name="Google Shape;358;p17"/>
            <p:cNvSpPr/>
            <p:nvPr/>
          </p:nvSpPr>
          <p:spPr>
            <a:xfrm>
              <a:off x="3110671" y="1710535"/>
              <a:ext cx="1099018" cy="381477"/>
            </a:xfrm>
            <a:custGeom>
              <a:rect b="b" l="l" r="r" t="t"/>
              <a:pathLst>
                <a:path extrusionOk="0" h="120000" w="120000">
                  <a:moveTo>
                    <a:pt x="120000" y="0"/>
                  </a:moveTo>
                  <a:lnTo>
                    <a:pt x="120000" y="60000"/>
                  </a:lnTo>
                  <a:lnTo>
                    <a:pt x="0" y="60000"/>
                  </a:lnTo>
                  <a:lnTo>
                    <a:pt x="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359" name="Google Shape;359;p17"/>
            <p:cNvSpPr/>
            <p:nvPr/>
          </p:nvSpPr>
          <p:spPr>
            <a:xfrm>
              <a:off x="912634" y="1710535"/>
              <a:ext cx="3297055" cy="381477"/>
            </a:xfrm>
            <a:custGeom>
              <a:rect b="b" l="l" r="r" t="t"/>
              <a:pathLst>
                <a:path extrusionOk="0" h="120000" w="120000">
                  <a:moveTo>
                    <a:pt x="120000" y="0"/>
                  </a:moveTo>
                  <a:lnTo>
                    <a:pt x="120000" y="60000"/>
                  </a:lnTo>
                  <a:lnTo>
                    <a:pt x="0" y="60000"/>
                  </a:lnTo>
                  <a:lnTo>
                    <a:pt x="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360" name="Google Shape;360;p17"/>
            <p:cNvSpPr/>
            <p:nvPr/>
          </p:nvSpPr>
          <p:spPr>
            <a:xfrm>
              <a:off x="2803582" y="802255"/>
              <a:ext cx="2812215" cy="908279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61" name="Google Shape;361;p17"/>
            <p:cNvSpPr txBox="1"/>
            <p:nvPr/>
          </p:nvSpPr>
          <p:spPr>
            <a:xfrm>
              <a:off x="2803582" y="802255"/>
              <a:ext cx="2812215" cy="908279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2700" lIns="12700" spcFirstLastPara="1" rIns="12700" wrap="square" tIns="1270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ru-RU" sz="20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Прекращение трудового договора</a:t>
              </a:r>
              <a:endParaRPr b="1" i="0" sz="20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362" name="Google Shape;362;p17"/>
            <p:cNvSpPr/>
            <p:nvPr/>
          </p:nvSpPr>
          <p:spPr>
            <a:xfrm>
              <a:off x="4355" y="2092012"/>
              <a:ext cx="1816559" cy="1789874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63" name="Google Shape;363;p17"/>
            <p:cNvSpPr txBox="1"/>
            <p:nvPr/>
          </p:nvSpPr>
          <p:spPr>
            <a:xfrm>
              <a:off x="4355" y="2092012"/>
              <a:ext cx="1816559" cy="1789874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соглашение сторон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364" name="Google Shape;364;p17"/>
            <p:cNvSpPr/>
            <p:nvPr/>
          </p:nvSpPr>
          <p:spPr>
            <a:xfrm>
              <a:off x="2202392" y="2092012"/>
              <a:ext cx="1816559" cy="1789874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65" name="Google Shape;365;p17"/>
            <p:cNvSpPr txBox="1"/>
            <p:nvPr/>
          </p:nvSpPr>
          <p:spPr>
            <a:xfrm>
              <a:off x="2202392" y="2092012"/>
              <a:ext cx="1816559" cy="1789874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истечение срока действия срочного трудового договора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366" name="Google Shape;366;p17"/>
            <p:cNvSpPr/>
            <p:nvPr/>
          </p:nvSpPr>
          <p:spPr>
            <a:xfrm>
              <a:off x="4400429" y="2092012"/>
              <a:ext cx="1816559" cy="1789874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67" name="Google Shape;367;p17"/>
            <p:cNvSpPr txBox="1"/>
            <p:nvPr/>
          </p:nvSpPr>
          <p:spPr>
            <a:xfrm>
              <a:off x="4400429" y="2092012"/>
              <a:ext cx="1816559" cy="1789874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инициатива работника или нанимателя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368" name="Google Shape;368;p17"/>
            <p:cNvSpPr/>
            <p:nvPr/>
          </p:nvSpPr>
          <p:spPr>
            <a:xfrm>
              <a:off x="6598466" y="2092012"/>
              <a:ext cx="1816559" cy="1789874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69" name="Google Shape;369;p17"/>
            <p:cNvSpPr txBox="1"/>
            <p:nvPr/>
          </p:nvSpPr>
          <p:spPr>
            <a:xfrm>
              <a:off x="6598466" y="2092012"/>
              <a:ext cx="1816559" cy="1789874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обстоятельства, не зависящие от воли сторон и др.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</p:grp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73" name="Shape 3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74" name="Google Shape;374;p18"/>
          <p:cNvGrpSpPr/>
          <p:nvPr/>
        </p:nvGrpSpPr>
        <p:grpSpPr>
          <a:xfrm>
            <a:off x="407259" y="1399274"/>
            <a:ext cx="8286347" cy="5180404"/>
            <a:chOff x="131214" y="2275"/>
            <a:chExt cx="8286347" cy="5180404"/>
          </a:xfrm>
        </p:grpSpPr>
        <p:sp>
          <p:nvSpPr>
            <p:cNvPr id="375" name="Google Shape;375;p18"/>
            <p:cNvSpPr/>
            <p:nvPr/>
          </p:nvSpPr>
          <p:spPr>
            <a:xfrm>
              <a:off x="6368396" y="4261158"/>
              <a:ext cx="91440" cy="272562"/>
            </a:xfrm>
            <a:custGeom>
              <a:rect b="b" l="l" r="r" t="t"/>
              <a:pathLst>
                <a:path extrusionOk="0" h="120000" w="120000">
                  <a:moveTo>
                    <a:pt x="60000" y="0"/>
                  </a:moveTo>
                  <a:lnTo>
                    <a:pt x="6000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376" name="Google Shape;376;p18"/>
            <p:cNvSpPr/>
            <p:nvPr/>
          </p:nvSpPr>
          <p:spPr>
            <a:xfrm>
              <a:off x="6368396" y="3339636"/>
              <a:ext cx="91440" cy="272562"/>
            </a:xfrm>
            <a:custGeom>
              <a:rect b="b" l="l" r="r" t="t"/>
              <a:pathLst>
                <a:path extrusionOk="0" h="120000" w="120000">
                  <a:moveTo>
                    <a:pt x="60000" y="0"/>
                  </a:moveTo>
                  <a:lnTo>
                    <a:pt x="6000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377" name="Google Shape;377;p18"/>
            <p:cNvSpPr/>
            <p:nvPr/>
          </p:nvSpPr>
          <p:spPr>
            <a:xfrm>
              <a:off x="6368396" y="2309245"/>
              <a:ext cx="91440" cy="272562"/>
            </a:xfrm>
            <a:custGeom>
              <a:rect b="b" l="l" r="r" t="t"/>
              <a:pathLst>
                <a:path extrusionOk="0" h="120000" w="120000">
                  <a:moveTo>
                    <a:pt x="60000" y="0"/>
                  </a:moveTo>
                  <a:lnTo>
                    <a:pt x="6000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378" name="Google Shape;378;p18"/>
            <p:cNvSpPr/>
            <p:nvPr/>
          </p:nvSpPr>
          <p:spPr>
            <a:xfrm>
              <a:off x="6368396" y="1387724"/>
              <a:ext cx="91440" cy="272562"/>
            </a:xfrm>
            <a:custGeom>
              <a:rect b="b" l="l" r="r" t="t"/>
              <a:pathLst>
                <a:path extrusionOk="0" h="120000" w="120000">
                  <a:moveTo>
                    <a:pt x="60000" y="0"/>
                  </a:moveTo>
                  <a:lnTo>
                    <a:pt x="6000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379" name="Google Shape;379;p18"/>
            <p:cNvSpPr/>
            <p:nvPr/>
          </p:nvSpPr>
          <p:spPr>
            <a:xfrm>
              <a:off x="4274388" y="651233"/>
              <a:ext cx="2139727" cy="272562"/>
            </a:xfrm>
            <a:custGeom>
              <a:rect b="b" l="l" r="r" t="t"/>
              <a:pathLst>
                <a:path extrusionOk="0" h="120000" w="120000">
                  <a:moveTo>
                    <a:pt x="0" y="0"/>
                  </a:moveTo>
                  <a:lnTo>
                    <a:pt x="0" y="60000"/>
                  </a:lnTo>
                  <a:lnTo>
                    <a:pt x="120000" y="60000"/>
                  </a:lnTo>
                  <a:lnTo>
                    <a:pt x="12000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380" name="Google Shape;380;p18"/>
            <p:cNvSpPr/>
            <p:nvPr/>
          </p:nvSpPr>
          <p:spPr>
            <a:xfrm>
              <a:off x="2088940" y="2309245"/>
              <a:ext cx="91440" cy="272562"/>
            </a:xfrm>
            <a:custGeom>
              <a:rect b="b" l="l" r="r" t="t"/>
              <a:pathLst>
                <a:path extrusionOk="0" h="120000" w="120000">
                  <a:moveTo>
                    <a:pt x="60000" y="0"/>
                  </a:moveTo>
                  <a:lnTo>
                    <a:pt x="6000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381" name="Google Shape;381;p18"/>
            <p:cNvSpPr/>
            <p:nvPr/>
          </p:nvSpPr>
          <p:spPr>
            <a:xfrm>
              <a:off x="2088940" y="1387724"/>
              <a:ext cx="91440" cy="272562"/>
            </a:xfrm>
            <a:custGeom>
              <a:rect b="b" l="l" r="r" t="t"/>
              <a:pathLst>
                <a:path extrusionOk="0" h="120000" w="120000">
                  <a:moveTo>
                    <a:pt x="60000" y="0"/>
                  </a:moveTo>
                  <a:lnTo>
                    <a:pt x="6000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382" name="Google Shape;382;p18"/>
            <p:cNvSpPr/>
            <p:nvPr/>
          </p:nvSpPr>
          <p:spPr>
            <a:xfrm>
              <a:off x="2134660" y="651233"/>
              <a:ext cx="2139727" cy="272562"/>
            </a:xfrm>
            <a:custGeom>
              <a:rect b="b" l="l" r="r" t="t"/>
              <a:pathLst>
                <a:path extrusionOk="0" h="120000" w="120000">
                  <a:moveTo>
                    <a:pt x="120000" y="0"/>
                  </a:moveTo>
                  <a:lnTo>
                    <a:pt x="120000" y="60000"/>
                  </a:lnTo>
                  <a:lnTo>
                    <a:pt x="0" y="60000"/>
                  </a:lnTo>
                  <a:lnTo>
                    <a:pt x="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383" name="Google Shape;383;p18"/>
            <p:cNvSpPr/>
            <p:nvPr/>
          </p:nvSpPr>
          <p:spPr>
            <a:xfrm>
              <a:off x="2152624" y="2275"/>
              <a:ext cx="4243528" cy="648958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84" name="Google Shape;384;p18"/>
            <p:cNvSpPr txBox="1"/>
            <p:nvPr/>
          </p:nvSpPr>
          <p:spPr>
            <a:xfrm>
              <a:off x="2152624" y="2275"/>
              <a:ext cx="4243528" cy="648958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2700" lIns="12700" spcFirstLastPara="1" rIns="12700" wrap="square" tIns="1270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ru-RU" sz="20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Расторжение трудового договора по инициативе работника</a:t>
              </a:r>
              <a:endParaRPr b="1" i="0" sz="20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385" name="Google Shape;385;p18"/>
            <p:cNvSpPr/>
            <p:nvPr/>
          </p:nvSpPr>
          <p:spPr>
            <a:xfrm>
              <a:off x="131214" y="923796"/>
              <a:ext cx="4006892" cy="463927"/>
            </a:xfrm>
            <a:prstGeom prst="roundRect">
              <a:avLst>
                <a:gd fmla="val 16667" name="adj"/>
              </a:avLst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86" name="Google Shape;386;p18"/>
            <p:cNvSpPr txBox="1"/>
            <p:nvPr/>
          </p:nvSpPr>
          <p:spPr>
            <a:xfrm>
              <a:off x="153861" y="946443"/>
              <a:ext cx="3961598" cy="418633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бессрочный трудовой договор</a:t>
              </a:r>
              <a:endParaRPr b="1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387" name="Google Shape;387;p18"/>
            <p:cNvSpPr/>
            <p:nvPr/>
          </p:nvSpPr>
          <p:spPr>
            <a:xfrm>
              <a:off x="131214" y="1660287"/>
              <a:ext cx="4006892" cy="648958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88" name="Google Shape;388;p18"/>
            <p:cNvSpPr txBox="1"/>
            <p:nvPr/>
          </p:nvSpPr>
          <p:spPr>
            <a:xfrm>
              <a:off x="131214" y="1660287"/>
              <a:ext cx="4006892" cy="648958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письменно предупредить нанимателя за месяц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389" name="Google Shape;389;p18"/>
            <p:cNvSpPr/>
            <p:nvPr/>
          </p:nvSpPr>
          <p:spPr>
            <a:xfrm>
              <a:off x="131214" y="2581808"/>
              <a:ext cx="4006892" cy="943501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90" name="Google Shape;390;p18"/>
            <p:cNvSpPr txBox="1"/>
            <p:nvPr/>
          </p:nvSpPr>
          <p:spPr>
            <a:xfrm>
              <a:off x="131214" y="2581808"/>
              <a:ext cx="4006892" cy="943501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до истечения срока предупреждения можно отозвать заявление (но только если наниматель не нашёл на это место другого работника)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391" name="Google Shape;391;p18"/>
            <p:cNvSpPr/>
            <p:nvPr/>
          </p:nvSpPr>
          <p:spPr>
            <a:xfrm>
              <a:off x="4410669" y="923796"/>
              <a:ext cx="4006892" cy="463927"/>
            </a:xfrm>
            <a:prstGeom prst="roundRect">
              <a:avLst>
                <a:gd fmla="val 16667" name="adj"/>
              </a:avLst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92" name="Google Shape;392;p18"/>
            <p:cNvSpPr txBox="1"/>
            <p:nvPr/>
          </p:nvSpPr>
          <p:spPr>
            <a:xfrm>
              <a:off x="4433316" y="946443"/>
              <a:ext cx="3961598" cy="418633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срочный трудовой договор</a:t>
              </a:r>
              <a:endParaRPr b="1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393" name="Google Shape;393;p18"/>
            <p:cNvSpPr/>
            <p:nvPr/>
          </p:nvSpPr>
          <p:spPr>
            <a:xfrm>
              <a:off x="4410669" y="1660287"/>
              <a:ext cx="4006892" cy="648958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94" name="Google Shape;394;p18"/>
            <p:cNvSpPr txBox="1"/>
            <p:nvPr/>
          </p:nvSpPr>
          <p:spPr>
            <a:xfrm>
              <a:off x="4410669" y="1660287"/>
              <a:ext cx="4006892" cy="648958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болезнь или инвалидность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395" name="Google Shape;395;p18"/>
            <p:cNvSpPr/>
            <p:nvPr/>
          </p:nvSpPr>
          <p:spPr>
            <a:xfrm>
              <a:off x="4410669" y="2581808"/>
              <a:ext cx="4006892" cy="757828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96" name="Google Shape;396;p18"/>
            <p:cNvSpPr txBox="1"/>
            <p:nvPr/>
          </p:nvSpPr>
          <p:spPr>
            <a:xfrm>
              <a:off x="4410669" y="2581808"/>
              <a:ext cx="4006892" cy="757828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нарушение нанимателем законода- тельства о труде, коллективного и трудового договора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397" name="Google Shape;397;p18"/>
            <p:cNvSpPr/>
            <p:nvPr/>
          </p:nvSpPr>
          <p:spPr>
            <a:xfrm>
              <a:off x="4410669" y="3612199"/>
              <a:ext cx="4006892" cy="648958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98" name="Google Shape;398;p18"/>
            <p:cNvSpPr txBox="1"/>
            <p:nvPr/>
          </p:nvSpPr>
          <p:spPr>
            <a:xfrm>
              <a:off x="4410669" y="3612199"/>
              <a:ext cx="4006892" cy="648958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поступление на военную службу по контракту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399" name="Google Shape;399;p18"/>
            <p:cNvSpPr/>
            <p:nvPr/>
          </p:nvSpPr>
          <p:spPr>
            <a:xfrm>
              <a:off x="4410669" y="4533721"/>
              <a:ext cx="4006892" cy="648958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00" name="Google Shape;400;p18"/>
            <p:cNvSpPr txBox="1"/>
            <p:nvPr/>
          </p:nvSpPr>
          <p:spPr>
            <a:xfrm>
              <a:off x="4410669" y="4533721"/>
              <a:ext cx="4006892" cy="648958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иные уважительные причины, пре- пятствующие выполнению работы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</p:grpSp>
      <p:sp>
        <p:nvSpPr>
          <p:cNvPr id="401" name="Google Shape;401;p18"/>
          <p:cNvSpPr txBox="1"/>
          <p:nvPr>
            <p:ph type="title"/>
          </p:nvPr>
        </p:nvSpPr>
        <p:spPr>
          <a:xfrm>
            <a:off x="129396" y="93051"/>
            <a:ext cx="8962544" cy="847227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45700" lIns="0" spcFirstLastPara="1" rIns="0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4000">
                <a:latin typeface="Cambria"/>
                <a:ea typeface="Cambria"/>
                <a:cs typeface="Cambria"/>
                <a:sym typeface="Cambria"/>
              </a:rPr>
              <a:t>Прекращение трудового договора</a:t>
            </a:r>
            <a:endParaRPr sz="4000">
              <a:latin typeface="Cambria"/>
              <a:ea typeface="Cambria"/>
              <a:cs typeface="Cambria"/>
              <a:sym typeface="Cambria"/>
            </a:endParaRPr>
          </a:p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05" name="Shape 4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06" name="Google Shape;406;p19"/>
          <p:cNvGraphicFramePr/>
          <p:nvPr/>
        </p:nvGraphicFramePr>
        <p:xfrm>
          <a:off x="107378" y="1224472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{3665B74C-1BCC-49EA-BFDF-87654779A78F}</a:tableStyleId>
              </a:tblPr>
              <a:tblGrid>
                <a:gridCol w="3507100"/>
                <a:gridCol w="5477475"/>
              </a:tblGrid>
              <a:tr h="370850">
                <a:tc gridSpan="2"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ru-RU" sz="2000" u="none" cap="none" strike="noStrike"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Расторжение трудового договора по инициативе нанимателя</a:t>
                      </a:r>
                      <a:endParaRPr b="1" sz="2000" u="none" cap="none" strike="noStrike"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2"/>
                    </a:solidFill>
                  </a:tcPr>
                </a:tc>
                <a:tc hMerge="1"/>
              </a:tr>
              <a:tr h="370850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ru-RU" sz="1800" u="none" cap="none" strike="noStrike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Невиновные основания</a:t>
                      </a:r>
                      <a:endParaRPr b="1" sz="1800" u="none" cap="none" strike="noStrike">
                        <a:solidFill>
                          <a:schemeClr val="dk1"/>
                        </a:solidFill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BCE0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ru-RU" sz="1800" u="none" cap="none" strike="noStrike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Виновные основания</a:t>
                      </a:r>
                      <a:endParaRPr b="1" sz="1800" u="none" cap="none" strike="noStrike">
                        <a:solidFill>
                          <a:schemeClr val="dk1"/>
                        </a:solidFill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BCE0FF"/>
                    </a:solidFill>
                  </a:tcPr>
                </a:tc>
              </a:tr>
              <a:tr h="370850">
                <a:tc>
                  <a:txBody>
                    <a:bodyPr/>
                    <a:lstStyle/>
                    <a:p>
                      <a:pPr indent="-180975" lvl="0" marL="180975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Char char="•"/>
                      </a:pPr>
                      <a:r>
                        <a:rPr b="0" lang="ru-RU" sz="1800" u="none" cap="none" strike="noStrike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ликвидация организации, со- кращение численности или штата работников;</a:t>
                      </a:r>
                      <a:endParaRPr/>
                    </a:p>
                    <a:p>
                      <a:pPr indent="-180975" lvl="0" marL="180975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Char char="•"/>
                      </a:pPr>
                      <a:r>
                        <a:rPr b="0" lang="ru-RU" sz="1800" u="none" cap="none" strike="noStrike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несоответствие работника за- нимаемой должности или вы- полняемой работе вследствие состояния здоровья;</a:t>
                      </a:r>
                      <a:endParaRPr/>
                    </a:p>
                    <a:p>
                      <a:pPr indent="-180975" lvl="0" marL="180975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Char char="•"/>
                      </a:pPr>
                      <a:r>
                        <a:rPr b="0" lang="ru-RU" sz="1800" u="none" cap="none" strike="noStrike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несоответствие работника за- нимаемой должности или вы- полняемой работе вследствие недостаточной квалифика- ции;</a:t>
                      </a:r>
                      <a:endParaRPr/>
                    </a:p>
                    <a:p>
                      <a:pPr indent="-180975" lvl="0" marL="180975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Char char="•"/>
                      </a:pPr>
                      <a:r>
                        <a:rPr b="0" lang="ru-RU" sz="1800" u="none" cap="none" strike="noStrike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неявка на работу в течение более 4 мес. подряд вследст- вие временной нетрудоспо- собности (не считая отпуска по беременности и родам)</a:t>
                      </a:r>
                      <a:endParaRPr b="0" sz="1800" u="none" cap="none" strike="noStrike">
                        <a:solidFill>
                          <a:schemeClr val="dk1"/>
                        </a:solidFill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-180975" lvl="0" marL="180975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Char char="•"/>
                      </a:pPr>
                      <a:r>
                        <a:rPr b="0" lang="ru-RU" sz="1800" u="none" cap="none" strike="noStrike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неисполнение без уважительных причин трудо- вых обязанностей работником, имеющим несня- тое (непогашенное) дисциплинарное взыска- ние;</a:t>
                      </a:r>
                      <a:endParaRPr/>
                    </a:p>
                    <a:p>
                      <a:pPr indent="-180975" lvl="0" marL="180975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Char char="•"/>
                      </a:pPr>
                      <a:r>
                        <a:rPr b="0" lang="ru-RU" sz="1800" u="none" cap="none" strike="noStrike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прогул (в т.ч. отсутствие на работе более 3 часов в течение рабочего дня) без уважительных при- чин;</a:t>
                      </a:r>
                      <a:endParaRPr/>
                    </a:p>
                    <a:p>
                      <a:pPr indent="-180975" lvl="0" marL="180975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Char char="•"/>
                      </a:pPr>
                      <a:r>
                        <a:rPr b="0" lang="ru-RU" sz="1800" u="none" cap="none" strike="noStrike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появление на работе в состоянии алкогольного, наркотического или токсического опьянения, а также распитие спиртных напитков, употребле- ние наркотических средств, психотропных веще- ств, их аналогов, токсических веществ в рабочее время или по месту работы;</a:t>
                      </a:r>
                      <a:endParaRPr/>
                    </a:p>
                    <a:p>
                      <a:pPr indent="-180975" lvl="0" marL="180975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Char char="•"/>
                      </a:pPr>
                      <a:r>
                        <a:rPr b="0" lang="ru-RU" sz="1800" u="none" cap="none" strike="noStrike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совершение по месту работы хищения имущест- ва нанимателя;</a:t>
                      </a:r>
                      <a:endParaRPr/>
                    </a:p>
                    <a:p>
                      <a:pPr indent="-180975" lvl="0" marL="180975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Char char="•"/>
                      </a:pPr>
                      <a:r>
                        <a:rPr b="0" lang="ru-RU" sz="1800" u="none" cap="none" strike="noStrike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нарушение требований по охране труда, повлек- шее увечье или смерть других работников, и др.</a:t>
                      </a:r>
                      <a:endParaRPr b="0" sz="1800" u="none" cap="none" strike="noStrike">
                        <a:solidFill>
                          <a:schemeClr val="dk1"/>
                        </a:solidFill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</a:tbl>
          </a:graphicData>
        </a:graphic>
      </p:graphicFrame>
      <p:sp>
        <p:nvSpPr>
          <p:cNvPr id="407" name="Google Shape;407;p19"/>
          <p:cNvSpPr txBox="1"/>
          <p:nvPr>
            <p:ph type="title"/>
          </p:nvPr>
        </p:nvSpPr>
        <p:spPr>
          <a:xfrm>
            <a:off x="129396" y="93051"/>
            <a:ext cx="8962544" cy="847227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45700" lIns="0" spcFirstLastPara="1" rIns="0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4000">
                <a:latin typeface="Cambria"/>
                <a:ea typeface="Cambria"/>
                <a:cs typeface="Cambria"/>
                <a:sym typeface="Cambria"/>
              </a:rPr>
              <a:t>Прекращение трудового договора</a:t>
            </a:r>
            <a:endParaRPr sz="4000">
              <a:latin typeface="Cambria"/>
              <a:ea typeface="Cambria"/>
              <a:cs typeface="Cambria"/>
              <a:sym typeface="Cambria"/>
            </a:endParaRPr>
          </a:p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2"/>
          <p:cNvSpPr txBox="1"/>
          <p:nvPr>
            <p:ph type="title"/>
          </p:nvPr>
        </p:nvSpPr>
        <p:spPr>
          <a:xfrm>
            <a:off x="311150" y="271463"/>
            <a:ext cx="8520113" cy="647700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45700" lIns="0" spcFirstLastPara="1" rIns="0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4400">
                <a:latin typeface="Cambria"/>
                <a:ea typeface="Cambria"/>
                <a:cs typeface="Cambria"/>
                <a:sym typeface="Cambria"/>
              </a:rPr>
              <a:t>План</a:t>
            </a:r>
            <a:endParaRPr sz="4400"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76" name="Google Shape;76;p2"/>
          <p:cNvSpPr txBox="1"/>
          <p:nvPr>
            <p:ph idx="1" type="body"/>
          </p:nvPr>
        </p:nvSpPr>
        <p:spPr>
          <a:xfrm>
            <a:off x="295275" y="1489075"/>
            <a:ext cx="8524875" cy="4313238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0" lIns="0" spcFirstLastPara="1" rIns="0" wrap="square" tIns="0">
            <a:noAutofit/>
          </a:bodyPr>
          <a:lstStyle/>
          <a:p>
            <a:pPr indent="-180975" lvl="0" marL="180975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Char char="▪"/>
            </a:pPr>
            <a:r>
              <a:rPr b="1" lang="ru-RU">
                <a:latin typeface="Cambria"/>
                <a:ea typeface="Cambria"/>
                <a:cs typeface="Cambria"/>
                <a:sym typeface="Cambria"/>
              </a:rPr>
              <a:t>Стороны трудового договора</a:t>
            </a:r>
            <a:endParaRPr/>
          </a:p>
          <a:p>
            <a:pPr indent="-180975" lvl="0" marL="180975" rtl="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000"/>
              <a:buChar char="▪"/>
            </a:pPr>
            <a:r>
              <a:rPr b="1" lang="ru-RU">
                <a:latin typeface="Cambria"/>
                <a:ea typeface="Cambria"/>
                <a:cs typeface="Cambria"/>
                <a:sym typeface="Cambria"/>
              </a:rPr>
              <a:t>Прекращение трудового договора</a:t>
            </a:r>
            <a:endParaRPr/>
          </a:p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3"/>
          <p:cNvSpPr txBox="1"/>
          <p:nvPr>
            <p:ph type="title"/>
          </p:nvPr>
        </p:nvSpPr>
        <p:spPr>
          <a:xfrm>
            <a:off x="176540" y="93051"/>
            <a:ext cx="8915400" cy="847227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45700" lIns="0" spcFirstLastPara="1" rIns="0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4000">
                <a:latin typeface="Cambria"/>
                <a:ea typeface="Cambria"/>
                <a:cs typeface="Cambria"/>
                <a:sym typeface="Cambria"/>
              </a:rPr>
              <a:t>Стороны трудового договора</a:t>
            </a:r>
            <a:endParaRPr sz="4000">
              <a:latin typeface="Cambria"/>
              <a:ea typeface="Cambria"/>
              <a:cs typeface="Cambria"/>
              <a:sym typeface="Cambria"/>
            </a:endParaRPr>
          </a:p>
        </p:txBody>
      </p:sp>
      <p:grpSp>
        <p:nvGrpSpPr>
          <p:cNvPr id="82" name="Google Shape;82;p3"/>
          <p:cNvGrpSpPr/>
          <p:nvPr/>
        </p:nvGrpSpPr>
        <p:grpSpPr>
          <a:xfrm>
            <a:off x="176540" y="1325422"/>
            <a:ext cx="8744172" cy="5213403"/>
            <a:chOff x="0" y="109099"/>
            <a:chExt cx="8744172" cy="5213403"/>
          </a:xfrm>
        </p:grpSpPr>
        <p:sp>
          <p:nvSpPr>
            <p:cNvPr id="83" name="Google Shape;83;p3"/>
            <p:cNvSpPr/>
            <p:nvPr/>
          </p:nvSpPr>
          <p:spPr>
            <a:xfrm>
              <a:off x="6637998" y="1587587"/>
              <a:ext cx="91440" cy="226465"/>
            </a:xfrm>
            <a:custGeom>
              <a:rect b="b" l="l" r="r" t="t"/>
              <a:pathLst>
                <a:path extrusionOk="0" h="120000" w="120000">
                  <a:moveTo>
                    <a:pt x="70528" y="0"/>
                  </a:moveTo>
                  <a:lnTo>
                    <a:pt x="60000" y="0"/>
                  </a:lnTo>
                  <a:lnTo>
                    <a:pt x="6000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84" name="Google Shape;84;p3"/>
            <p:cNvSpPr/>
            <p:nvPr/>
          </p:nvSpPr>
          <p:spPr>
            <a:xfrm>
              <a:off x="4373592" y="574796"/>
              <a:ext cx="2318147" cy="531429"/>
            </a:xfrm>
            <a:custGeom>
              <a:rect b="b" l="l" r="r" t="t"/>
              <a:pathLst>
                <a:path extrusionOk="0" h="120000" w="120000">
                  <a:moveTo>
                    <a:pt x="0" y="0"/>
                  </a:moveTo>
                  <a:lnTo>
                    <a:pt x="0" y="60000"/>
                  </a:lnTo>
                  <a:lnTo>
                    <a:pt x="120000" y="60000"/>
                  </a:lnTo>
                  <a:lnTo>
                    <a:pt x="12000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85" name="Google Shape;85;p3"/>
            <p:cNvSpPr/>
            <p:nvPr/>
          </p:nvSpPr>
          <p:spPr>
            <a:xfrm>
              <a:off x="2006712" y="1587587"/>
              <a:ext cx="91440" cy="226465"/>
            </a:xfrm>
            <a:custGeom>
              <a:rect b="b" l="l" r="r" t="t"/>
              <a:pathLst>
                <a:path extrusionOk="0" h="120000" w="120000">
                  <a:moveTo>
                    <a:pt x="63951" y="0"/>
                  </a:moveTo>
                  <a:lnTo>
                    <a:pt x="60000" y="0"/>
                  </a:lnTo>
                  <a:lnTo>
                    <a:pt x="6000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86" name="Google Shape;86;p3"/>
            <p:cNvSpPr/>
            <p:nvPr/>
          </p:nvSpPr>
          <p:spPr>
            <a:xfrm>
              <a:off x="2055444" y="574796"/>
              <a:ext cx="2318147" cy="531429"/>
            </a:xfrm>
            <a:custGeom>
              <a:rect b="b" l="l" r="r" t="t"/>
              <a:pathLst>
                <a:path extrusionOk="0" h="120000" w="120000">
                  <a:moveTo>
                    <a:pt x="120000" y="0"/>
                  </a:moveTo>
                  <a:lnTo>
                    <a:pt x="120000" y="60000"/>
                  </a:lnTo>
                  <a:lnTo>
                    <a:pt x="0" y="60000"/>
                  </a:lnTo>
                  <a:lnTo>
                    <a:pt x="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87" name="Google Shape;87;p3"/>
            <p:cNvSpPr/>
            <p:nvPr/>
          </p:nvSpPr>
          <p:spPr>
            <a:xfrm>
              <a:off x="2350400" y="109099"/>
              <a:ext cx="4046383" cy="465697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8" name="Google Shape;88;p3"/>
            <p:cNvSpPr txBox="1"/>
            <p:nvPr/>
          </p:nvSpPr>
          <p:spPr>
            <a:xfrm>
              <a:off x="2350400" y="109099"/>
              <a:ext cx="4046383" cy="465697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2700" lIns="12700" spcFirstLastPara="1" rIns="12700" wrap="square" tIns="1270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ru-RU" sz="20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Стороны трудового договора</a:t>
              </a:r>
              <a:endParaRPr b="1" i="0" sz="20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89" name="Google Shape;89;p3"/>
            <p:cNvSpPr/>
            <p:nvPr/>
          </p:nvSpPr>
          <p:spPr>
            <a:xfrm>
              <a:off x="3011" y="1106226"/>
              <a:ext cx="4104865" cy="481361"/>
            </a:xfrm>
            <a:prstGeom prst="roundRect">
              <a:avLst>
                <a:gd fmla="val 16667" name="adj"/>
              </a:avLst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0" name="Google Shape;90;p3"/>
            <p:cNvSpPr txBox="1"/>
            <p:nvPr/>
          </p:nvSpPr>
          <p:spPr>
            <a:xfrm>
              <a:off x="26509" y="1129724"/>
              <a:ext cx="4057869" cy="434365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работник</a:t>
              </a:r>
              <a:endParaRPr b="1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91" name="Google Shape;91;p3"/>
            <p:cNvSpPr/>
            <p:nvPr/>
          </p:nvSpPr>
          <p:spPr>
            <a:xfrm>
              <a:off x="0" y="1814053"/>
              <a:ext cx="4104865" cy="3508449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2" name="Google Shape;92;p3"/>
            <p:cNvSpPr txBox="1"/>
            <p:nvPr/>
          </p:nvSpPr>
          <p:spPr>
            <a:xfrm>
              <a:off x="0" y="1814053"/>
              <a:ext cx="4104865" cy="3508449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Физическое лицо, состоящее в трудо- вых отношениях с нанимателем:</a:t>
              </a:r>
              <a:endParaRPr/>
            </a:p>
            <a:p>
              <a:pPr indent="-180975" lvl="0" marL="180975" marR="0" rtl="0" algn="l">
                <a:lnSpc>
                  <a:spcPct val="90000"/>
                </a:lnSpc>
                <a:spcBef>
                  <a:spcPts val="63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- заключает трудовой договор с 16 лет (самостоятельно);</a:t>
              </a:r>
              <a:endParaRPr/>
            </a:p>
            <a:p>
              <a:pPr indent="-180975" lvl="0" marL="180975" marR="0" rtl="0" algn="l">
                <a:lnSpc>
                  <a:spcPct val="90000"/>
                </a:lnSpc>
                <a:spcBef>
                  <a:spcPts val="63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- может заключать трудовой договор с 14 лет (с письменного согласия одно- го из законных представителей, если работа не вредит здоровью и разви- тию, не препятствует получению об- разования);</a:t>
              </a:r>
              <a:endParaRPr/>
            </a:p>
            <a:p>
              <a:pPr indent="-180975" lvl="0" marL="180975" marR="0" rtl="0" algn="l">
                <a:lnSpc>
                  <a:spcPct val="90000"/>
                </a:lnSpc>
                <a:spcBef>
                  <a:spcPts val="63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- до 18 лет – обязательный ежегодный медицинский осмотр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93" name="Google Shape;93;p3"/>
            <p:cNvSpPr/>
            <p:nvPr/>
          </p:nvSpPr>
          <p:spPr>
            <a:xfrm>
              <a:off x="4639307" y="1106226"/>
              <a:ext cx="4104865" cy="481361"/>
            </a:xfrm>
            <a:prstGeom prst="roundRect">
              <a:avLst>
                <a:gd fmla="val 16667" name="adj"/>
              </a:avLst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4" name="Google Shape;94;p3"/>
            <p:cNvSpPr txBox="1"/>
            <p:nvPr/>
          </p:nvSpPr>
          <p:spPr>
            <a:xfrm>
              <a:off x="4662805" y="1129724"/>
              <a:ext cx="4057869" cy="434365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наниматель</a:t>
              </a:r>
              <a:endParaRPr b="1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95" name="Google Shape;95;p3"/>
            <p:cNvSpPr/>
            <p:nvPr/>
          </p:nvSpPr>
          <p:spPr>
            <a:xfrm>
              <a:off x="4631285" y="1814053"/>
              <a:ext cx="4104865" cy="1472617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6" name="Google Shape;96;p3"/>
            <p:cNvSpPr txBox="1"/>
            <p:nvPr/>
          </p:nvSpPr>
          <p:spPr>
            <a:xfrm>
              <a:off x="4631285" y="1814053"/>
              <a:ext cx="4104865" cy="1472617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Юридическое или физическое лицо, которому законодательством предо- ставлено право заключения и прекра- щения трудового договора с работни- ком</a:t>
              </a:r>
              <a:endParaRPr/>
            </a:p>
          </p:txBody>
        </p:sp>
      </p:grp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1" name="Google Shape;101;p4"/>
          <p:cNvGraphicFramePr/>
          <p:nvPr/>
        </p:nvGraphicFramePr>
        <p:xfrm>
          <a:off x="129095" y="1284856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{3665B74C-1BCC-49EA-BFDF-87654779A78F}</a:tableStyleId>
              </a:tblPr>
              <a:tblGrid>
                <a:gridCol w="5383175"/>
                <a:gridCol w="3458900"/>
              </a:tblGrid>
              <a:tr h="370850">
                <a:tc gridSpan="2"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ru-RU" sz="2000" u="none" cap="none" strike="noStrike"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Права работника и нанимателя</a:t>
                      </a:r>
                      <a:endParaRPr b="1" sz="2000" u="none" cap="none" strike="noStrike"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2"/>
                    </a:solidFill>
                  </a:tcPr>
                </a:tc>
                <a:tc hMerge="1"/>
              </a:tr>
              <a:tr h="370850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ru-RU" sz="1800" u="none" cap="none" strike="noStrike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Работник имеет право на:</a:t>
                      </a:r>
                      <a:endParaRPr b="1" sz="1800" u="none" cap="none" strike="noStrike">
                        <a:solidFill>
                          <a:schemeClr val="dk1"/>
                        </a:solidFill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BCE0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ru-RU" sz="1800" u="none" cap="none" strike="noStrike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Наниматель имеет право:</a:t>
                      </a:r>
                      <a:endParaRPr b="1" sz="1800" u="none" cap="none" strike="noStrike">
                        <a:solidFill>
                          <a:schemeClr val="dk1"/>
                        </a:solidFill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BCE0FF"/>
                    </a:solidFill>
                  </a:tcPr>
                </a:tc>
              </a:tr>
              <a:tr h="370850">
                <a:tc>
                  <a:txBody>
                    <a:bodyPr/>
                    <a:lstStyle/>
                    <a:p>
                      <a:pPr indent="-180975" lvl="0" marL="180975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Char char="•"/>
                      </a:pPr>
                      <a:r>
                        <a:rPr b="0" lang="ru-RU" sz="1800" u="none" cap="none" strike="noStrike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труд (выбор профессии, рода занятий и рабо- ты);</a:t>
                      </a:r>
                      <a:endParaRPr/>
                    </a:p>
                    <a:p>
                      <a:pPr indent="-180975" lvl="0" marL="180975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Char char="•"/>
                      </a:pPr>
                      <a:r>
                        <a:rPr b="0" lang="ru-RU" sz="1800" u="none" cap="none" strike="noStrike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здоровые и безопасные условия труда;</a:t>
                      </a:r>
                      <a:endParaRPr/>
                    </a:p>
                    <a:p>
                      <a:pPr indent="-180975" lvl="0" marL="180975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Char char="•"/>
                      </a:pPr>
                      <a:r>
                        <a:rPr b="0" lang="ru-RU" sz="1800" u="none" cap="none" strike="noStrike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защиту экономических и социальных прав и интересов (объединение в профессиональные союзы, заключение коллективных договоров, право на забастовку);</a:t>
                      </a:r>
                      <a:endParaRPr/>
                    </a:p>
                    <a:p>
                      <a:pPr indent="-180975" lvl="0" marL="180975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Char char="•"/>
                      </a:pPr>
                      <a:r>
                        <a:rPr b="0" lang="ru-RU" sz="1800" u="none" cap="none" strike="noStrike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участие в собраниях и управлении организа- цией;</a:t>
                      </a:r>
                      <a:endParaRPr/>
                    </a:p>
                    <a:p>
                      <a:pPr indent="-180975" lvl="0" marL="180975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Char char="•"/>
                      </a:pPr>
                      <a:r>
                        <a:rPr b="0" lang="ru-RU" sz="1800" u="none" cap="none" strike="noStrike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своевременную справедливую оплату труда;</a:t>
                      </a:r>
                      <a:endParaRPr/>
                    </a:p>
                    <a:p>
                      <a:pPr indent="-180975" lvl="0" marL="180975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Char char="•"/>
                      </a:pPr>
                      <a:r>
                        <a:rPr b="0" lang="ru-RU" sz="1800" u="none" cap="none" strike="noStrike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ежедневный и еженедельный отдых, отпуск;</a:t>
                      </a:r>
                      <a:endParaRPr/>
                    </a:p>
                    <a:p>
                      <a:pPr indent="-180975" lvl="0" marL="180975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Char char="•"/>
                      </a:pPr>
                      <a:r>
                        <a:rPr b="0" lang="ru-RU" sz="1800" u="none" cap="none" strike="noStrike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социальное страхование, гарантии в случае ин- валидности и потери работы;</a:t>
                      </a:r>
                      <a:endParaRPr/>
                    </a:p>
                    <a:p>
                      <a:pPr indent="-180975" lvl="0" marL="180975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Char char="•"/>
                      </a:pPr>
                      <a:r>
                        <a:rPr b="0" lang="ru-RU" sz="1800" u="none" cap="none" strike="noStrike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невмешательство в частную жизнь и уважение личного достоинства;</a:t>
                      </a:r>
                      <a:endParaRPr/>
                    </a:p>
                    <a:p>
                      <a:pPr indent="-180975" lvl="0" marL="180975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Char char="•"/>
                      </a:pPr>
                      <a:r>
                        <a:rPr b="0" lang="ru-RU" sz="1800" u="none" cap="none" strike="noStrike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судебную и иную защиту трудовых прав</a:t>
                      </a:r>
                      <a:endParaRPr b="0" sz="1800" u="none" cap="none" strike="noStrike">
                        <a:solidFill>
                          <a:schemeClr val="dk1"/>
                        </a:solidFill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-180975" lvl="0" marL="180975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Char char="•"/>
                      </a:pPr>
                      <a:r>
                        <a:rPr b="0" lang="ru-RU" sz="1800" u="none" cap="none" strike="noStrike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заключать и расторгать тру- довые договоры с работни- ками;</a:t>
                      </a:r>
                      <a:endParaRPr/>
                    </a:p>
                    <a:p>
                      <a:pPr indent="-180975" lvl="0" marL="180975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Char char="•"/>
                      </a:pPr>
                      <a:r>
                        <a:rPr b="0" lang="ru-RU" sz="1800" u="none" cap="none" strike="noStrike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вступать в коллективные пе- реговоры и заключать кол- лективные договоры;</a:t>
                      </a:r>
                      <a:endParaRPr/>
                    </a:p>
                    <a:p>
                      <a:pPr indent="-180975" lvl="0" marL="180975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Char char="•"/>
                      </a:pPr>
                      <a:r>
                        <a:rPr b="0" lang="ru-RU" sz="1800" u="none" cap="none" strike="noStrike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поощрять работников;</a:t>
                      </a:r>
                      <a:endParaRPr/>
                    </a:p>
                    <a:p>
                      <a:pPr indent="-180975" lvl="0" marL="180975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Char char="•"/>
                      </a:pPr>
                      <a:r>
                        <a:rPr b="0" lang="ru-RU" sz="1800" u="none" cap="none" strike="noStrike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требовать от работников вы- полнения условий трудового договора и правил внутрен- него распорядка;</a:t>
                      </a:r>
                      <a:endParaRPr/>
                    </a:p>
                    <a:p>
                      <a:pPr indent="-180975" lvl="0" marL="180975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Char char="•"/>
                      </a:pPr>
                      <a:r>
                        <a:rPr b="0" lang="ru-RU" sz="1800" u="none" cap="none" strike="noStrike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привлекать работников к дисциплинарной и мате- риальной ответственности;</a:t>
                      </a:r>
                      <a:endParaRPr/>
                    </a:p>
                    <a:p>
                      <a:pPr indent="-180975" lvl="0" marL="180975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Char char="•"/>
                      </a:pPr>
                      <a:r>
                        <a:rPr b="0" lang="ru-RU" sz="1800" u="none" cap="none" strike="noStrike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обращаться в суд для защиты своих прав</a:t>
                      </a:r>
                      <a:endParaRPr b="0" sz="1800" u="none" cap="none" strike="noStrike">
                        <a:solidFill>
                          <a:schemeClr val="dk1"/>
                        </a:solidFill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</a:tbl>
          </a:graphicData>
        </a:graphic>
      </p:graphicFrame>
      <p:sp>
        <p:nvSpPr>
          <p:cNvPr id="102" name="Google Shape;102;p4"/>
          <p:cNvSpPr txBox="1"/>
          <p:nvPr>
            <p:ph type="title"/>
          </p:nvPr>
        </p:nvSpPr>
        <p:spPr>
          <a:xfrm>
            <a:off x="176540" y="93051"/>
            <a:ext cx="8915400" cy="847227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45700" lIns="0" spcFirstLastPara="1" rIns="0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4000">
                <a:latin typeface="Cambria"/>
                <a:ea typeface="Cambria"/>
                <a:cs typeface="Cambria"/>
                <a:sym typeface="Cambria"/>
              </a:rPr>
              <a:t>Стороны трудового договора</a:t>
            </a:r>
            <a:endParaRPr sz="4000">
              <a:latin typeface="Cambria"/>
              <a:ea typeface="Cambria"/>
              <a:cs typeface="Cambria"/>
              <a:sym typeface="Cambria"/>
            </a:endParaRPr>
          </a:p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7" name="Google Shape;107;p5"/>
          <p:cNvGrpSpPr/>
          <p:nvPr/>
        </p:nvGrpSpPr>
        <p:grpSpPr>
          <a:xfrm>
            <a:off x="241538" y="1216651"/>
            <a:ext cx="8669549" cy="5459866"/>
            <a:chOff x="25878" y="326"/>
            <a:chExt cx="8669549" cy="5459866"/>
          </a:xfrm>
        </p:grpSpPr>
        <p:sp>
          <p:nvSpPr>
            <p:cNvPr id="108" name="Google Shape;108;p5"/>
            <p:cNvSpPr/>
            <p:nvPr/>
          </p:nvSpPr>
          <p:spPr>
            <a:xfrm>
              <a:off x="25878" y="326"/>
              <a:ext cx="2673306" cy="559986"/>
            </a:xfrm>
            <a:prstGeom prst="roundRect">
              <a:avLst>
                <a:gd fmla="val 10000" name="adj"/>
              </a:avLst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9" name="Google Shape;109;p5"/>
            <p:cNvSpPr txBox="1"/>
            <p:nvPr/>
          </p:nvSpPr>
          <p:spPr>
            <a:xfrm>
              <a:off x="42279" y="16727"/>
              <a:ext cx="2640504" cy="527184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25400" lIns="38100" spcFirstLastPara="1" rIns="38100" wrap="square" tIns="2540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ru-RU" sz="20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Работник обязан:</a:t>
              </a:r>
              <a:endParaRPr b="1" i="0" sz="20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10" name="Google Shape;110;p5"/>
            <p:cNvSpPr/>
            <p:nvPr/>
          </p:nvSpPr>
          <p:spPr>
            <a:xfrm>
              <a:off x="293208" y="560312"/>
              <a:ext cx="267330" cy="419989"/>
            </a:xfrm>
            <a:custGeom>
              <a:rect b="b" l="l" r="r" t="t"/>
              <a:pathLst>
                <a:path extrusionOk="0" h="120000" w="120000">
                  <a:moveTo>
                    <a:pt x="0" y="0"/>
                  </a:moveTo>
                  <a:lnTo>
                    <a:pt x="0" y="120000"/>
                  </a:lnTo>
                  <a:lnTo>
                    <a:pt x="12000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111" name="Google Shape;111;p5"/>
            <p:cNvSpPr/>
            <p:nvPr/>
          </p:nvSpPr>
          <p:spPr>
            <a:xfrm>
              <a:off x="560539" y="700309"/>
              <a:ext cx="8134888" cy="559986"/>
            </a:xfrm>
            <a:prstGeom prst="roundRect">
              <a:avLst>
                <a:gd fmla="val 10000" name="adj"/>
              </a:avLst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2" name="Google Shape;112;p5"/>
            <p:cNvSpPr txBox="1"/>
            <p:nvPr/>
          </p:nvSpPr>
          <p:spPr>
            <a:xfrm>
              <a:off x="576940" y="716710"/>
              <a:ext cx="8102086" cy="527184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22850" lIns="34275" spcFirstLastPara="1" rIns="34275" wrap="square" tIns="22850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добросовестно исполнять трудовые обязанности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13" name="Google Shape;113;p5"/>
            <p:cNvSpPr/>
            <p:nvPr/>
          </p:nvSpPr>
          <p:spPr>
            <a:xfrm>
              <a:off x="293208" y="560312"/>
              <a:ext cx="267330" cy="1119972"/>
            </a:xfrm>
            <a:custGeom>
              <a:rect b="b" l="l" r="r" t="t"/>
              <a:pathLst>
                <a:path extrusionOk="0" h="120000" w="120000">
                  <a:moveTo>
                    <a:pt x="0" y="0"/>
                  </a:moveTo>
                  <a:lnTo>
                    <a:pt x="0" y="120000"/>
                  </a:lnTo>
                  <a:lnTo>
                    <a:pt x="12000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114" name="Google Shape;114;p5"/>
            <p:cNvSpPr/>
            <p:nvPr/>
          </p:nvSpPr>
          <p:spPr>
            <a:xfrm>
              <a:off x="560539" y="1400292"/>
              <a:ext cx="8134888" cy="559986"/>
            </a:xfrm>
            <a:prstGeom prst="roundRect">
              <a:avLst>
                <a:gd fmla="val 10000" name="adj"/>
              </a:avLst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5" name="Google Shape;115;p5"/>
            <p:cNvSpPr txBox="1"/>
            <p:nvPr/>
          </p:nvSpPr>
          <p:spPr>
            <a:xfrm>
              <a:off x="576940" y="1416693"/>
              <a:ext cx="8102086" cy="527184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22850" lIns="34275" spcFirstLastPara="1" rIns="34275" wrap="square" tIns="22850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выполнять правила внутреннего трудового распорядка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16" name="Google Shape;116;p5"/>
            <p:cNvSpPr/>
            <p:nvPr/>
          </p:nvSpPr>
          <p:spPr>
            <a:xfrm>
              <a:off x="293208" y="560312"/>
              <a:ext cx="267330" cy="1819955"/>
            </a:xfrm>
            <a:custGeom>
              <a:rect b="b" l="l" r="r" t="t"/>
              <a:pathLst>
                <a:path extrusionOk="0" h="120000" w="120000">
                  <a:moveTo>
                    <a:pt x="0" y="0"/>
                  </a:moveTo>
                  <a:lnTo>
                    <a:pt x="0" y="120000"/>
                  </a:lnTo>
                  <a:lnTo>
                    <a:pt x="12000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117" name="Google Shape;117;p5"/>
            <p:cNvSpPr/>
            <p:nvPr/>
          </p:nvSpPr>
          <p:spPr>
            <a:xfrm>
              <a:off x="560539" y="2100275"/>
              <a:ext cx="8134888" cy="559986"/>
            </a:xfrm>
            <a:prstGeom prst="roundRect">
              <a:avLst>
                <a:gd fmla="val 10000" name="adj"/>
              </a:avLst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8" name="Google Shape;118;p5"/>
            <p:cNvSpPr txBox="1"/>
            <p:nvPr/>
          </p:nvSpPr>
          <p:spPr>
            <a:xfrm>
              <a:off x="576940" y="2116676"/>
              <a:ext cx="8102086" cy="527184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22850" lIns="34275" spcFirstLastPara="1" rIns="34275" wrap="square" tIns="22850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соблюдать установленные требования к качеству продукции, работ, услуг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19" name="Google Shape;119;p5"/>
            <p:cNvSpPr/>
            <p:nvPr/>
          </p:nvSpPr>
          <p:spPr>
            <a:xfrm>
              <a:off x="293208" y="560312"/>
              <a:ext cx="267330" cy="2519937"/>
            </a:xfrm>
            <a:custGeom>
              <a:rect b="b" l="l" r="r" t="t"/>
              <a:pathLst>
                <a:path extrusionOk="0" h="120000" w="120000">
                  <a:moveTo>
                    <a:pt x="0" y="0"/>
                  </a:moveTo>
                  <a:lnTo>
                    <a:pt x="0" y="120000"/>
                  </a:lnTo>
                  <a:lnTo>
                    <a:pt x="12000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120" name="Google Shape;120;p5"/>
            <p:cNvSpPr/>
            <p:nvPr/>
          </p:nvSpPr>
          <p:spPr>
            <a:xfrm>
              <a:off x="560539" y="2800257"/>
              <a:ext cx="8134888" cy="559986"/>
            </a:xfrm>
            <a:prstGeom prst="roundRect">
              <a:avLst>
                <a:gd fmla="val 10000" name="adj"/>
              </a:avLst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1" name="Google Shape;121;p5"/>
            <p:cNvSpPr txBox="1"/>
            <p:nvPr/>
          </p:nvSpPr>
          <p:spPr>
            <a:xfrm>
              <a:off x="576940" y="2816658"/>
              <a:ext cx="8102086" cy="527184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22850" lIns="34275" spcFirstLastPara="1" rIns="34275" wrap="square" tIns="22850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соблюдать технику безопасности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22" name="Google Shape;122;p5"/>
            <p:cNvSpPr/>
            <p:nvPr/>
          </p:nvSpPr>
          <p:spPr>
            <a:xfrm>
              <a:off x="293208" y="560312"/>
              <a:ext cx="267330" cy="3219920"/>
            </a:xfrm>
            <a:custGeom>
              <a:rect b="b" l="l" r="r" t="t"/>
              <a:pathLst>
                <a:path extrusionOk="0" h="120000" w="120000">
                  <a:moveTo>
                    <a:pt x="0" y="0"/>
                  </a:moveTo>
                  <a:lnTo>
                    <a:pt x="0" y="120000"/>
                  </a:lnTo>
                  <a:lnTo>
                    <a:pt x="12000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123" name="Google Shape;123;p5"/>
            <p:cNvSpPr/>
            <p:nvPr/>
          </p:nvSpPr>
          <p:spPr>
            <a:xfrm>
              <a:off x="560539" y="3500240"/>
              <a:ext cx="8134888" cy="559986"/>
            </a:xfrm>
            <a:prstGeom prst="roundRect">
              <a:avLst>
                <a:gd fmla="val 10000" name="adj"/>
              </a:avLst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4" name="Google Shape;124;p5"/>
            <p:cNvSpPr txBox="1"/>
            <p:nvPr/>
          </p:nvSpPr>
          <p:spPr>
            <a:xfrm>
              <a:off x="576940" y="3516641"/>
              <a:ext cx="8102086" cy="527184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22850" lIns="34275" spcFirstLastPara="1" rIns="34275" wrap="square" tIns="22850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бережно относиться к имуществу нанимателя, принимать меры к предот- вращению ущерба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25" name="Google Shape;125;p5"/>
            <p:cNvSpPr/>
            <p:nvPr/>
          </p:nvSpPr>
          <p:spPr>
            <a:xfrm>
              <a:off x="293208" y="560312"/>
              <a:ext cx="267330" cy="3919903"/>
            </a:xfrm>
            <a:custGeom>
              <a:rect b="b" l="l" r="r" t="t"/>
              <a:pathLst>
                <a:path extrusionOk="0" h="120000" w="120000">
                  <a:moveTo>
                    <a:pt x="0" y="0"/>
                  </a:moveTo>
                  <a:lnTo>
                    <a:pt x="0" y="120000"/>
                  </a:lnTo>
                  <a:lnTo>
                    <a:pt x="12000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126" name="Google Shape;126;p5"/>
            <p:cNvSpPr/>
            <p:nvPr/>
          </p:nvSpPr>
          <p:spPr>
            <a:xfrm>
              <a:off x="560539" y="4200223"/>
              <a:ext cx="8134888" cy="559986"/>
            </a:xfrm>
            <a:prstGeom prst="roundRect">
              <a:avLst>
                <a:gd fmla="val 10000" name="adj"/>
              </a:avLst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7" name="Google Shape;127;p5"/>
            <p:cNvSpPr txBox="1"/>
            <p:nvPr/>
          </p:nvSpPr>
          <p:spPr>
            <a:xfrm>
              <a:off x="576940" y="4216624"/>
              <a:ext cx="8102086" cy="527184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22850" lIns="34275" spcFirstLastPara="1" rIns="34275" wrap="square" tIns="22850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поддерживать своё рабочее место, оборудование в исправном состоянии, по- рядке и чистоте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28" name="Google Shape;128;p5"/>
            <p:cNvSpPr/>
            <p:nvPr/>
          </p:nvSpPr>
          <p:spPr>
            <a:xfrm>
              <a:off x="293208" y="560312"/>
              <a:ext cx="267330" cy="4619886"/>
            </a:xfrm>
            <a:custGeom>
              <a:rect b="b" l="l" r="r" t="t"/>
              <a:pathLst>
                <a:path extrusionOk="0" h="120000" w="120000">
                  <a:moveTo>
                    <a:pt x="0" y="0"/>
                  </a:moveTo>
                  <a:lnTo>
                    <a:pt x="0" y="120000"/>
                  </a:lnTo>
                  <a:lnTo>
                    <a:pt x="12000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129" name="Google Shape;129;p5"/>
            <p:cNvSpPr/>
            <p:nvPr/>
          </p:nvSpPr>
          <p:spPr>
            <a:xfrm>
              <a:off x="560539" y="4900206"/>
              <a:ext cx="8134888" cy="559986"/>
            </a:xfrm>
            <a:prstGeom prst="roundRect">
              <a:avLst>
                <a:gd fmla="val 10000" name="adj"/>
              </a:avLst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0" name="Google Shape;130;p5"/>
            <p:cNvSpPr txBox="1"/>
            <p:nvPr/>
          </p:nvSpPr>
          <p:spPr>
            <a:xfrm>
              <a:off x="576940" y="4916607"/>
              <a:ext cx="8102086" cy="527184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22850" lIns="34275" spcFirstLastPara="1" rIns="34275" wrap="square" tIns="22850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исполнять иные обязанности, вытекающие из законодательства и трудово- го договора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</p:grpSp>
      <p:sp>
        <p:nvSpPr>
          <p:cNvPr id="131" name="Google Shape;131;p5"/>
          <p:cNvSpPr txBox="1"/>
          <p:nvPr>
            <p:ph type="title"/>
          </p:nvPr>
        </p:nvSpPr>
        <p:spPr>
          <a:xfrm>
            <a:off x="176540" y="93051"/>
            <a:ext cx="8915400" cy="847227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45700" lIns="0" spcFirstLastPara="1" rIns="0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4000">
                <a:latin typeface="Cambria"/>
                <a:ea typeface="Cambria"/>
                <a:cs typeface="Cambria"/>
                <a:sym typeface="Cambria"/>
              </a:rPr>
              <a:t>Стороны трудового договора</a:t>
            </a:r>
            <a:endParaRPr sz="4000">
              <a:latin typeface="Cambria"/>
              <a:ea typeface="Cambria"/>
              <a:cs typeface="Cambria"/>
              <a:sym typeface="Cambria"/>
            </a:endParaRPr>
          </a:p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5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6" name="Google Shape;136;p6"/>
          <p:cNvGrpSpPr/>
          <p:nvPr/>
        </p:nvGrpSpPr>
        <p:grpSpPr>
          <a:xfrm>
            <a:off x="241538" y="1216651"/>
            <a:ext cx="8669549" cy="5459866"/>
            <a:chOff x="25878" y="326"/>
            <a:chExt cx="8669549" cy="5459866"/>
          </a:xfrm>
        </p:grpSpPr>
        <p:sp>
          <p:nvSpPr>
            <p:cNvPr id="137" name="Google Shape;137;p6"/>
            <p:cNvSpPr/>
            <p:nvPr/>
          </p:nvSpPr>
          <p:spPr>
            <a:xfrm>
              <a:off x="25878" y="326"/>
              <a:ext cx="2673306" cy="559986"/>
            </a:xfrm>
            <a:prstGeom prst="roundRect">
              <a:avLst>
                <a:gd fmla="val 10000" name="adj"/>
              </a:avLst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8" name="Google Shape;138;p6"/>
            <p:cNvSpPr txBox="1"/>
            <p:nvPr/>
          </p:nvSpPr>
          <p:spPr>
            <a:xfrm>
              <a:off x="42279" y="16727"/>
              <a:ext cx="2640504" cy="527184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25400" lIns="38100" spcFirstLastPara="1" rIns="38100" wrap="square" tIns="2540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ru-RU" sz="20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Наниматель обязан:</a:t>
              </a:r>
              <a:endParaRPr b="1" i="0" sz="20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39" name="Google Shape;139;p6"/>
            <p:cNvSpPr/>
            <p:nvPr/>
          </p:nvSpPr>
          <p:spPr>
            <a:xfrm>
              <a:off x="293208" y="560312"/>
              <a:ext cx="267330" cy="419989"/>
            </a:xfrm>
            <a:custGeom>
              <a:rect b="b" l="l" r="r" t="t"/>
              <a:pathLst>
                <a:path extrusionOk="0" h="120000" w="120000">
                  <a:moveTo>
                    <a:pt x="0" y="0"/>
                  </a:moveTo>
                  <a:lnTo>
                    <a:pt x="0" y="120000"/>
                  </a:lnTo>
                  <a:lnTo>
                    <a:pt x="12000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140" name="Google Shape;140;p6"/>
            <p:cNvSpPr/>
            <p:nvPr/>
          </p:nvSpPr>
          <p:spPr>
            <a:xfrm>
              <a:off x="560539" y="700309"/>
              <a:ext cx="8134888" cy="559986"/>
            </a:xfrm>
            <a:prstGeom prst="roundRect">
              <a:avLst>
                <a:gd fmla="val 10000" name="adj"/>
              </a:avLst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41" name="Google Shape;141;p6"/>
            <p:cNvSpPr txBox="1"/>
            <p:nvPr/>
          </p:nvSpPr>
          <p:spPr>
            <a:xfrm>
              <a:off x="576940" y="716710"/>
              <a:ext cx="8102086" cy="527184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22850" lIns="34275" spcFirstLastPara="1" rIns="34275" wrap="square" tIns="22850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ознакомить работника с порученной работой, условиями и оплатой труда, разъяснить его права и обязанности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42" name="Google Shape;142;p6"/>
            <p:cNvSpPr/>
            <p:nvPr/>
          </p:nvSpPr>
          <p:spPr>
            <a:xfrm>
              <a:off x="293208" y="560312"/>
              <a:ext cx="267330" cy="1119972"/>
            </a:xfrm>
            <a:custGeom>
              <a:rect b="b" l="l" r="r" t="t"/>
              <a:pathLst>
                <a:path extrusionOk="0" h="120000" w="120000">
                  <a:moveTo>
                    <a:pt x="0" y="0"/>
                  </a:moveTo>
                  <a:lnTo>
                    <a:pt x="0" y="120000"/>
                  </a:lnTo>
                  <a:lnTo>
                    <a:pt x="12000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143" name="Google Shape;143;p6"/>
            <p:cNvSpPr/>
            <p:nvPr/>
          </p:nvSpPr>
          <p:spPr>
            <a:xfrm>
              <a:off x="560539" y="1400292"/>
              <a:ext cx="8134888" cy="559986"/>
            </a:xfrm>
            <a:prstGeom prst="roundRect">
              <a:avLst>
                <a:gd fmla="val 10000" name="adj"/>
              </a:avLst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44" name="Google Shape;144;p6"/>
            <p:cNvSpPr txBox="1"/>
            <p:nvPr/>
          </p:nvSpPr>
          <p:spPr>
            <a:xfrm>
              <a:off x="576940" y="1416693"/>
              <a:ext cx="8102086" cy="527184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22850" lIns="34275" spcFirstLastPara="1" rIns="34275" wrap="square" tIns="22850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ознакомить работника с коллективным договором и документами, регла- ментирующими внутренний трудовой распорядок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45" name="Google Shape;145;p6"/>
            <p:cNvSpPr/>
            <p:nvPr/>
          </p:nvSpPr>
          <p:spPr>
            <a:xfrm>
              <a:off x="293208" y="560312"/>
              <a:ext cx="267330" cy="1819955"/>
            </a:xfrm>
            <a:custGeom>
              <a:rect b="b" l="l" r="r" t="t"/>
              <a:pathLst>
                <a:path extrusionOk="0" h="120000" w="120000">
                  <a:moveTo>
                    <a:pt x="0" y="0"/>
                  </a:moveTo>
                  <a:lnTo>
                    <a:pt x="0" y="120000"/>
                  </a:lnTo>
                  <a:lnTo>
                    <a:pt x="12000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146" name="Google Shape;146;p6"/>
            <p:cNvSpPr/>
            <p:nvPr/>
          </p:nvSpPr>
          <p:spPr>
            <a:xfrm>
              <a:off x="560539" y="2100275"/>
              <a:ext cx="8134888" cy="559986"/>
            </a:xfrm>
            <a:prstGeom prst="roundRect">
              <a:avLst>
                <a:gd fmla="val 10000" name="adj"/>
              </a:avLst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47" name="Google Shape;147;p6"/>
            <p:cNvSpPr txBox="1"/>
            <p:nvPr/>
          </p:nvSpPr>
          <p:spPr>
            <a:xfrm>
              <a:off x="576940" y="2116676"/>
              <a:ext cx="8102086" cy="527184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22850" lIns="34275" spcFirstLastPara="1" rIns="34275" wrap="square" tIns="22850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провести вводный инструктаж по охране труда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48" name="Google Shape;148;p6"/>
            <p:cNvSpPr/>
            <p:nvPr/>
          </p:nvSpPr>
          <p:spPr>
            <a:xfrm>
              <a:off x="293208" y="560312"/>
              <a:ext cx="267330" cy="2519937"/>
            </a:xfrm>
            <a:custGeom>
              <a:rect b="b" l="l" r="r" t="t"/>
              <a:pathLst>
                <a:path extrusionOk="0" h="120000" w="120000">
                  <a:moveTo>
                    <a:pt x="0" y="0"/>
                  </a:moveTo>
                  <a:lnTo>
                    <a:pt x="0" y="120000"/>
                  </a:lnTo>
                  <a:lnTo>
                    <a:pt x="12000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149" name="Google Shape;149;p6"/>
            <p:cNvSpPr/>
            <p:nvPr/>
          </p:nvSpPr>
          <p:spPr>
            <a:xfrm>
              <a:off x="560539" y="2800257"/>
              <a:ext cx="8134888" cy="559986"/>
            </a:xfrm>
            <a:prstGeom prst="roundRect">
              <a:avLst>
                <a:gd fmla="val 10000" name="adj"/>
              </a:avLst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50" name="Google Shape;150;p6"/>
            <p:cNvSpPr txBox="1"/>
            <p:nvPr/>
          </p:nvSpPr>
          <p:spPr>
            <a:xfrm>
              <a:off x="576940" y="2816658"/>
              <a:ext cx="8102086" cy="527184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22850" lIns="34275" spcFirstLastPara="1" rIns="34275" wrap="square" tIns="22850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обеспечивать трудовую и производственную дисциплину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51" name="Google Shape;151;p6"/>
            <p:cNvSpPr/>
            <p:nvPr/>
          </p:nvSpPr>
          <p:spPr>
            <a:xfrm>
              <a:off x="293208" y="560312"/>
              <a:ext cx="267330" cy="3219920"/>
            </a:xfrm>
            <a:custGeom>
              <a:rect b="b" l="l" r="r" t="t"/>
              <a:pathLst>
                <a:path extrusionOk="0" h="120000" w="120000">
                  <a:moveTo>
                    <a:pt x="0" y="0"/>
                  </a:moveTo>
                  <a:lnTo>
                    <a:pt x="0" y="120000"/>
                  </a:lnTo>
                  <a:lnTo>
                    <a:pt x="12000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152" name="Google Shape;152;p6"/>
            <p:cNvSpPr/>
            <p:nvPr/>
          </p:nvSpPr>
          <p:spPr>
            <a:xfrm>
              <a:off x="560539" y="3500240"/>
              <a:ext cx="8134888" cy="559986"/>
            </a:xfrm>
            <a:prstGeom prst="roundRect">
              <a:avLst>
                <a:gd fmla="val 10000" name="adj"/>
              </a:avLst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53" name="Google Shape;153;p6"/>
            <p:cNvSpPr txBox="1"/>
            <p:nvPr/>
          </p:nvSpPr>
          <p:spPr>
            <a:xfrm>
              <a:off x="576940" y="3516641"/>
              <a:ext cx="8102086" cy="527184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22850" lIns="34275" spcFirstLastPara="1" rIns="34275" wrap="square" tIns="22850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своевременно выдавать заработную плату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54" name="Google Shape;154;p6"/>
            <p:cNvSpPr/>
            <p:nvPr/>
          </p:nvSpPr>
          <p:spPr>
            <a:xfrm>
              <a:off x="293208" y="560312"/>
              <a:ext cx="267330" cy="3919903"/>
            </a:xfrm>
            <a:custGeom>
              <a:rect b="b" l="l" r="r" t="t"/>
              <a:pathLst>
                <a:path extrusionOk="0" h="120000" w="120000">
                  <a:moveTo>
                    <a:pt x="0" y="0"/>
                  </a:moveTo>
                  <a:lnTo>
                    <a:pt x="0" y="120000"/>
                  </a:lnTo>
                  <a:lnTo>
                    <a:pt x="12000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155" name="Google Shape;155;p6"/>
            <p:cNvSpPr/>
            <p:nvPr/>
          </p:nvSpPr>
          <p:spPr>
            <a:xfrm>
              <a:off x="560539" y="4200223"/>
              <a:ext cx="8134888" cy="559986"/>
            </a:xfrm>
            <a:prstGeom prst="roundRect">
              <a:avLst>
                <a:gd fmla="val 10000" name="adj"/>
              </a:avLst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56" name="Google Shape;156;p6"/>
            <p:cNvSpPr txBox="1"/>
            <p:nvPr/>
          </p:nvSpPr>
          <p:spPr>
            <a:xfrm>
              <a:off x="576940" y="4216624"/>
              <a:ext cx="8102086" cy="527184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22850" lIns="34275" spcFirstLastPara="1" rIns="34275" wrap="square" tIns="22850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обеспечивать условия труда, принимать меры по профилактике производст- венного травматизма, профессиональных и других заболеваний работников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57" name="Google Shape;157;p6"/>
            <p:cNvSpPr/>
            <p:nvPr/>
          </p:nvSpPr>
          <p:spPr>
            <a:xfrm>
              <a:off x="293208" y="560312"/>
              <a:ext cx="267330" cy="4619886"/>
            </a:xfrm>
            <a:custGeom>
              <a:rect b="b" l="l" r="r" t="t"/>
              <a:pathLst>
                <a:path extrusionOk="0" h="120000" w="120000">
                  <a:moveTo>
                    <a:pt x="0" y="0"/>
                  </a:moveTo>
                  <a:lnTo>
                    <a:pt x="0" y="120000"/>
                  </a:lnTo>
                  <a:lnTo>
                    <a:pt x="12000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158" name="Google Shape;158;p6"/>
            <p:cNvSpPr/>
            <p:nvPr/>
          </p:nvSpPr>
          <p:spPr>
            <a:xfrm>
              <a:off x="560539" y="4900206"/>
              <a:ext cx="8134888" cy="559986"/>
            </a:xfrm>
            <a:prstGeom prst="roundRect">
              <a:avLst>
                <a:gd fmla="val 10000" name="adj"/>
              </a:avLst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59" name="Google Shape;159;p6"/>
            <p:cNvSpPr txBox="1"/>
            <p:nvPr/>
          </p:nvSpPr>
          <p:spPr>
            <a:xfrm>
              <a:off x="576940" y="4916607"/>
              <a:ext cx="8102086" cy="527184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22850" lIns="34275" spcFirstLastPara="1" rIns="34275" wrap="square" tIns="22850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исполнять другие обязанности, вытекающие из законодательства и трудо- вых договоров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</p:grpSp>
      <p:sp>
        <p:nvSpPr>
          <p:cNvPr id="160" name="Google Shape;160;p6"/>
          <p:cNvSpPr txBox="1"/>
          <p:nvPr>
            <p:ph type="title"/>
          </p:nvPr>
        </p:nvSpPr>
        <p:spPr>
          <a:xfrm>
            <a:off x="176540" y="93051"/>
            <a:ext cx="8915400" cy="847227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45700" lIns="0" spcFirstLastPara="1" rIns="0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4000">
                <a:latin typeface="Cambria"/>
                <a:ea typeface="Cambria"/>
                <a:cs typeface="Cambria"/>
                <a:sym typeface="Cambria"/>
              </a:rPr>
              <a:t>Стороны трудового договора</a:t>
            </a:r>
            <a:endParaRPr sz="4000">
              <a:latin typeface="Cambria"/>
              <a:ea typeface="Cambria"/>
              <a:cs typeface="Cambria"/>
              <a:sym typeface="Cambria"/>
            </a:endParaRPr>
          </a:p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4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5" name="Google Shape;165;p7"/>
          <p:cNvGrpSpPr/>
          <p:nvPr/>
        </p:nvGrpSpPr>
        <p:grpSpPr>
          <a:xfrm>
            <a:off x="216244" y="1483260"/>
            <a:ext cx="8694258" cy="3459679"/>
            <a:chOff x="583" y="86260"/>
            <a:chExt cx="8694258" cy="3459679"/>
          </a:xfrm>
        </p:grpSpPr>
        <p:sp>
          <p:nvSpPr>
            <p:cNvPr id="166" name="Google Shape;166;p7"/>
            <p:cNvSpPr/>
            <p:nvPr/>
          </p:nvSpPr>
          <p:spPr>
            <a:xfrm>
              <a:off x="4347713" y="658111"/>
              <a:ext cx="3076038" cy="533857"/>
            </a:xfrm>
            <a:custGeom>
              <a:rect b="b" l="l" r="r" t="t"/>
              <a:pathLst>
                <a:path extrusionOk="0" h="120000" w="120000">
                  <a:moveTo>
                    <a:pt x="0" y="0"/>
                  </a:moveTo>
                  <a:lnTo>
                    <a:pt x="0" y="60000"/>
                  </a:lnTo>
                  <a:lnTo>
                    <a:pt x="120000" y="60000"/>
                  </a:lnTo>
                  <a:lnTo>
                    <a:pt x="12000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167" name="Google Shape;167;p7"/>
            <p:cNvSpPr/>
            <p:nvPr/>
          </p:nvSpPr>
          <p:spPr>
            <a:xfrm>
              <a:off x="4301992" y="658111"/>
              <a:ext cx="91440" cy="533857"/>
            </a:xfrm>
            <a:custGeom>
              <a:rect b="b" l="l" r="r" t="t"/>
              <a:pathLst>
                <a:path extrusionOk="0" h="120000" w="120000">
                  <a:moveTo>
                    <a:pt x="60000" y="0"/>
                  </a:moveTo>
                  <a:lnTo>
                    <a:pt x="6000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168" name="Google Shape;168;p7"/>
            <p:cNvSpPr/>
            <p:nvPr/>
          </p:nvSpPr>
          <p:spPr>
            <a:xfrm>
              <a:off x="1271674" y="658111"/>
              <a:ext cx="3076038" cy="533857"/>
            </a:xfrm>
            <a:custGeom>
              <a:rect b="b" l="l" r="r" t="t"/>
              <a:pathLst>
                <a:path extrusionOk="0" h="120000" w="120000">
                  <a:moveTo>
                    <a:pt x="120000" y="0"/>
                  </a:moveTo>
                  <a:lnTo>
                    <a:pt x="120000" y="60000"/>
                  </a:lnTo>
                  <a:lnTo>
                    <a:pt x="0" y="60000"/>
                  </a:lnTo>
                  <a:lnTo>
                    <a:pt x="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169" name="Google Shape;169;p7"/>
            <p:cNvSpPr/>
            <p:nvPr/>
          </p:nvSpPr>
          <p:spPr>
            <a:xfrm>
              <a:off x="3076622" y="86260"/>
              <a:ext cx="2542180" cy="571850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70" name="Google Shape;170;p7"/>
            <p:cNvSpPr txBox="1"/>
            <p:nvPr/>
          </p:nvSpPr>
          <p:spPr>
            <a:xfrm>
              <a:off x="3076622" y="86260"/>
              <a:ext cx="2542180" cy="571850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2700" lIns="12700" spcFirstLastPara="1" rIns="12700" wrap="square" tIns="1270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ru-RU" sz="20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Рабочее время</a:t>
              </a:r>
              <a:endParaRPr b="1" i="0" sz="20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71" name="Google Shape;171;p7"/>
            <p:cNvSpPr/>
            <p:nvPr/>
          </p:nvSpPr>
          <p:spPr>
            <a:xfrm>
              <a:off x="583" y="1191969"/>
              <a:ext cx="2542180" cy="2353970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72" name="Google Shape;172;p7"/>
            <p:cNvSpPr txBox="1"/>
            <p:nvPr/>
          </p:nvSpPr>
          <p:spPr>
            <a:xfrm>
              <a:off x="583" y="1191969"/>
              <a:ext cx="2542180" cy="2353970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период, в течение кото- рого работник в соот- ветствии с правилами внутреннего трудового распорядка обязан на- ходиться на рабочем месте и выполнять свои трудовые обязанности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73" name="Google Shape;173;p7"/>
            <p:cNvSpPr/>
            <p:nvPr/>
          </p:nvSpPr>
          <p:spPr>
            <a:xfrm>
              <a:off x="3076622" y="1191969"/>
              <a:ext cx="2542180" cy="2353970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74" name="Google Shape;174;p7"/>
            <p:cNvSpPr txBox="1"/>
            <p:nvPr/>
          </p:nvSpPr>
          <p:spPr>
            <a:xfrm>
              <a:off x="3076622" y="1191969"/>
              <a:ext cx="2542180" cy="2353970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сверхурочная работа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75" name="Google Shape;175;p7"/>
            <p:cNvSpPr/>
            <p:nvPr/>
          </p:nvSpPr>
          <p:spPr>
            <a:xfrm>
              <a:off x="6152661" y="1191969"/>
              <a:ext cx="2542180" cy="2353970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76" name="Google Shape;176;p7"/>
            <p:cNvSpPr txBox="1"/>
            <p:nvPr/>
          </p:nvSpPr>
          <p:spPr>
            <a:xfrm>
              <a:off x="6152661" y="1191969"/>
              <a:ext cx="2542180" cy="2353970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работа в праздничные и выходные дни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</p:grpSp>
      <p:grpSp>
        <p:nvGrpSpPr>
          <p:cNvPr id="177" name="Google Shape;177;p7"/>
          <p:cNvGrpSpPr/>
          <p:nvPr/>
        </p:nvGrpSpPr>
        <p:grpSpPr>
          <a:xfrm>
            <a:off x="215661" y="5305244"/>
            <a:ext cx="8695426" cy="1147316"/>
            <a:chOff x="67" y="2742038"/>
            <a:chExt cx="4010278" cy="2634131"/>
          </a:xfrm>
        </p:grpSpPr>
        <p:sp>
          <p:nvSpPr>
            <p:cNvPr id="178" name="Google Shape;178;p7"/>
            <p:cNvSpPr/>
            <p:nvPr/>
          </p:nvSpPr>
          <p:spPr>
            <a:xfrm>
              <a:off x="67" y="2742038"/>
              <a:ext cx="4010278" cy="2634131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79" name="Google Shape;179;p7"/>
            <p:cNvSpPr txBox="1"/>
            <p:nvPr/>
          </p:nvSpPr>
          <p:spPr>
            <a:xfrm>
              <a:off x="67" y="2742038"/>
              <a:ext cx="4010278" cy="2634131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Дистанционная работа </a:t>
              </a: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– это работа, которую работник выполняет вне места на- хождения нанимателя с использованием для выполнения этой работы и осущест- вления взаимодействия с нанимателем информационно-коммуникационных технологий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</p:grpSp>
      <p:sp>
        <p:nvSpPr>
          <p:cNvPr id="180" name="Google Shape;180;p7"/>
          <p:cNvSpPr txBox="1"/>
          <p:nvPr>
            <p:ph type="title"/>
          </p:nvPr>
        </p:nvSpPr>
        <p:spPr>
          <a:xfrm>
            <a:off x="176540" y="93051"/>
            <a:ext cx="8915400" cy="847227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45700" lIns="0" spcFirstLastPara="1" rIns="0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4000">
                <a:latin typeface="Cambria"/>
                <a:ea typeface="Cambria"/>
                <a:cs typeface="Cambria"/>
                <a:sym typeface="Cambria"/>
              </a:rPr>
              <a:t>Стороны трудового договора</a:t>
            </a:r>
            <a:endParaRPr sz="4000">
              <a:latin typeface="Cambria"/>
              <a:ea typeface="Cambria"/>
              <a:cs typeface="Cambria"/>
              <a:sym typeface="Cambria"/>
            </a:endParaRPr>
          </a:p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4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85" name="Google Shape;185;p8"/>
          <p:cNvGraphicFramePr/>
          <p:nvPr/>
        </p:nvGraphicFramePr>
        <p:xfrm>
          <a:off x="129095" y="1284854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{3665B74C-1BCC-49EA-BFDF-87654779A78F}</a:tableStyleId>
              </a:tblPr>
              <a:tblGrid>
                <a:gridCol w="1820475"/>
                <a:gridCol w="7021600"/>
              </a:tblGrid>
              <a:tr h="550325">
                <a:tc gridSpan="2"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ru-RU" sz="2000" u="none" cap="none" strike="noStrike"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Продолжительность рабочего времени</a:t>
                      </a:r>
                      <a:endParaRPr b="1" sz="2000" u="none" cap="none" strike="noStrike"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2"/>
                    </a:solidFill>
                  </a:tcPr>
                </a:tc>
                <a:tc hMerge="1"/>
              </a:tr>
              <a:tr h="51505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b="0" lang="ru-RU" sz="1800" u="none" cap="none" strike="noStrike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Полная</a:t>
                      </a:r>
                      <a:endParaRPr b="0" sz="1800" u="none" cap="none" strike="noStrike">
                        <a:solidFill>
                          <a:schemeClr val="dk1"/>
                        </a:solidFill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b="0" lang="ru-RU" sz="1800" u="none" cap="none" strike="noStrike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40 часов в неделю</a:t>
                      </a:r>
                      <a:endParaRPr b="0" sz="1800" u="none" cap="none" strike="noStrike">
                        <a:solidFill>
                          <a:schemeClr val="dk1"/>
                        </a:solidFill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89000">
                <a:tc rowSpan="4"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b="0" lang="ru-RU" sz="1800" u="none" cap="none" strike="noStrike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Сокращённая</a:t>
                      </a:r>
                      <a:endParaRPr b="0" sz="1800" u="none" cap="none" strike="noStrike">
                        <a:solidFill>
                          <a:schemeClr val="dk1"/>
                        </a:solidFill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b="0" lang="ru-RU" sz="1800" u="none" cap="none" strike="noStrike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35 часов в неделю – работники 16-18 лет;</a:t>
                      </a:r>
                      <a:endParaRPr/>
                    </a:p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b="0" lang="ru-RU" sz="1800" u="none" cap="none" strike="noStrike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ежедневная смена – не более 7 часов</a:t>
                      </a:r>
                      <a:endParaRPr b="0" sz="1800" u="none" cap="none" strike="noStrike">
                        <a:solidFill>
                          <a:schemeClr val="dk1"/>
                        </a:solidFill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89000">
                <a:tc vMerge="1"/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b="0" lang="ru-RU" sz="1800" u="none" cap="none" strike="noStrike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23 часа в неделю – работники 14-16 лет;</a:t>
                      </a:r>
                      <a:endParaRPr/>
                    </a:p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b="0" lang="ru-RU" sz="1800" u="none" cap="none" strike="noStrike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ежедневная смена – не более 4 часов 36 минут</a:t>
                      </a:r>
                      <a:endParaRPr b="0" sz="1800" u="none" cap="none" strike="noStrike">
                        <a:solidFill>
                          <a:schemeClr val="dk1"/>
                        </a:solidFill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1270000">
                <a:tc vMerge="1"/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b="0" lang="ru-RU" sz="1800" u="none" cap="none" strike="noStrike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17,5 часов в неделю – работники 16-18 лет, работающие в тече- ние учебного года в свободное от учёбы время (половина макси- мальной продолжительности)</a:t>
                      </a:r>
                      <a:endParaRPr b="0" sz="1800" u="none" cap="none" strike="noStrike">
                        <a:solidFill>
                          <a:schemeClr val="dk1"/>
                        </a:solidFill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1270000">
                <a:tc vMerge="1"/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b="0" lang="ru-RU" sz="1800" u="none" cap="none" strike="noStrike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11,5 часов в неделю – работники 14-16 лет, работающие в тече- ние учебного года в свободное от учёбы время (половина макси- мальной продолжительности)</a:t>
                      </a:r>
                      <a:endParaRPr b="0" sz="1800" u="none" cap="none" strike="noStrike">
                        <a:solidFill>
                          <a:schemeClr val="dk1"/>
                        </a:solidFill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</a:tbl>
          </a:graphicData>
        </a:graphic>
      </p:graphicFrame>
      <p:sp>
        <p:nvSpPr>
          <p:cNvPr id="186" name="Google Shape;186;p8"/>
          <p:cNvSpPr txBox="1"/>
          <p:nvPr>
            <p:ph type="title"/>
          </p:nvPr>
        </p:nvSpPr>
        <p:spPr>
          <a:xfrm>
            <a:off x="176540" y="93051"/>
            <a:ext cx="8915400" cy="847227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45700" lIns="0" spcFirstLastPara="1" rIns="0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4000">
                <a:latin typeface="Cambria"/>
                <a:ea typeface="Cambria"/>
                <a:cs typeface="Cambria"/>
                <a:sym typeface="Cambria"/>
              </a:rPr>
              <a:t>Стороны трудового договора</a:t>
            </a:r>
            <a:endParaRPr sz="4000">
              <a:latin typeface="Cambria"/>
              <a:ea typeface="Cambria"/>
              <a:cs typeface="Cambria"/>
              <a:sym typeface="Cambria"/>
            </a:endParaRPr>
          </a:p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0" name="Shape 1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1" name="Google Shape;191;p9"/>
          <p:cNvGrpSpPr/>
          <p:nvPr/>
        </p:nvGrpSpPr>
        <p:grpSpPr>
          <a:xfrm>
            <a:off x="216488" y="1440678"/>
            <a:ext cx="8719649" cy="5011811"/>
            <a:chOff x="828" y="224353"/>
            <a:chExt cx="8719649" cy="5011811"/>
          </a:xfrm>
        </p:grpSpPr>
        <p:sp>
          <p:nvSpPr>
            <p:cNvPr id="192" name="Google Shape;192;p9"/>
            <p:cNvSpPr/>
            <p:nvPr/>
          </p:nvSpPr>
          <p:spPr>
            <a:xfrm>
              <a:off x="828" y="224353"/>
              <a:ext cx="6867525" cy="729949"/>
            </a:xfrm>
            <a:prstGeom prst="roundRect">
              <a:avLst>
                <a:gd fmla="val 10000" name="adj"/>
              </a:avLst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93" name="Google Shape;193;p9"/>
            <p:cNvSpPr txBox="1"/>
            <p:nvPr/>
          </p:nvSpPr>
          <p:spPr>
            <a:xfrm>
              <a:off x="22207" y="245732"/>
              <a:ext cx="6824767" cy="687191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25400" lIns="38100" spcFirstLastPara="1" rIns="38100" wrap="square" tIns="2540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ru-RU" sz="20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Работников моложе 18 лет запрещается привлекать:</a:t>
              </a:r>
              <a:endParaRPr b="1" i="0" sz="20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94" name="Google Shape;194;p9"/>
            <p:cNvSpPr/>
            <p:nvPr/>
          </p:nvSpPr>
          <p:spPr>
            <a:xfrm>
              <a:off x="687580" y="954303"/>
              <a:ext cx="686752" cy="491397"/>
            </a:xfrm>
            <a:custGeom>
              <a:rect b="b" l="l" r="r" t="t"/>
              <a:pathLst>
                <a:path extrusionOk="0" h="120000" w="120000">
                  <a:moveTo>
                    <a:pt x="0" y="0"/>
                  </a:moveTo>
                  <a:lnTo>
                    <a:pt x="0" y="120000"/>
                  </a:lnTo>
                  <a:lnTo>
                    <a:pt x="12000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195" name="Google Shape;195;p9"/>
            <p:cNvSpPr/>
            <p:nvPr/>
          </p:nvSpPr>
          <p:spPr>
            <a:xfrm>
              <a:off x="1374333" y="1080725"/>
              <a:ext cx="7346144" cy="729949"/>
            </a:xfrm>
            <a:prstGeom prst="roundRect">
              <a:avLst>
                <a:gd fmla="val 10000" name="adj"/>
              </a:avLst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96" name="Google Shape;196;p9"/>
            <p:cNvSpPr txBox="1"/>
            <p:nvPr/>
          </p:nvSpPr>
          <p:spPr>
            <a:xfrm>
              <a:off x="1395712" y="1102104"/>
              <a:ext cx="7303386" cy="687191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22850" lIns="34275" spcFirstLastPara="1" rIns="34275" wrap="square" tIns="22850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к труду на тяжёлых работах и на работах с вредными и (или) опасны- ми условиями;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97" name="Google Shape;197;p9"/>
            <p:cNvSpPr/>
            <p:nvPr/>
          </p:nvSpPr>
          <p:spPr>
            <a:xfrm>
              <a:off x="687580" y="954303"/>
              <a:ext cx="686752" cy="1347770"/>
            </a:xfrm>
            <a:custGeom>
              <a:rect b="b" l="l" r="r" t="t"/>
              <a:pathLst>
                <a:path extrusionOk="0" h="120000" w="120000">
                  <a:moveTo>
                    <a:pt x="0" y="0"/>
                  </a:moveTo>
                  <a:lnTo>
                    <a:pt x="0" y="120000"/>
                  </a:lnTo>
                  <a:lnTo>
                    <a:pt x="12000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198" name="Google Shape;198;p9"/>
            <p:cNvSpPr/>
            <p:nvPr/>
          </p:nvSpPr>
          <p:spPr>
            <a:xfrm>
              <a:off x="1374333" y="1937098"/>
              <a:ext cx="7346144" cy="729949"/>
            </a:xfrm>
            <a:prstGeom prst="roundRect">
              <a:avLst>
                <a:gd fmla="val 10000" name="adj"/>
              </a:avLst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99" name="Google Shape;199;p9"/>
            <p:cNvSpPr txBox="1"/>
            <p:nvPr/>
          </p:nvSpPr>
          <p:spPr>
            <a:xfrm>
              <a:off x="1395712" y="1958477"/>
              <a:ext cx="7303386" cy="687191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22850" lIns="34275" spcFirstLastPara="1" rIns="34275" wrap="square" tIns="22850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на подземных и горных работах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00" name="Google Shape;200;p9"/>
            <p:cNvSpPr/>
            <p:nvPr/>
          </p:nvSpPr>
          <p:spPr>
            <a:xfrm>
              <a:off x="687580" y="954303"/>
              <a:ext cx="686752" cy="2204142"/>
            </a:xfrm>
            <a:custGeom>
              <a:rect b="b" l="l" r="r" t="t"/>
              <a:pathLst>
                <a:path extrusionOk="0" h="120000" w="120000">
                  <a:moveTo>
                    <a:pt x="0" y="0"/>
                  </a:moveTo>
                  <a:lnTo>
                    <a:pt x="0" y="120000"/>
                  </a:lnTo>
                  <a:lnTo>
                    <a:pt x="12000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201" name="Google Shape;201;p9"/>
            <p:cNvSpPr/>
            <p:nvPr/>
          </p:nvSpPr>
          <p:spPr>
            <a:xfrm>
              <a:off x="1374333" y="2793470"/>
              <a:ext cx="7346144" cy="729949"/>
            </a:xfrm>
            <a:prstGeom prst="roundRect">
              <a:avLst>
                <a:gd fmla="val 10000" name="adj"/>
              </a:avLst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02" name="Google Shape;202;p9"/>
            <p:cNvSpPr txBox="1"/>
            <p:nvPr/>
          </p:nvSpPr>
          <p:spPr>
            <a:xfrm>
              <a:off x="1395712" y="2814849"/>
              <a:ext cx="7303386" cy="687191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22850" lIns="34275" spcFirstLastPara="1" rIns="34275" wrap="square" tIns="22850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к ночным и сверхурочным работам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03" name="Google Shape;203;p9"/>
            <p:cNvSpPr/>
            <p:nvPr/>
          </p:nvSpPr>
          <p:spPr>
            <a:xfrm>
              <a:off x="687580" y="954303"/>
              <a:ext cx="686752" cy="3060515"/>
            </a:xfrm>
            <a:custGeom>
              <a:rect b="b" l="l" r="r" t="t"/>
              <a:pathLst>
                <a:path extrusionOk="0" h="120000" w="120000">
                  <a:moveTo>
                    <a:pt x="0" y="0"/>
                  </a:moveTo>
                  <a:lnTo>
                    <a:pt x="0" y="120000"/>
                  </a:lnTo>
                  <a:lnTo>
                    <a:pt x="12000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204" name="Google Shape;204;p9"/>
            <p:cNvSpPr/>
            <p:nvPr/>
          </p:nvSpPr>
          <p:spPr>
            <a:xfrm>
              <a:off x="1374333" y="3649843"/>
              <a:ext cx="7346144" cy="729949"/>
            </a:xfrm>
            <a:prstGeom prst="roundRect">
              <a:avLst>
                <a:gd fmla="val 10000" name="adj"/>
              </a:avLst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05" name="Google Shape;205;p9"/>
            <p:cNvSpPr txBox="1"/>
            <p:nvPr/>
          </p:nvSpPr>
          <p:spPr>
            <a:xfrm>
              <a:off x="1395712" y="3671222"/>
              <a:ext cx="7303386" cy="687191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22850" lIns="34275" spcFirstLastPara="1" rIns="34275" wrap="square" tIns="22850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к работам в государственные праздники и праздничные дни, в выхо- дные дни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06" name="Google Shape;206;p9"/>
            <p:cNvSpPr/>
            <p:nvPr/>
          </p:nvSpPr>
          <p:spPr>
            <a:xfrm>
              <a:off x="687580" y="954303"/>
              <a:ext cx="686752" cy="3916887"/>
            </a:xfrm>
            <a:custGeom>
              <a:rect b="b" l="l" r="r" t="t"/>
              <a:pathLst>
                <a:path extrusionOk="0" h="120000" w="120000">
                  <a:moveTo>
                    <a:pt x="0" y="0"/>
                  </a:moveTo>
                  <a:lnTo>
                    <a:pt x="0" y="120000"/>
                  </a:lnTo>
                  <a:lnTo>
                    <a:pt x="12000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207" name="Google Shape;207;p9"/>
            <p:cNvSpPr/>
            <p:nvPr/>
          </p:nvSpPr>
          <p:spPr>
            <a:xfrm>
              <a:off x="1374333" y="4506215"/>
              <a:ext cx="7346144" cy="729949"/>
            </a:xfrm>
            <a:prstGeom prst="roundRect">
              <a:avLst>
                <a:gd fmla="val 10000" name="adj"/>
              </a:avLst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08" name="Google Shape;208;p9"/>
            <p:cNvSpPr txBox="1"/>
            <p:nvPr/>
          </p:nvSpPr>
          <p:spPr>
            <a:xfrm>
              <a:off x="1395712" y="4527594"/>
              <a:ext cx="7303386" cy="687191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22850" lIns="34275" spcFirstLastPara="1" rIns="34275" wrap="square" tIns="22850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к подъёму и перемещению вручную тяжестей, превышающих уста- новленные для них предельные нормы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</p:grpSp>
      <p:sp>
        <p:nvSpPr>
          <p:cNvPr id="209" name="Google Shape;209;p9"/>
          <p:cNvSpPr txBox="1"/>
          <p:nvPr>
            <p:ph type="title"/>
          </p:nvPr>
        </p:nvSpPr>
        <p:spPr>
          <a:xfrm>
            <a:off x="176540" y="93051"/>
            <a:ext cx="8915400" cy="847227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45700" lIns="0" spcFirstLastPara="1" rIns="0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4000">
                <a:latin typeface="Cambria"/>
                <a:ea typeface="Cambria"/>
                <a:cs typeface="Cambria"/>
                <a:sym typeface="Cambria"/>
              </a:rPr>
              <a:t>Стороны трудового договора</a:t>
            </a:r>
            <a:endParaRPr sz="4000">
              <a:latin typeface="Cambria"/>
              <a:ea typeface="Cambria"/>
              <a:cs typeface="Cambria"/>
              <a:sym typeface="Cambria"/>
            </a:endParaRPr>
          </a:p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Standarddesign">
  <a:themeElements>
    <a:clrScheme name="Standarddesign 1">
      <a:dk1>
        <a:srgbClr val="000000"/>
      </a:dk1>
      <a:lt1>
        <a:srgbClr val="FFFFFF"/>
      </a:lt1>
      <a:dk2>
        <a:srgbClr val="4C7013"/>
      </a:dk2>
      <a:lt2>
        <a:srgbClr val="0061B2"/>
      </a:lt2>
      <a:accent1>
        <a:srgbClr val="FEA501"/>
      </a:accent1>
      <a:accent2>
        <a:srgbClr val="C8A058"/>
      </a:accent2>
      <a:accent3>
        <a:srgbClr val="FFFFFF"/>
      </a:accent3>
      <a:accent4>
        <a:srgbClr val="000000"/>
      </a:accent4>
      <a:accent5>
        <a:srgbClr val="FECFAA"/>
      </a:accent5>
      <a:accent6>
        <a:srgbClr val="B5914F"/>
      </a:accent6>
      <a:hlink>
        <a:srgbClr val="C40505"/>
      </a:hlink>
      <a:folHlink>
        <a:srgbClr val="919191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主题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2007-11-27T23:54:21Z</dcterms:created>
  <dc:creator>Ситник П.В.</dc:creator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Автор">
    <vt:lpwstr>Ситник П.В.</vt:lpwstr>
  </property>
  <property fmtid="{D5CDD505-2E9C-101B-9397-08002B2CF9AE}" pid="3" name="Дата создания">
    <vt:lpwstr>24.02.2022</vt:lpwstr>
  </property>
</Properties>
</file>