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2" roundtripDataSignature="AMtx7mjO1pXmwMHyaPqZqWhLvFy74LIN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D6D21B-5DFD-4931-9BA8-8AB3D0EF5E3B}">
  <a:tblStyle styleId="{9AD6D21B-5DFD-4931-9BA8-8AB3D0EF5E3B}" styleName="Table_0">
    <a:wholeTbl>
      <a:tcTxStyle b="off" i="off">
        <a:font>
          <a:latin typeface="Euphemia"/>
          <a:ea typeface="Euphemia"/>
          <a:cs typeface="Euphemia"/>
        </a:font>
        <a:schemeClr val="dk1"/>
      </a:tcTxStyle>
      <a:tcStyle>
        <a:tcBdr>
          <a:lef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8E8E8"/>
          </a:solidFill>
        </a:fill>
      </a:tcStyle>
    </a:band1H>
    <a:band2H>
      <a:tcTxStyle/>
    </a:band2H>
    <a:band1V>
      <a:tcTxStyle/>
      <a:tcStyle>
        <a:fill>
          <a:solidFill>
            <a:srgbClr val="E8E8E8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Euphemia"/>
          <a:ea typeface="Euphemia"/>
          <a:cs typeface="Euphemia"/>
        </a:font>
        <a:schemeClr val="lt1"/>
      </a:tcTxStyle>
      <a:tcStyle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с рисунком" showMasterSp="0">
  <p:cSld name="Титульный слайд с рисунком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7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20" name="Google Shape;20;p37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" name="Google Shape;21;p37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" name="Google Shape;22;p37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23" name="Google Shape;23;p37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37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37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7"/>
          <p:cNvSpPr txBox="1"/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7"/>
          <p:cNvSpPr/>
          <p:nvPr>
            <p:ph idx="2" type="pic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sp>
      <p:sp>
        <p:nvSpPr>
          <p:cNvPr id="29" name="Google Shape;29;p37"/>
          <p:cNvSpPr txBox="1"/>
          <p:nvPr>
            <p:ph idx="1" type="subTitle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0" name="Google Shape;3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" type="body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/>
        </p:txBody>
      </p:sp>
      <p:sp>
        <p:nvSpPr>
          <p:cNvPr id="96" name="Google Shape;96;p46"/>
          <p:cNvSpPr txBox="1"/>
          <p:nvPr>
            <p:ph idx="2" type="body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4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1" type="body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3" name="Google Shape;103;p47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7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7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8"/>
          <p:cNvSpPr txBox="1"/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8"/>
          <p:cNvSpPr txBox="1"/>
          <p:nvPr>
            <p:ph idx="1" type="body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9" name="Google Shape;109;p4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2" name="Google Shape;112;p48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3" name="Google Shape;113;p48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48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0"/>
          <p:cNvSpPr/>
          <p:nvPr>
            <p:ph idx="2" type="pic"/>
          </p:nvPr>
        </p:nvSpPr>
        <p:spPr>
          <a:xfrm>
            <a:off x="4654671" y="1600199"/>
            <a:ext cx="6430912" cy="457200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0"/>
          <p:cNvSpPr txBox="1"/>
          <p:nvPr>
            <p:ph idx="1" type="body"/>
          </p:nvPr>
        </p:nvSpPr>
        <p:spPr>
          <a:xfrm>
            <a:off x="1104900" y="1600200"/>
            <a:ext cx="339699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1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1"/>
          <p:cNvSpPr txBox="1"/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" type="subTitle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41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7" name="Google Shape;5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42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60" name="Google Shape;60;p42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61" name="Google Shape;61;p42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42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3" name="Google Shape;63;p42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42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65" name="Google Shape;65;p42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42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67" name="Google Shape;67;p42"/>
          <p:cNvSpPr txBox="1"/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2" name="Google Shape;7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типа объектов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" type="body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2" type="body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" type="body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44"/>
          <p:cNvSpPr txBox="1"/>
          <p:nvPr>
            <p:ph idx="2" type="body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44"/>
          <p:cNvSpPr txBox="1"/>
          <p:nvPr>
            <p:ph idx="3" type="body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44"/>
          <p:cNvSpPr txBox="1"/>
          <p:nvPr>
            <p:ph idx="4" type="body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6" name="Google Shape;86;p44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4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4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5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5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6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5" name="Google Shape;15;p36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36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" name="Google Shape;17;p36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>
            <p:ph type="ctrTitle"/>
          </p:nvPr>
        </p:nvSpPr>
        <p:spPr>
          <a:xfrm>
            <a:off x="1104987" y="2520695"/>
            <a:ext cx="57342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ru-RU" sz="2800"/>
              <a:t>КИТАЙ В МЕЖВОЕННЫЙ ПЕРИОД</a:t>
            </a:r>
            <a:endParaRPr b="1" sz="2800"/>
          </a:p>
        </p:txBody>
      </p:sp>
      <p:pic>
        <p:nvPicPr>
          <p:cNvPr id="121" name="Google Shape;121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pic>
      <p:sp>
        <p:nvSpPr>
          <p:cNvPr id="122" name="Google Shape;122;p1"/>
          <p:cNvSpPr txBox="1"/>
          <p:nvPr>
            <p:ph idx="1" type="subTitle"/>
          </p:nvPr>
        </p:nvSpPr>
        <p:spPr>
          <a:xfrm>
            <a:off x="1104987" y="3654402"/>
            <a:ext cx="57342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Всемирная история (подготовительный курс)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1794567" y="724277"/>
            <a:ext cx="7513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457950" y="5869803"/>
            <a:ext cx="5628426" cy="34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Ситник П.В.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3144382" y="6449225"/>
            <a:ext cx="5628426" cy="34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 b="0" l="22012" r="14173" t="0"/>
          <a:stretch/>
        </p:blipFill>
        <p:spPr>
          <a:xfrm>
            <a:off x="6981063" y="1310656"/>
            <a:ext cx="5216435" cy="425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Демократическое движение против монархии</a:t>
            </a:r>
            <a:endParaRPr/>
          </a:p>
        </p:txBody>
      </p:sp>
      <p:grpSp>
        <p:nvGrpSpPr>
          <p:cNvPr id="231" name="Google Shape;231;p10"/>
          <p:cNvGrpSpPr/>
          <p:nvPr/>
        </p:nvGrpSpPr>
        <p:grpSpPr>
          <a:xfrm>
            <a:off x="1104900" y="3148641"/>
            <a:ext cx="6089529" cy="3423607"/>
            <a:chOff x="2003520" y="4409464"/>
            <a:chExt cx="7964854" cy="705421"/>
          </a:xfrm>
        </p:grpSpPr>
        <p:sp>
          <p:nvSpPr>
            <p:cNvPr id="232" name="Google Shape;232;p1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Практические основы сотрудничества СССР и Гоминьдана заложил визит китайской делегации в Москву в 1923 г. Глава делегации Чан Кайши, выступая на заседании ис-полкома Коминтерна, заявил: «Мы считаем, что фунда-ментальная база революции находится в России… Пар-тия Гоминьдан предлагает, чтобы Россия, Германия (ко-нечно, после успеха революции в Германии) и Китай (после успеха китайской революции в Китае) организова-ли союз трёх крупных государств для борьбы с капита-листическим влиянием в мире». Позиция Чан Кайши отражала как взгляды как Сунь Ятсена, так и ожидания советского руководства.</a:t>
              </a:r>
              <a:endParaRPr/>
            </a:p>
          </p:txBody>
        </p:sp>
      </p:grpSp>
      <p:sp>
        <p:nvSpPr>
          <p:cNvPr id="234" name="Google Shape;234;p10"/>
          <p:cNvSpPr txBox="1"/>
          <p:nvPr/>
        </p:nvSpPr>
        <p:spPr>
          <a:xfrm>
            <a:off x="4303447" y="1430359"/>
            <a:ext cx="30575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Чан Кайши</a:t>
            </a:r>
            <a:endParaRPr/>
          </a:p>
        </p:txBody>
      </p:sp>
      <p:pic>
        <p:nvPicPr>
          <p:cNvPr id="235" name="Google Shape;235;p10"/>
          <p:cNvPicPr preferRelativeResize="0"/>
          <p:nvPr/>
        </p:nvPicPr>
        <p:blipFill rotWithShape="1">
          <a:blip r:embed="rId3">
            <a:alphaModFix/>
          </a:blip>
          <a:srcRect b="2358" l="0" r="0" t="2655"/>
          <a:stretch/>
        </p:blipFill>
        <p:spPr>
          <a:xfrm flipH="1">
            <a:off x="7360972" y="1430359"/>
            <a:ext cx="3724610" cy="51143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Демократическое движение против монархии</a:t>
            </a:r>
            <a:endParaRPr/>
          </a:p>
        </p:txBody>
      </p:sp>
      <p:grpSp>
        <p:nvGrpSpPr>
          <p:cNvPr id="242" name="Google Shape;242;p11"/>
          <p:cNvGrpSpPr/>
          <p:nvPr/>
        </p:nvGrpSpPr>
        <p:grpSpPr>
          <a:xfrm>
            <a:off x="1104900" y="2889849"/>
            <a:ext cx="6270685" cy="3682399"/>
            <a:chOff x="2003520" y="4409464"/>
            <a:chExt cx="7964854" cy="705421"/>
          </a:xfrm>
        </p:grpSpPr>
        <p:sp>
          <p:nvSpPr>
            <p:cNvPr id="243" name="Google Shape;243;p1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 помощью Коминтерна Сунь Ятсен реорганизовал Го-миньдан и начал создавать вооружённые силы. В Гуанч-жоу были направлены советские военные советники и инструкторы. Главным военным советником Сунь Ятсена был В.К.Блюхер. Началось сближение между Гоминьданом и молодой партией китайских коммунистов. Провозгла-шённая в июле 1921 г. Коммунистическая партия Китая (КПК), по рекомендации Исполкома Коминтерна, ускорила создание единого фронта, добиваясь от Гоминьдана под-держки рабочего и крестьянского движения. В 1924 г. ки-тайские коммунисты вступили в Гоминьдан при сохране-нии политической и организационной самостоятельности КПК.</a:t>
              </a:r>
              <a:endParaRPr/>
            </a:p>
          </p:txBody>
        </p:sp>
      </p:grpSp>
      <p:sp>
        <p:nvSpPr>
          <p:cNvPr id="245" name="Google Shape;245;p11"/>
          <p:cNvSpPr txBox="1"/>
          <p:nvPr/>
        </p:nvSpPr>
        <p:spPr>
          <a:xfrm>
            <a:off x="4499665" y="1430359"/>
            <a:ext cx="30575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В.К.Блюхер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7190" y="1430359"/>
            <a:ext cx="3528392" cy="50897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Демократическое движение против монархии</a:t>
            </a:r>
            <a:endParaRPr/>
          </a:p>
        </p:txBody>
      </p:sp>
      <p:grpSp>
        <p:nvGrpSpPr>
          <p:cNvPr id="253" name="Google Shape;253;p12"/>
          <p:cNvGrpSpPr/>
          <p:nvPr/>
        </p:nvGrpSpPr>
        <p:grpSpPr>
          <a:xfrm>
            <a:off x="1600735" y="1519734"/>
            <a:ext cx="8989010" cy="5096642"/>
            <a:chOff x="495835" y="82"/>
            <a:chExt cx="8989010" cy="5096642"/>
          </a:xfrm>
        </p:grpSpPr>
        <p:sp>
          <p:nvSpPr>
            <p:cNvPr id="254" name="Google Shape;254;p12"/>
            <p:cNvSpPr/>
            <p:nvPr/>
          </p:nvSpPr>
          <p:spPr>
            <a:xfrm>
              <a:off x="495835" y="82"/>
              <a:ext cx="8703250" cy="702985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2"/>
            <p:cNvSpPr txBox="1"/>
            <p:nvPr/>
          </p:nvSpPr>
          <p:spPr>
            <a:xfrm>
              <a:off x="516425" y="20672"/>
              <a:ext cx="866207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Основные черты национального движения в Китае в 1919-1924 гг.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1366160" y="703067"/>
              <a:ext cx="870325" cy="52723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7" name="Google Shape;257;p12"/>
            <p:cNvSpPr/>
            <p:nvPr/>
          </p:nvSpPr>
          <p:spPr>
            <a:xfrm>
              <a:off x="2236485" y="878814"/>
              <a:ext cx="7248360" cy="7029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2"/>
            <p:cNvSpPr txBox="1"/>
            <p:nvPr/>
          </p:nvSpPr>
          <p:spPr>
            <a:xfrm>
              <a:off x="2257075" y="899404"/>
              <a:ext cx="720718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радикализация взглядов Сунь Ятсена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1366160" y="703067"/>
              <a:ext cx="870325" cy="14059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0" name="Google Shape;260;p12"/>
            <p:cNvSpPr/>
            <p:nvPr/>
          </p:nvSpPr>
          <p:spPr>
            <a:xfrm>
              <a:off x="2236485" y="1757545"/>
              <a:ext cx="7248360" cy="7029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2"/>
            <p:cNvSpPr txBox="1"/>
            <p:nvPr/>
          </p:nvSpPr>
          <p:spPr>
            <a:xfrm>
              <a:off x="2257075" y="1778135"/>
              <a:ext cx="720718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перестройка национально-буржуазной партии Гоминьдан под влия-нием взглядов Сунь Ятсена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1366160" y="703067"/>
              <a:ext cx="870325" cy="228470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3" name="Google Shape;263;p12"/>
            <p:cNvSpPr/>
            <p:nvPr/>
          </p:nvSpPr>
          <p:spPr>
            <a:xfrm>
              <a:off x="2236485" y="2636276"/>
              <a:ext cx="7248360" cy="7029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2"/>
            <p:cNvSpPr txBox="1"/>
            <p:nvPr/>
          </p:nvSpPr>
          <p:spPr>
            <a:xfrm>
              <a:off x="2257075" y="2656866"/>
              <a:ext cx="720718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образование КПК как альтернативы буржуазному руководству ки-тайской революцией 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1366160" y="703067"/>
              <a:ext cx="870325" cy="316343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6" name="Google Shape;266;p12"/>
            <p:cNvSpPr/>
            <p:nvPr/>
          </p:nvSpPr>
          <p:spPr>
            <a:xfrm>
              <a:off x="2236485" y="3515007"/>
              <a:ext cx="7248360" cy="7029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2"/>
            <p:cNvSpPr txBox="1"/>
            <p:nvPr/>
          </p:nvSpPr>
          <p:spPr>
            <a:xfrm>
              <a:off x="2257075" y="3535597"/>
              <a:ext cx="720718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создание единого национального фронта КПК и Гоминьдана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1366160" y="703067"/>
              <a:ext cx="870325" cy="40421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9" name="Google Shape;269;p12"/>
            <p:cNvSpPr/>
            <p:nvPr/>
          </p:nvSpPr>
          <p:spPr>
            <a:xfrm>
              <a:off x="2236485" y="4393739"/>
              <a:ext cx="7248360" cy="7029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2"/>
            <p:cNvSpPr txBox="1"/>
            <p:nvPr/>
          </p:nvSpPr>
          <p:spPr>
            <a:xfrm>
              <a:off x="2257075" y="4414329"/>
              <a:ext cx="7207180" cy="66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помощь и поддержка Советской России (позже СССР)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1104900" y="5598543"/>
            <a:ext cx="9980682" cy="973705"/>
            <a:chOff x="2003520" y="4409464"/>
            <a:chExt cx="7964854" cy="705421"/>
          </a:xfrm>
        </p:grpSpPr>
        <p:sp>
          <p:nvSpPr>
            <p:cNvPr id="278" name="Google Shape;278;p1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Национально-демократическая революция в Китае развивалась при советской поддержке и приняла форму первой гражданской войны юга Китая (блока КПК-Гоминьдана) против север-ных феодально-милитаристских клик.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13"/>
          <p:cNvGrpSpPr/>
          <p:nvPr/>
        </p:nvGrpSpPr>
        <p:grpSpPr>
          <a:xfrm>
            <a:off x="1130789" y="1425011"/>
            <a:ext cx="9928902" cy="4063500"/>
            <a:chOff x="0" y="249"/>
            <a:chExt cx="9928902" cy="4063500"/>
          </a:xfrm>
        </p:grpSpPr>
        <p:sp>
          <p:nvSpPr>
            <p:cNvPr id="281" name="Google Shape;281;p13"/>
            <p:cNvSpPr/>
            <p:nvPr/>
          </p:nvSpPr>
          <p:spPr>
            <a:xfrm>
              <a:off x="0" y="162671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3"/>
            <p:cNvSpPr txBox="1"/>
            <p:nvPr/>
          </p:nvSpPr>
          <p:spPr>
            <a:xfrm>
              <a:off x="0" y="162671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128000" spcFirstLastPara="1" rIns="128000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Причины революции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2482225" y="249"/>
              <a:ext cx="496445" cy="1017843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177248" y="249"/>
              <a:ext cx="6751654" cy="1017843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3"/>
            <p:cNvSpPr txBox="1"/>
            <p:nvPr/>
          </p:nvSpPr>
          <p:spPr>
            <a:xfrm>
              <a:off x="3177248" y="249"/>
              <a:ext cx="6751654" cy="1017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уничтожение империалистического гнёта и господства полу-феодальных порядков в политическом и экономическом строе Китая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0" y="1663843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3"/>
            <p:cNvSpPr txBox="1"/>
            <p:nvPr/>
          </p:nvSpPr>
          <p:spPr>
            <a:xfrm>
              <a:off x="0" y="1663843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128000" spcFirstLastPara="1" rIns="128000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Цели революции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2482225" y="1144093"/>
              <a:ext cx="496445" cy="173250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3177248" y="1144093"/>
              <a:ext cx="6751654" cy="173250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3"/>
            <p:cNvSpPr txBox="1"/>
            <p:nvPr/>
          </p:nvSpPr>
          <p:spPr>
            <a:xfrm>
              <a:off x="3177248" y="1144093"/>
              <a:ext cx="6751654" cy="17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восстановление суверенности Китая;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ликвидация милитаристских группировок;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объединение страны;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проведение социально-экономических преобразований и мо-дернизация Китая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0" y="3186671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3"/>
            <p:cNvSpPr txBox="1"/>
            <p:nvPr/>
          </p:nvSpPr>
          <p:spPr>
            <a:xfrm>
              <a:off x="0" y="3186671"/>
              <a:ext cx="2482225" cy="6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128000" spcFirstLastPara="1" rIns="128000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 этапы революции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2482225" y="3002593"/>
              <a:ext cx="496445" cy="1061156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177248" y="3002593"/>
              <a:ext cx="6751654" cy="1061156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3"/>
            <p:cNvSpPr txBox="1"/>
            <p:nvPr/>
          </p:nvSpPr>
          <p:spPr>
            <a:xfrm>
              <a:off x="3177248" y="3002593"/>
              <a:ext cx="6751654" cy="1061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консолидация сил, создание Национально-революционной ар-мии (НРА);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Северный поход (1 июля 1926 г. – март 1927 г.)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02" name="Google Shape;302;p14"/>
          <p:cNvGrpSpPr/>
          <p:nvPr/>
        </p:nvGrpSpPr>
        <p:grpSpPr>
          <a:xfrm>
            <a:off x="1104900" y="4364966"/>
            <a:ext cx="6339696" cy="2207282"/>
            <a:chOff x="2003520" y="4409464"/>
            <a:chExt cx="7964854" cy="705421"/>
          </a:xfrm>
        </p:grpSpPr>
        <p:sp>
          <p:nvSpPr>
            <p:cNvPr id="303" name="Google Shape;303;p1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марте 1925 г. умер Сунь Ятсен. В соответствии с его за-вещанием союз между националистами и китайскими ком-мунистами с ориентацией на СССР сохранился. Но правые в Гоминьдане были встревожены размахом народных дви-жений, в т.ч. выступлениями рабочих Шанхая, Гуанчжоу и Гонконга против международных концессий, созданием крестьянских союзов, направленных против помещиков-зем-левладельцев.</a:t>
              </a:r>
              <a:endParaRPr/>
            </a:p>
          </p:txBody>
        </p:sp>
      </p:grpSp>
      <p:pic>
        <p:nvPicPr>
          <p:cNvPr id="305" name="Google Shape;3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6205" y="1525283"/>
            <a:ext cx="3473487" cy="46295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6" name="Google Shape;306;p14"/>
          <p:cNvSpPr txBox="1"/>
          <p:nvPr/>
        </p:nvSpPr>
        <p:spPr>
          <a:xfrm>
            <a:off x="7586205" y="6279860"/>
            <a:ext cx="34734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Мавзолей Сунь Ятсена в Нанкине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p14"/>
          <p:cNvGrpSpPr/>
          <p:nvPr/>
        </p:nvGrpSpPr>
        <p:grpSpPr>
          <a:xfrm>
            <a:off x="1301063" y="1509401"/>
            <a:ext cx="5877472" cy="2708435"/>
            <a:chOff x="179719" y="478"/>
            <a:chExt cx="5877472" cy="2708435"/>
          </a:xfrm>
        </p:grpSpPr>
        <p:sp>
          <p:nvSpPr>
            <p:cNvPr id="308" name="Google Shape;308;p14"/>
            <p:cNvSpPr/>
            <p:nvPr/>
          </p:nvSpPr>
          <p:spPr>
            <a:xfrm>
              <a:off x="1559011" y="1473359"/>
              <a:ext cx="3188781" cy="1235554"/>
            </a:xfrm>
            <a:prstGeom prst="ellipse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4"/>
            <p:cNvSpPr txBox="1"/>
            <p:nvPr/>
          </p:nvSpPr>
          <p:spPr>
            <a:xfrm>
              <a:off x="2025997" y="1654302"/>
              <a:ext cx="2254809" cy="8736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Политическое завещание Сунь Ятсена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 rot="-9052188">
              <a:off x="1210833" y="1518793"/>
              <a:ext cx="825014" cy="352133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0AFA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179719" y="689413"/>
              <a:ext cx="2601806" cy="93902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4"/>
            <p:cNvSpPr txBox="1"/>
            <p:nvPr/>
          </p:nvSpPr>
          <p:spPr>
            <a:xfrm>
              <a:off x="207222" y="716916"/>
              <a:ext cx="2546800" cy="884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дружба с СССР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 rot="-5400000">
              <a:off x="2704626" y="819134"/>
              <a:ext cx="948184" cy="352133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0AFA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472829" y="478"/>
              <a:ext cx="3361145" cy="93902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4"/>
            <p:cNvSpPr txBox="1"/>
            <p:nvPr/>
          </p:nvSpPr>
          <p:spPr>
            <a:xfrm>
              <a:off x="1500332" y="27981"/>
              <a:ext cx="3306139" cy="884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сотрудничество с КПК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 rot="-1810884">
              <a:off x="4216397" y="1515536"/>
              <a:ext cx="785868" cy="352133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B0AFA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455385" y="689420"/>
              <a:ext cx="2601806" cy="93902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4"/>
            <p:cNvSpPr txBox="1"/>
            <p:nvPr/>
          </p:nvSpPr>
          <p:spPr>
            <a:xfrm>
              <a:off x="3482888" y="716923"/>
              <a:ext cx="2546800" cy="884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опора на народные массы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1104900" y="2691442"/>
            <a:ext cx="5123372" cy="3880806"/>
            <a:chOff x="2003520" y="4409464"/>
            <a:chExt cx="7964854" cy="705421"/>
          </a:xfrm>
        </p:grpSpPr>
        <p:sp>
          <p:nvSpPr>
            <p:cNvPr id="326" name="Google Shape;326;p1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Национальная революция 1925-1927 гг. нача-лась с демонстрации 30 мая 1925 г. и всеоб-щей 500-тысячной забастовки, охватившей в июне английские и японские фабрики, иност-ранные банки, типографии, пароходные компа-нии в Шанхае. Патриотические манифестации и антианглийский бойкот на всей территории провинции Гуандун способствовали укреплению положения гоминьдановского правительства в Гуанчжоу. В это же время с помощью советс-ких специалистов во главе с В.К.Блюхером за-вершилась реорганизация вооружённых сил Го-миньдана в единую Национальнореволюцион-ную армию (НРА).</a:t>
              </a:r>
              <a:endParaRPr/>
            </a:p>
          </p:txBody>
        </p:sp>
      </p:grpSp>
      <p:sp>
        <p:nvSpPr>
          <p:cNvPr id="328" name="Google Shape;328;p15"/>
          <p:cNvSpPr txBox="1"/>
          <p:nvPr/>
        </p:nvSpPr>
        <p:spPr>
          <a:xfrm>
            <a:off x="6427857" y="6008101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Китай в 1924-1937 гг.</a:t>
            </a:r>
            <a:endParaRPr/>
          </a:p>
        </p:txBody>
      </p:sp>
      <p:pic>
        <p:nvPicPr>
          <p:cNvPr id="329" name="Google Shape;329;p15"/>
          <p:cNvPicPr preferRelativeResize="0"/>
          <p:nvPr/>
        </p:nvPicPr>
        <p:blipFill rotWithShape="1">
          <a:blip r:embed="rId3">
            <a:alphaModFix/>
          </a:blip>
          <a:srcRect b="0" l="11364" r="6999" t="0"/>
          <a:stretch/>
        </p:blipFill>
        <p:spPr>
          <a:xfrm>
            <a:off x="6427857" y="1594658"/>
            <a:ext cx="4657725" cy="4343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30" name="Google Shape;330;p15"/>
          <p:cNvSpPr/>
          <p:nvPr/>
        </p:nvSpPr>
        <p:spPr>
          <a:xfrm>
            <a:off x="10028257" y="3394858"/>
            <a:ext cx="288033" cy="238944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rgbClr val="0070C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/>
          <p:nvPr/>
        </p:nvSpPr>
        <p:spPr>
          <a:xfrm>
            <a:off x="8935130" y="5054129"/>
            <a:ext cx="288033" cy="238944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rgbClr val="0070C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38" name="Google Shape;338;p16"/>
          <p:cNvGrpSpPr/>
          <p:nvPr/>
        </p:nvGrpSpPr>
        <p:grpSpPr>
          <a:xfrm>
            <a:off x="1104900" y="4330460"/>
            <a:ext cx="5917002" cy="2241788"/>
            <a:chOff x="2003520" y="4409464"/>
            <a:chExt cx="7964854" cy="705421"/>
          </a:xfrm>
        </p:grpSpPr>
        <p:sp>
          <p:nvSpPr>
            <p:cNvPr id="339" name="Google Shape;339;p1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Сначала силами НРА были разгромлены гуандунские милитаристы, затем началась подготовка военного по-хода на Север, чтобы вооружённым путём объединить весь Китай под властью Гоминьдана. Эта идея принад-лежала Сунь Ятсену. В мае 1926 г. председателем Военного совета Национального правительства и глав-нокомандующим НРА был избран Чан Кайши, что при-вело к чрезвычайному усилению его власти.</a:t>
              </a:r>
              <a:endParaRPr/>
            </a:p>
          </p:txBody>
        </p:sp>
      </p:grpSp>
      <p:sp>
        <p:nvSpPr>
          <p:cNvPr id="341" name="Google Shape;341;p16"/>
          <p:cNvSpPr txBox="1"/>
          <p:nvPr/>
        </p:nvSpPr>
        <p:spPr>
          <a:xfrm>
            <a:off x="2557793" y="1480059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Чан Кайши</a:t>
            </a:r>
            <a:endParaRPr/>
          </a:p>
        </p:txBody>
      </p:sp>
      <p:pic>
        <p:nvPicPr>
          <p:cNvPr id="342" name="Google Shape;3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5518" y="1480059"/>
            <a:ext cx="3870064" cy="50921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49" name="Google Shape;349;p17"/>
          <p:cNvGrpSpPr/>
          <p:nvPr/>
        </p:nvGrpSpPr>
        <p:grpSpPr>
          <a:xfrm>
            <a:off x="1104900" y="4171406"/>
            <a:ext cx="5019346" cy="2400842"/>
            <a:chOff x="2003520" y="4409464"/>
            <a:chExt cx="7964854" cy="705421"/>
          </a:xfrm>
        </p:grpSpPr>
        <p:sp>
          <p:nvSpPr>
            <p:cNvPr id="350" name="Google Shape;350;p1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июля 1926 г. было объявлено о начале Се-верного похода НРА. Поддержка похода самы-ми широкими слоями населения и военная помощь Советского Союза военными специа-листами, оружием и самолётами обеспечили революционным войскам победу над реак-ционными милитаристами. В марте 1927 г. войска НРА освободили Шанхай и Нанкин.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2" name="Google Shape;3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0314" y="1493513"/>
            <a:ext cx="4865268" cy="50787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53" name="Google Shape;353;p17"/>
          <p:cNvSpPr/>
          <p:nvPr/>
        </p:nvSpPr>
        <p:spPr>
          <a:xfrm>
            <a:off x="9091707" y="4350913"/>
            <a:ext cx="288033" cy="238944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rgbClr val="0070C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9331792" y="4589857"/>
            <a:ext cx="288033" cy="238944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rgbClr val="0070C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7032" y="6318048"/>
            <a:ext cx="1262482" cy="2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62" name="Google Shape;362;p18"/>
          <p:cNvGrpSpPr/>
          <p:nvPr/>
        </p:nvGrpSpPr>
        <p:grpSpPr>
          <a:xfrm>
            <a:off x="1104900" y="2054479"/>
            <a:ext cx="6428014" cy="3924842"/>
            <a:chOff x="2003520" y="4409464"/>
            <a:chExt cx="7964854" cy="705421"/>
          </a:xfrm>
        </p:grpSpPr>
        <p:sp>
          <p:nvSpPr>
            <p:cNvPr id="363" name="Google Shape;363;p1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период Северного похода значительно возросло влияние КПК, численность которой в 1927 г. достигла почти 25 тыс. человек. Это обстоятельство было воспринято правыми как сигнал для обуздания коммунистов. В апреле 1927 г. по приказу Чан Кайши в Шанхае были осуществлены антиком-мунистические акции. Расправы с коммунистами произошли и в других городах. Эти события положили начало кризису революции и единого фронта. В июле этого же года Цент-ральный исполнительный комитет Гоминьдана принял ре-шение о разрыве с КПК. В феврале 1928 г. Национальное правительство Китая в Нанкине возглавил Чан Кайши, кото-рый и завершил северный поход и объединение Китая. Вскоре гоминьдановское правительство было признано ве-ликими державами как общекитайское.</a:t>
              </a:r>
              <a:endParaRPr/>
            </a:p>
          </p:txBody>
        </p:sp>
      </p:grpSp>
      <p:pic>
        <p:nvPicPr>
          <p:cNvPr id="365" name="Google Shape;3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1014" y="2054479"/>
            <a:ext cx="3238500" cy="36671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66" name="Google Shape;366;p18"/>
          <p:cNvSpPr txBox="1"/>
          <p:nvPr/>
        </p:nvSpPr>
        <p:spPr>
          <a:xfrm>
            <a:off x="7751014" y="5789589"/>
            <a:ext cx="32385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Чан Кайши в 1926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Национальная революция в Китае. Чан Кайши</a:t>
            </a:r>
            <a:endParaRPr/>
          </a:p>
        </p:txBody>
      </p:sp>
      <p:grpSp>
        <p:nvGrpSpPr>
          <p:cNvPr id="373" name="Google Shape;373;p19"/>
          <p:cNvGrpSpPr/>
          <p:nvPr/>
        </p:nvGrpSpPr>
        <p:grpSpPr>
          <a:xfrm>
            <a:off x="1104900" y="1526635"/>
            <a:ext cx="9980682" cy="5074460"/>
            <a:chOff x="0" y="0"/>
            <a:chExt cx="9980682" cy="5074460"/>
          </a:xfrm>
        </p:grpSpPr>
        <p:sp>
          <p:nvSpPr>
            <p:cNvPr id="374" name="Google Shape;374;p19"/>
            <p:cNvSpPr/>
            <p:nvPr/>
          </p:nvSpPr>
          <p:spPr>
            <a:xfrm>
              <a:off x="0" y="0"/>
              <a:ext cx="9980682" cy="1522338"/>
            </a:xfrm>
            <a:prstGeom prst="rect">
              <a:avLst/>
            </a:prstGeom>
            <a:solidFill>
              <a:srgbClr val="4941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9"/>
            <p:cNvSpPr txBox="1"/>
            <p:nvPr/>
          </p:nvSpPr>
          <p:spPr>
            <a:xfrm>
              <a:off x="0" y="0"/>
              <a:ext cx="9980682" cy="15223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 итоги и значение революции 1925-1927 гг. в Китае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1218" y="1522338"/>
              <a:ext cx="1995649" cy="319691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 txBox="1"/>
            <p:nvPr/>
          </p:nvSpPr>
          <p:spPr>
            <a:xfrm>
              <a:off x="1218" y="1522338"/>
              <a:ext cx="1995649" cy="3196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подъём рабоче-крестьянского движения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1996867" y="1522338"/>
              <a:ext cx="1995649" cy="319691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9"/>
            <p:cNvSpPr txBox="1"/>
            <p:nvPr/>
          </p:nvSpPr>
          <p:spPr>
            <a:xfrm>
              <a:off x="1996867" y="1522338"/>
              <a:ext cx="1995649" cy="3196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освобождена часть территории с городами Шанхай и Нанкин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3992516" y="1522338"/>
              <a:ext cx="1995649" cy="319691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 txBox="1"/>
            <p:nvPr/>
          </p:nvSpPr>
          <p:spPr>
            <a:xfrm>
              <a:off x="3992516" y="1522338"/>
              <a:ext cx="1995649" cy="3196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возросла численность и влияние КПК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5988165" y="1522338"/>
              <a:ext cx="1995649" cy="319691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9"/>
            <p:cNvSpPr txBox="1"/>
            <p:nvPr/>
          </p:nvSpPr>
          <p:spPr>
            <a:xfrm>
              <a:off x="5988165" y="1522338"/>
              <a:ext cx="1995649" cy="3196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разрыв Гоминьдана с КПК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7983814" y="1522338"/>
              <a:ext cx="1995649" cy="3196910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 txBox="1"/>
            <p:nvPr/>
          </p:nvSpPr>
          <p:spPr>
            <a:xfrm>
              <a:off x="7983814" y="1522338"/>
              <a:ext cx="1995649" cy="3196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создание Чан Кайши в Нанкине правительства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0" y="4719248"/>
              <a:ext cx="9980682" cy="355212"/>
            </a:xfrm>
            <a:prstGeom prst="rect">
              <a:avLst/>
            </a:prstGeom>
            <a:solidFill>
              <a:srgbClr val="4941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Программа</a:t>
            </a:r>
            <a:endParaRPr/>
          </a:p>
        </p:txBody>
      </p:sp>
      <p:sp>
        <p:nvSpPr>
          <p:cNvPr id="133" name="Google Shape;133;p2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Внутриполитическое развитие Китая.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Подъём национального движения и борьба с колониальными державами.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Демократическое движение против монархии.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Национальная революция в Китае. Чан Кайши.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Укрепление гоминьдановского режима.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Японская агрессия в Китае в 1930-е гг. Проблема единства действий антияпонских сил.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Развитие культуры. Новые явления в традиционном укладе жизни.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Укрепление гоминьдановского режима</a:t>
            </a:r>
            <a:endParaRPr/>
          </a:p>
        </p:txBody>
      </p:sp>
      <p:grpSp>
        <p:nvGrpSpPr>
          <p:cNvPr id="393" name="Google Shape;393;p20"/>
          <p:cNvGrpSpPr/>
          <p:nvPr/>
        </p:nvGrpSpPr>
        <p:grpSpPr>
          <a:xfrm>
            <a:off x="1104900" y="5120640"/>
            <a:ext cx="9980682" cy="1485698"/>
            <a:chOff x="2003520" y="4409464"/>
            <a:chExt cx="7964854" cy="705421"/>
          </a:xfrm>
        </p:grpSpPr>
        <p:sp>
          <p:nvSpPr>
            <p:cNvPr id="394" name="Google Shape;394;p2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распада единого фронта руководство КПК, не считаясь с реальными условиями, взяло курс на вооружённую борьбу с Гоминьданом, чтобы установить гегемонию пролетариата, «уг-лубить» национальную революцию и перевести её на рельсы социалистической революции. Вооружённые выступления, организованные КПК летом и осенью 1927 г., вызвали жестокие репрессии гоминьдановских властей, истребление коммунистов. </a:t>
              </a:r>
              <a:endParaRPr/>
            </a:p>
          </p:txBody>
        </p:sp>
      </p:grpSp>
      <p:pic>
        <p:nvPicPr>
          <p:cNvPr id="396" name="Google Shape;3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1167" y="1507174"/>
            <a:ext cx="5066928" cy="34201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7" name="Google Shape;397;p20"/>
          <p:cNvSpPr txBox="1"/>
          <p:nvPr/>
        </p:nvSpPr>
        <p:spPr>
          <a:xfrm>
            <a:off x="2042667" y="2924874"/>
            <a:ext cx="32385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Уничтожение коммунистов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Шанхае. 1927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Укрепление гоминьдановского режима</a:t>
            </a:r>
            <a:endParaRPr/>
          </a:p>
        </p:txBody>
      </p:sp>
      <p:grpSp>
        <p:nvGrpSpPr>
          <p:cNvPr id="404" name="Google Shape;404;p21"/>
          <p:cNvGrpSpPr/>
          <p:nvPr/>
        </p:nvGrpSpPr>
        <p:grpSpPr>
          <a:xfrm>
            <a:off x="1104900" y="4929051"/>
            <a:ext cx="9980682" cy="1677287"/>
            <a:chOff x="2003520" y="4409464"/>
            <a:chExt cx="7964854" cy="705421"/>
          </a:xfrm>
        </p:grpSpPr>
        <p:sp>
          <p:nvSpPr>
            <p:cNvPr id="405" name="Google Shape;405;p2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городах Китая почти не осталось партийных ячеек. Началось вынужденное перебазирова-ние деятельности КПК в сельские районы. В этих отдалённых и практически недоступных для властей районах создавались революционные базы, провозглашалась советская власть, формировались отряды Рабоче-крестьянской революционной, или Красной, армии. Гоминьда-новская армия и Красная армия рабоче-крестьянской республики находились в состоянии непрерывной войны.</a:t>
              </a:r>
              <a:endParaRPr/>
            </a:p>
          </p:txBody>
        </p:sp>
      </p:grpSp>
      <p:sp>
        <p:nvSpPr>
          <p:cNvPr id="407" name="Google Shape;407;p21"/>
          <p:cNvSpPr txBox="1"/>
          <p:nvPr/>
        </p:nvSpPr>
        <p:spPr>
          <a:xfrm>
            <a:off x="1663337" y="2758719"/>
            <a:ext cx="35471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Рабоче-крестьянская революционная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(Красная) армия</a:t>
            </a:r>
            <a:endParaRPr/>
          </a:p>
        </p:txBody>
      </p:sp>
      <p:pic>
        <p:nvPicPr>
          <p:cNvPr id="408" name="Google Shape;408;p21"/>
          <p:cNvPicPr preferRelativeResize="0"/>
          <p:nvPr/>
        </p:nvPicPr>
        <p:blipFill rotWithShape="1">
          <a:blip r:embed="rId3">
            <a:alphaModFix/>
          </a:blip>
          <a:srcRect b="12133" l="0" r="0" t="0"/>
          <a:stretch/>
        </p:blipFill>
        <p:spPr>
          <a:xfrm>
            <a:off x="5210457" y="1481863"/>
            <a:ext cx="4762500" cy="31384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Укрепление гоминьдановского режима</a:t>
            </a:r>
            <a:endParaRPr/>
          </a:p>
        </p:txBody>
      </p:sp>
      <p:grpSp>
        <p:nvGrpSpPr>
          <p:cNvPr id="415" name="Google Shape;415;p22"/>
          <p:cNvGrpSpPr/>
          <p:nvPr/>
        </p:nvGrpSpPr>
        <p:grpSpPr>
          <a:xfrm>
            <a:off x="1104900" y="4868091"/>
            <a:ext cx="5060769" cy="1738248"/>
            <a:chOff x="2003520" y="4409464"/>
            <a:chExt cx="7964854" cy="705421"/>
          </a:xfrm>
        </p:grpSpPr>
        <p:sp>
          <p:nvSpPr>
            <p:cNvPr id="416" name="Google Shape;416;p22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стыке провинции Цзянси и запада провин-ции Фуцзянь возник Центральный советский район. 7 ноября 1931 г. здесь было провозгла-шено создание Китайской Советской Республи-ки, главой и председателем правительства ко-торой был избран Мао Цзэдун.</a:t>
              </a:r>
              <a:endParaRPr/>
            </a:p>
          </p:txBody>
        </p:sp>
      </p:grpSp>
      <p:sp>
        <p:nvSpPr>
          <p:cNvPr id="418" name="Google Shape;418;p22"/>
          <p:cNvSpPr txBox="1"/>
          <p:nvPr/>
        </p:nvSpPr>
        <p:spPr>
          <a:xfrm>
            <a:off x="6414912" y="6021564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Китай в 1924-1937 гг.</a:t>
            </a:r>
            <a:endParaRPr/>
          </a:p>
        </p:txBody>
      </p:sp>
      <p:pic>
        <p:nvPicPr>
          <p:cNvPr id="419" name="Google Shape;419;p22"/>
          <p:cNvPicPr preferRelativeResize="0"/>
          <p:nvPr/>
        </p:nvPicPr>
        <p:blipFill rotWithShape="1">
          <a:blip r:embed="rId3">
            <a:alphaModFix/>
          </a:blip>
          <a:srcRect b="0" l="11364" r="6999" t="0"/>
          <a:stretch/>
        </p:blipFill>
        <p:spPr>
          <a:xfrm>
            <a:off x="6414912" y="1583567"/>
            <a:ext cx="4657725" cy="4343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20" name="Google Shape;420;p22"/>
          <p:cNvSpPr/>
          <p:nvPr/>
        </p:nvSpPr>
        <p:spPr>
          <a:xfrm>
            <a:off x="9306596" y="4374630"/>
            <a:ext cx="295256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7588" y="1494309"/>
            <a:ext cx="2682892" cy="31188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22" name="Google Shape;422;p22"/>
          <p:cNvSpPr txBox="1"/>
          <p:nvPr/>
        </p:nvSpPr>
        <p:spPr>
          <a:xfrm>
            <a:off x="3840480" y="1494309"/>
            <a:ext cx="214230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Мао Цзэдун.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1931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Укрепление гоминьдановского режима</a:t>
            </a:r>
            <a:endParaRPr/>
          </a:p>
        </p:txBody>
      </p:sp>
      <p:grpSp>
        <p:nvGrpSpPr>
          <p:cNvPr id="429" name="Google Shape;429;p23"/>
          <p:cNvGrpSpPr/>
          <p:nvPr/>
        </p:nvGrpSpPr>
        <p:grpSpPr>
          <a:xfrm>
            <a:off x="1104900" y="2029097"/>
            <a:ext cx="5060769" cy="4577242"/>
            <a:chOff x="2003520" y="4409464"/>
            <a:chExt cx="7964854" cy="705421"/>
          </a:xfrm>
        </p:grpSpPr>
        <p:sp>
          <p:nvSpPr>
            <p:cNvPr id="430" name="Google Shape;430;p2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Только 5-й поход в Центральный район, пред-принятый Чан Кайши в 1934 г., стал успеш-ным. Красная армия оказалась в окружении гоминьдановских войск. Единственным выхо-дом был прорыв окружения и оставление Центрального района. Начался Великий поход Красной армии на северо-запад страны, стоив-ший огромных людских потерь. Великий поход стал символом героической борьбы китайских коммунистов против Гоминьдана. Мао Цзэдун сравнивал этот поход с сеялкой, посеявшей «множество семян в 11 провинциях» Китая: «Семена пустят ростки, дадут листья, цветы, и плоды принесут урожай в будущем». Спустя 2 года в провинции Шаньси была создана новая революционная база КПК.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2" name="Google Shape;432;p23"/>
          <p:cNvSpPr txBox="1"/>
          <p:nvPr/>
        </p:nvSpPr>
        <p:spPr>
          <a:xfrm>
            <a:off x="6414912" y="6021564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Китай в 1924-1937 гг.</a:t>
            </a:r>
            <a:endParaRPr/>
          </a:p>
        </p:txBody>
      </p:sp>
      <p:pic>
        <p:nvPicPr>
          <p:cNvPr id="433" name="Google Shape;433;p23"/>
          <p:cNvPicPr preferRelativeResize="0"/>
          <p:nvPr/>
        </p:nvPicPr>
        <p:blipFill rotWithShape="1">
          <a:blip r:embed="rId3">
            <a:alphaModFix/>
          </a:blip>
          <a:srcRect b="0" l="11364" r="6999" t="0"/>
          <a:stretch/>
        </p:blipFill>
        <p:spPr>
          <a:xfrm>
            <a:off x="6529655" y="1566150"/>
            <a:ext cx="4555927" cy="42484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cxnSp>
        <p:nvCxnSpPr>
          <p:cNvPr id="434" name="Google Shape;434;p23"/>
          <p:cNvCxnSpPr/>
          <p:nvPr/>
        </p:nvCxnSpPr>
        <p:spPr>
          <a:xfrm flipH="1">
            <a:off x="8948137" y="4374462"/>
            <a:ext cx="432048" cy="144016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5" name="Google Shape;435;p23"/>
          <p:cNvCxnSpPr/>
          <p:nvPr/>
        </p:nvCxnSpPr>
        <p:spPr>
          <a:xfrm rot="10800000">
            <a:off x="8375570" y="4302454"/>
            <a:ext cx="432048" cy="288032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6" name="Google Shape;436;p23"/>
          <p:cNvCxnSpPr/>
          <p:nvPr/>
        </p:nvCxnSpPr>
        <p:spPr>
          <a:xfrm flipH="1">
            <a:off x="7435969" y="4374462"/>
            <a:ext cx="797492" cy="144016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7" name="Google Shape;437;p23"/>
          <p:cNvCxnSpPr/>
          <p:nvPr/>
        </p:nvCxnSpPr>
        <p:spPr>
          <a:xfrm flipH="1" rot="10800000">
            <a:off x="7435969" y="3798398"/>
            <a:ext cx="144016" cy="576808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8" name="Google Shape;438;p23"/>
          <p:cNvCxnSpPr/>
          <p:nvPr/>
        </p:nvCxnSpPr>
        <p:spPr>
          <a:xfrm flipH="1" rot="10800000">
            <a:off x="7579985" y="3116604"/>
            <a:ext cx="360040" cy="576808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9" name="Google Shape;439;p23"/>
          <p:cNvCxnSpPr/>
          <p:nvPr/>
        </p:nvCxnSpPr>
        <p:spPr>
          <a:xfrm flipH="1" rot="10800000">
            <a:off x="8015530" y="2646270"/>
            <a:ext cx="428551" cy="458316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0" name="Google Shape;440;p23"/>
          <p:cNvCxnSpPr/>
          <p:nvPr/>
        </p:nvCxnSpPr>
        <p:spPr>
          <a:xfrm rot="10800000">
            <a:off x="8015530" y="4014422"/>
            <a:ext cx="332581" cy="144016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1" name="Google Shape;441;p23"/>
          <p:cNvCxnSpPr/>
          <p:nvPr/>
        </p:nvCxnSpPr>
        <p:spPr>
          <a:xfrm>
            <a:off x="8029830" y="4086802"/>
            <a:ext cx="151990" cy="28766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2" name="Google Shape;442;p23"/>
          <p:cNvSpPr/>
          <p:nvPr/>
        </p:nvSpPr>
        <p:spPr>
          <a:xfrm>
            <a:off x="8443966" y="2577417"/>
            <a:ext cx="295256" cy="288032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Японская агрессия в Китае в 1930-е гг. Проблема единства действий антияпонских сил</a:t>
            </a:r>
            <a:endParaRPr/>
          </a:p>
        </p:txBody>
      </p:sp>
      <p:grpSp>
        <p:nvGrpSpPr>
          <p:cNvPr id="449" name="Google Shape;449;p24"/>
          <p:cNvGrpSpPr/>
          <p:nvPr/>
        </p:nvGrpSpPr>
        <p:grpSpPr>
          <a:xfrm>
            <a:off x="1104900" y="1767840"/>
            <a:ext cx="5382539" cy="4838499"/>
            <a:chOff x="2003520" y="4409464"/>
            <a:chExt cx="7964854" cy="705421"/>
          </a:xfrm>
        </p:grpSpPr>
        <p:sp>
          <p:nvSpPr>
            <p:cNvPr id="450" name="Google Shape;450;p2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то время как Чан Кайши преследовал комму-нистов по всему Китаю, страна столкнулась с ещё одной угрозой. В 1931 г. Япония вторглась в Маньчжурию и захватила её. В стране разверну-лось массовое антияпонское движение. Даже го-миньдановские генералы были недовольны тем, что Национальное правительство в Нанкине раст-рачивало драгоценные ресурсы, сражаясь с китай-цами-коммунистами, вместо того чтобы мобилизо-вать всех на борьбу против японских завоевате-лей. В конце 1935 г. ЦК КПК провозгласил курс на создание единого антияпонского фронта, а в мае 1936 г. Мао Цзэдун предложил нанкинскому правительству прекратить гражданскую войну. Но Чан Кайши не спешил, несмотря на нараставшие в обществе патриотические антияпонские наст-роения.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p24"/>
          <p:cNvSpPr txBox="1"/>
          <p:nvPr/>
        </p:nvSpPr>
        <p:spPr>
          <a:xfrm>
            <a:off x="6960269" y="5860062"/>
            <a:ext cx="385789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Японская агрессия в Маньчжурии. 1931-1932 гг.</a:t>
            </a:r>
            <a:endParaRPr/>
          </a:p>
        </p:txBody>
      </p:sp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2855" y="1938928"/>
            <a:ext cx="4392727" cy="38534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cxnSp>
        <p:nvCxnSpPr>
          <p:cNvPr id="454" name="Google Shape;454;p24"/>
          <p:cNvCxnSpPr/>
          <p:nvPr/>
        </p:nvCxnSpPr>
        <p:spPr>
          <a:xfrm flipH="1" rot="10800000">
            <a:off x="8133015" y="4171176"/>
            <a:ext cx="216024" cy="288032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5" name="Google Shape;455;p24"/>
          <p:cNvCxnSpPr/>
          <p:nvPr/>
        </p:nvCxnSpPr>
        <p:spPr>
          <a:xfrm flipH="1" rot="10800000">
            <a:off x="8254783" y="3739128"/>
            <a:ext cx="216024" cy="288032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6" name="Google Shape;456;p24"/>
          <p:cNvCxnSpPr/>
          <p:nvPr/>
        </p:nvCxnSpPr>
        <p:spPr>
          <a:xfrm rot="10800000">
            <a:off x="8254783" y="3451096"/>
            <a:ext cx="0" cy="288032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7" name="Google Shape;457;p24"/>
          <p:cNvCxnSpPr/>
          <p:nvPr/>
        </p:nvCxnSpPr>
        <p:spPr>
          <a:xfrm rot="10800000">
            <a:off x="7916991" y="3091056"/>
            <a:ext cx="313417" cy="36004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8" name="Google Shape;458;p24"/>
          <p:cNvCxnSpPr/>
          <p:nvPr/>
        </p:nvCxnSpPr>
        <p:spPr>
          <a:xfrm flipH="1" rot="10800000">
            <a:off x="8289724" y="3073996"/>
            <a:ext cx="181083" cy="360040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9" name="Google Shape;459;p24"/>
          <p:cNvCxnSpPr/>
          <p:nvPr/>
        </p:nvCxnSpPr>
        <p:spPr>
          <a:xfrm rot="10800000">
            <a:off x="8230408" y="2803024"/>
            <a:ext cx="149857" cy="288032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0" name="Google Shape;460;p24"/>
          <p:cNvCxnSpPr/>
          <p:nvPr/>
        </p:nvCxnSpPr>
        <p:spPr>
          <a:xfrm flipH="1" rot="10800000">
            <a:off x="8565063" y="3383929"/>
            <a:ext cx="140480" cy="288032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1" name="Google Shape;461;p24"/>
          <p:cNvCxnSpPr/>
          <p:nvPr/>
        </p:nvCxnSpPr>
        <p:spPr>
          <a:xfrm>
            <a:off x="8779445" y="3434036"/>
            <a:ext cx="361682" cy="161076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2" name="Google Shape;462;p24"/>
          <p:cNvCxnSpPr/>
          <p:nvPr/>
        </p:nvCxnSpPr>
        <p:spPr>
          <a:xfrm flipH="1" rot="10800000">
            <a:off x="8972433" y="3163065"/>
            <a:ext cx="456726" cy="27097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3" name="Google Shape;463;p24"/>
          <p:cNvCxnSpPr/>
          <p:nvPr/>
        </p:nvCxnSpPr>
        <p:spPr>
          <a:xfrm flipH="1" rot="10800000">
            <a:off x="8853095" y="2803025"/>
            <a:ext cx="36123" cy="46805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Японская агрессия в Китае в 1930-е гг. Проблема единства действий антияпонских сил</a:t>
            </a:r>
            <a:endParaRPr/>
          </a:p>
        </p:txBody>
      </p:sp>
      <p:grpSp>
        <p:nvGrpSpPr>
          <p:cNvPr id="470" name="Google Shape;470;p25"/>
          <p:cNvGrpSpPr/>
          <p:nvPr/>
        </p:nvGrpSpPr>
        <p:grpSpPr>
          <a:xfrm>
            <a:off x="1104900" y="3522361"/>
            <a:ext cx="6079671" cy="3083978"/>
            <a:chOff x="2003520" y="4409464"/>
            <a:chExt cx="7964854" cy="705421"/>
          </a:xfrm>
        </p:grpSpPr>
        <p:sp>
          <p:nvSpPr>
            <p:cNvPr id="471" name="Google Shape;471;p2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Между тем в июле 1937 г. японские войска вторглись в Северный Китай и оккупировали Пекин. Началась полно-масштабная японо-китайская война, продолжавшаяся 8 лет. Правительство СССР предложило Чан Кайши заклю-чить договор о дружбе и соглашение о поставках в Ки-тай современной военной техники. 21 августа 1937 г. был заключён советско-китайский договор о ненападе-нии. Это имело решающее значение в прекращении гражданской войны в Китае. 23 сентября 1937 г. Чан Кайши заявил о создании единого фронта Гоминьдана и КПК в войне против японских захватчиков.</a:t>
              </a:r>
              <a:endParaRPr/>
            </a:p>
          </p:txBody>
        </p:sp>
      </p:grpSp>
      <p:sp>
        <p:nvSpPr>
          <p:cNvPr id="473" name="Google Shape;473;p25"/>
          <p:cNvSpPr txBox="1"/>
          <p:nvPr/>
        </p:nvSpPr>
        <p:spPr>
          <a:xfrm>
            <a:off x="3501128" y="1511563"/>
            <a:ext cx="385789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Японо-китайская война 1937-1945 гг.</a:t>
            </a:r>
            <a:endParaRPr/>
          </a:p>
        </p:txBody>
      </p:sp>
      <p:pic>
        <p:nvPicPr>
          <p:cNvPr id="474" name="Google Shape;4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9025" y="1511563"/>
            <a:ext cx="3726557" cy="50582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75" name="Google Shape;475;p25"/>
          <p:cNvSpPr/>
          <p:nvPr/>
        </p:nvSpPr>
        <p:spPr>
          <a:xfrm>
            <a:off x="8871193" y="3522361"/>
            <a:ext cx="144016" cy="133164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Японская агрессия в Китае в 1930-е гг. Проблема единства действий антияпонских сил</a:t>
            </a:r>
            <a:endParaRPr/>
          </a:p>
        </p:txBody>
      </p:sp>
      <p:grpSp>
        <p:nvGrpSpPr>
          <p:cNvPr id="482" name="Google Shape;482;p26"/>
          <p:cNvGrpSpPr/>
          <p:nvPr/>
        </p:nvGrpSpPr>
        <p:grpSpPr>
          <a:xfrm>
            <a:off x="1104900" y="3722107"/>
            <a:ext cx="6079671" cy="2884232"/>
            <a:chOff x="2003520" y="4409464"/>
            <a:chExt cx="7964854" cy="705421"/>
          </a:xfrm>
        </p:grpSpPr>
        <p:sp>
          <p:nvSpPr>
            <p:cNvPr id="483" name="Google Shape;483;p2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Несмотря на тяжёлые поражения (захват японцами Тяньцзиня, Шанхая, Нанкина, Уханя), японским агрессорам не удалось добиться капитуляции Китая. Однако война привела к фактическому распаду страны на три части: первая часть контролировалась японцами (1); вторая – гоминьдановскими властями (2); третья – КПК (так назы-ваемые освобождённые районы с населением 95 млн человек) (3). Социально-экономическое и политическое развитие каждого из регионов существенно отличалось друг от друга.</a:t>
              </a:r>
              <a:endParaRPr/>
            </a:p>
          </p:txBody>
        </p:sp>
      </p:grpSp>
      <p:sp>
        <p:nvSpPr>
          <p:cNvPr id="485" name="Google Shape;485;p26"/>
          <p:cNvSpPr txBox="1"/>
          <p:nvPr/>
        </p:nvSpPr>
        <p:spPr>
          <a:xfrm>
            <a:off x="3501128" y="1511563"/>
            <a:ext cx="385789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Японо-китайская война 1937-1945 гг.</a:t>
            </a:r>
            <a:endParaRPr/>
          </a:p>
        </p:txBody>
      </p:sp>
      <p:pic>
        <p:nvPicPr>
          <p:cNvPr id="486" name="Google Shape;4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9025" y="1511563"/>
            <a:ext cx="3726557" cy="50582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87" name="Google Shape;487;p26"/>
          <p:cNvSpPr/>
          <p:nvPr/>
        </p:nvSpPr>
        <p:spPr>
          <a:xfrm>
            <a:off x="8874144" y="3588943"/>
            <a:ext cx="144016" cy="133164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6"/>
          <p:cNvSpPr/>
          <p:nvPr/>
        </p:nvSpPr>
        <p:spPr>
          <a:xfrm>
            <a:off x="9150295" y="4535899"/>
            <a:ext cx="144016" cy="133164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6"/>
          <p:cNvSpPr/>
          <p:nvPr/>
        </p:nvSpPr>
        <p:spPr>
          <a:xfrm>
            <a:off x="8655169" y="4751923"/>
            <a:ext cx="144016" cy="133164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00206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6"/>
          <p:cNvSpPr/>
          <p:nvPr/>
        </p:nvSpPr>
        <p:spPr>
          <a:xfrm>
            <a:off x="9269002" y="2231643"/>
            <a:ext cx="5886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2E282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5400" cap="none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6"/>
          <p:cNvSpPr/>
          <p:nvPr/>
        </p:nvSpPr>
        <p:spPr>
          <a:xfrm>
            <a:off x="7908638" y="4669063"/>
            <a:ext cx="5886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2E2825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5400" cap="none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6"/>
          <p:cNvSpPr/>
          <p:nvPr/>
        </p:nvSpPr>
        <p:spPr>
          <a:xfrm>
            <a:off x="7640776" y="3260442"/>
            <a:ext cx="5886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2E2825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5400" cap="none">
              <a:solidFill>
                <a:srgbClr val="2E282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Японская агрессия в Китае в 1930-е гг. Проблема единства действий антияпонских сил</a:t>
            </a:r>
            <a:endParaRPr/>
          </a:p>
        </p:txBody>
      </p:sp>
      <p:grpSp>
        <p:nvGrpSpPr>
          <p:cNvPr id="499" name="Google Shape;499;p27"/>
          <p:cNvGrpSpPr/>
          <p:nvPr/>
        </p:nvGrpSpPr>
        <p:grpSpPr>
          <a:xfrm>
            <a:off x="1104900" y="3614057"/>
            <a:ext cx="5470071" cy="2992282"/>
            <a:chOff x="2003520" y="4409464"/>
            <a:chExt cx="7964854" cy="705421"/>
          </a:xfrm>
        </p:grpSpPr>
        <p:sp>
          <p:nvSpPr>
            <p:cNvPr id="500" name="Google Shape;500;p2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ходе японо-китайской войны позиции Гоминьда-на заметно ослабли, в то время как позиции КПК укрепились. В августе 1945 г. войска СССР разгро-мили японскую Квантунскую армию в Маньчжу-рии. Вступление советских войск на территорию Китая во многом повлияло на послевоенное раз-витие событий в стране. Гражданская война между Гоминьданом и КПК возобновилась. Спустя нес-колько лет коммунисты, одержав победу, приступи-ли к социалистической модернизации Китая.</a:t>
              </a:r>
              <a:endParaRPr/>
            </a:p>
          </p:txBody>
        </p:sp>
      </p:grpSp>
      <p:sp>
        <p:nvSpPr>
          <p:cNvPr id="502" name="Google Shape;502;p27"/>
          <p:cNvSpPr txBox="1"/>
          <p:nvPr/>
        </p:nvSpPr>
        <p:spPr>
          <a:xfrm>
            <a:off x="6740889" y="5790060"/>
            <a:ext cx="43446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Разгром Квантунской армии Японии.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августа - 2 сентября 1945 г.</a:t>
            </a:r>
            <a:endParaRPr/>
          </a:p>
        </p:txBody>
      </p:sp>
      <p:pic>
        <p:nvPicPr>
          <p:cNvPr id="503" name="Google Shape;503;p27"/>
          <p:cNvPicPr preferRelativeResize="0"/>
          <p:nvPr/>
        </p:nvPicPr>
        <p:blipFill rotWithShape="1">
          <a:blip r:embed="rId3">
            <a:alphaModFix/>
          </a:blip>
          <a:srcRect b="0" l="1439" r="0" t="1702"/>
          <a:stretch/>
        </p:blipFill>
        <p:spPr>
          <a:xfrm>
            <a:off x="6740889" y="1862178"/>
            <a:ext cx="4344693" cy="38888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10" name="Google Shape;510;p28"/>
          <p:cNvGrpSpPr/>
          <p:nvPr/>
        </p:nvGrpSpPr>
        <p:grpSpPr>
          <a:xfrm>
            <a:off x="1104900" y="3614057"/>
            <a:ext cx="9980682" cy="3105493"/>
            <a:chOff x="2003520" y="4409464"/>
            <a:chExt cx="7964854" cy="705421"/>
          </a:xfrm>
        </p:grpSpPr>
        <p:sp>
          <p:nvSpPr>
            <p:cNvPr id="511" name="Google Shape;511;p2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Вплоть до начала ХХ в. в Китае существовала традиционная система образования, основанная на изучении древних классических конфуцианских книг. В 1902-1903 гг. были предприняты первые реформы в области образования, в результате которых в 1920-х гг. сложилась школьная система по образцу европейских стран и США. Главной проблемой Китая в сфере образования была ликвидация неграмотности. В начале 1920-х гг. в стране насчитывалось около 90% неграмотного населения. В 1921 г. был издан дешёвый «Народный учебник». Преподавание стало проходить на понятном народу разговорном языке байхуа. В средней школе устанавливался 12-летний срок обучения. В Китае открылось свыше 50 высших учеб-ных заведений. Обязательным для изучения предметом было учение Сунь Ятсена. В совет-ских районах, где у власти стояла КПК, открывались народные и ленинские школы, учащиеся проходили обязательную военную подготовку.</a:t>
              </a:r>
              <a:endParaRPr/>
            </a:p>
          </p:txBody>
        </p:sp>
      </p:grpSp>
      <p:grpSp>
        <p:nvGrpSpPr>
          <p:cNvPr id="513" name="Google Shape;513;p28"/>
          <p:cNvGrpSpPr/>
          <p:nvPr/>
        </p:nvGrpSpPr>
        <p:grpSpPr>
          <a:xfrm>
            <a:off x="1104900" y="1382277"/>
            <a:ext cx="10002527" cy="2122955"/>
            <a:chOff x="0" y="510372"/>
            <a:chExt cx="10002527" cy="2122955"/>
          </a:xfrm>
        </p:grpSpPr>
        <p:sp>
          <p:nvSpPr>
            <p:cNvPr id="514" name="Google Shape;514;p28"/>
            <p:cNvSpPr/>
            <p:nvPr/>
          </p:nvSpPr>
          <p:spPr>
            <a:xfrm>
              <a:off x="0" y="907991"/>
              <a:ext cx="1871420" cy="12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8"/>
            <p:cNvSpPr txBox="1"/>
            <p:nvPr/>
          </p:nvSpPr>
          <p:spPr>
            <a:xfrm>
              <a:off x="0" y="907991"/>
              <a:ext cx="1871420" cy="12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128000" spcFirstLastPara="1" rIns="128000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Реформы в области образования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1948255" y="541952"/>
              <a:ext cx="437298" cy="2091375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2487682" y="510372"/>
              <a:ext cx="7514845" cy="2091375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8"/>
            <p:cNvSpPr txBox="1"/>
            <p:nvPr/>
          </p:nvSpPr>
          <p:spPr>
            <a:xfrm>
              <a:off x="2487682" y="510372"/>
              <a:ext cx="7514845" cy="209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борьба за ликвидацию неграмотности;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обучение на разговорном китайском языке – байхуа;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создание национальной системы образования по европейскому об-разцу, введение 12-летнего срока обучения;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открытие высших учебных заведений;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идеологизация обучения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25" name="Google Shape;525;p29"/>
          <p:cNvGrpSpPr/>
          <p:nvPr/>
        </p:nvGrpSpPr>
        <p:grpSpPr>
          <a:xfrm>
            <a:off x="1104900" y="4005943"/>
            <a:ext cx="6358346" cy="2544278"/>
            <a:chOff x="2003520" y="4409464"/>
            <a:chExt cx="7964854" cy="705421"/>
          </a:xfrm>
        </p:grpSpPr>
        <p:sp>
          <p:nvSpPr>
            <p:cNvPr id="526" name="Google Shape;526;p2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годы Первой мировой войны в Китае возникло «движе-ние за новую культуру», которое возглавила передовая ки-тайская интеллигенция. Многие писатели стали создавать простые, связанные с современной жизнью художественные произведения. Крупнейшим представителем этого движения стал основоположник современной китайской литературы Лу Синь. В своих произведениях он критиковал устаревшие принципы конфуцианской морали и впервые сделал рядо-вого человека главным героем художественной литературы.</a:t>
              </a:r>
              <a:endParaRPr/>
            </a:p>
          </p:txBody>
        </p:sp>
      </p:grpSp>
      <p:pic>
        <p:nvPicPr>
          <p:cNvPr id="528" name="Google Shape;5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5190" y="1509661"/>
            <a:ext cx="3394502" cy="50405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29" name="Google Shape;529;p29"/>
          <p:cNvSpPr txBox="1"/>
          <p:nvPr/>
        </p:nvSpPr>
        <p:spPr>
          <a:xfrm>
            <a:off x="3320497" y="1441791"/>
            <a:ext cx="43446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Лу Синь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Внутриполитическое развитие Китая</a:t>
            </a:r>
            <a:endParaRPr/>
          </a:p>
        </p:txBody>
      </p:sp>
      <p:grpSp>
        <p:nvGrpSpPr>
          <p:cNvPr id="140" name="Google Shape;140;p3"/>
          <p:cNvGrpSpPr/>
          <p:nvPr/>
        </p:nvGrpSpPr>
        <p:grpSpPr>
          <a:xfrm>
            <a:off x="1104900" y="5443538"/>
            <a:ext cx="10125075" cy="1128711"/>
            <a:chOff x="2003520" y="4409464"/>
            <a:chExt cx="7964854" cy="705421"/>
          </a:xfrm>
        </p:grpSpPr>
        <p:sp>
          <p:nvSpPr>
            <p:cNvPr id="141" name="Google Shape;141;p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результате Синьхайской революции в 1911 г. в Китае была свергнута Цинская династия. 1 января 1912 г. восставшие провозгласили создание Китайской республики, временным прези-дентом которой стал Сунь Ятсен. Он надеялся перестроить Китай на основе выдвинутых им «трёх народных принципов».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3"/>
          <p:cNvGrpSpPr/>
          <p:nvPr/>
        </p:nvGrpSpPr>
        <p:grpSpPr>
          <a:xfrm>
            <a:off x="3900488" y="1429915"/>
            <a:ext cx="7152327" cy="3927259"/>
            <a:chOff x="0" y="0"/>
            <a:chExt cx="7152327" cy="3927259"/>
          </a:xfrm>
        </p:grpSpPr>
        <p:sp>
          <p:nvSpPr>
            <p:cNvPr id="144" name="Google Shape;144;p3"/>
            <p:cNvSpPr/>
            <p:nvPr/>
          </p:nvSpPr>
          <p:spPr>
            <a:xfrm>
              <a:off x="0" y="0"/>
              <a:ext cx="7152327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 txBox="1"/>
            <p:nvPr/>
          </p:nvSpPr>
          <p:spPr>
            <a:xfrm>
              <a:off x="35895" y="35895"/>
              <a:ext cx="7080537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«Три народных принципа» Сунь Ятсена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466" y="1351173"/>
              <a:ext cx="2133433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43361" y="1387068"/>
              <a:ext cx="2061643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независимость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7466" y="2701710"/>
              <a:ext cx="2133433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43361" y="2737605"/>
              <a:ext cx="2061643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свержение маньчжурского господства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320109" y="1351173"/>
              <a:ext cx="2133433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 txBox="1"/>
            <p:nvPr/>
          </p:nvSpPr>
          <p:spPr>
            <a:xfrm>
              <a:off x="2356004" y="1387068"/>
              <a:ext cx="2061643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суверенитет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320109" y="2701710"/>
              <a:ext cx="2133433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2356004" y="2737605"/>
              <a:ext cx="2061643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учреждение республики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4632751" y="1351173"/>
              <a:ext cx="2513080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 txBox="1"/>
            <p:nvPr/>
          </p:nvSpPr>
          <p:spPr>
            <a:xfrm>
              <a:off x="4668646" y="1387068"/>
              <a:ext cx="2441290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благосостояние народа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663303" y="2701710"/>
              <a:ext cx="2451976" cy="1225549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 txBox="1"/>
            <p:nvPr/>
          </p:nvSpPr>
          <p:spPr>
            <a:xfrm>
              <a:off x="4699198" y="2737605"/>
              <a:ext cx="2380186" cy="1153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уравнение прав на землю среди крестьян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8" name="Google Shape;15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766" y="1417910"/>
            <a:ext cx="2591122" cy="35757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9" name="Google Shape;159;p3"/>
          <p:cNvSpPr txBox="1"/>
          <p:nvPr/>
        </p:nvSpPr>
        <p:spPr>
          <a:xfrm>
            <a:off x="1104159" y="5018381"/>
            <a:ext cx="2539153" cy="339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Сунь Ятсен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>
            <a:off x="1104900" y="5042263"/>
            <a:ext cx="9980682" cy="1507958"/>
            <a:chOff x="2003520" y="4409464"/>
            <a:chExt cx="7964854" cy="705421"/>
          </a:xfrm>
        </p:grpSpPr>
        <p:sp>
          <p:nvSpPr>
            <p:cNvPr id="537" name="Google Shape;537;p3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начале ХХ в. в Китае начал формироваться современный драматический театр. Его основа-ние происходило под воздействием европейского драматического искусства. В 1930-х гг. театры ставили пьесы русской и западноевропейской драматургии: «Ревизор» Н.В.Гоголя, «Гроза» А.Н.Островского, «На дне» М.Горького, «Нора» Г.Ибсена - и произведения националь-ной драматургии.</a:t>
              </a:r>
              <a:endParaRPr/>
            </a:p>
          </p:txBody>
        </p:sp>
      </p:grpSp>
      <p:sp>
        <p:nvSpPr>
          <p:cNvPr id="539" name="Google Shape;539;p30"/>
          <p:cNvSpPr txBox="1"/>
          <p:nvPr/>
        </p:nvSpPr>
        <p:spPr>
          <a:xfrm>
            <a:off x="714730" y="2738028"/>
            <a:ext cx="43446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«Дядя Ваня». Первая Театральная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постановка пьес А.П.Чехова в Китае.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Труппа «Синью». 1930 г.</a:t>
            </a:r>
            <a:endParaRPr/>
          </a:p>
        </p:txBody>
      </p:sp>
      <p:pic>
        <p:nvPicPr>
          <p:cNvPr id="540" name="Google Shape;54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9423" y="1558090"/>
            <a:ext cx="5353050" cy="31908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47" name="Google Shape;547;p31"/>
          <p:cNvGrpSpPr/>
          <p:nvPr/>
        </p:nvGrpSpPr>
        <p:grpSpPr>
          <a:xfrm>
            <a:off x="1104900" y="4746171"/>
            <a:ext cx="6123214" cy="1804050"/>
            <a:chOff x="2003520" y="4409464"/>
            <a:chExt cx="7964854" cy="705421"/>
          </a:xfrm>
        </p:grpSpPr>
        <p:sp>
          <p:nvSpPr>
            <p:cNvPr id="548" name="Google Shape;548;p3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1920-1930-е гг. видное место в китайском искусстве занимала классическая живопись тушью и минеральны-ми красками на шёлке или бумаге – гохуа. Для неё бы-ли по-прежнему характерны два основных жанра – пей-заж и портрет. Известным мастером гохуа являлся Ци Байши.</a:t>
              </a:r>
              <a:endParaRPr/>
            </a:p>
          </p:txBody>
        </p:sp>
      </p:grpSp>
      <p:sp>
        <p:nvSpPr>
          <p:cNvPr id="550" name="Google Shape;550;p31"/>
          <p:cNvSpPr txBox="1"/>
          <p:nvPr/>
        </p:nvSpPr>
        <p:spPr>
          <a:xfrm>
            <a:off x="3045186" y="1453230"/>
            <a:ext cx="43446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Ци Байши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9879" y="1453230"/>
            <a:ext cx="3695703" cy="50969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52" name="Google Shape;552;p31"/>
          <p:cNvPicPr preferRelativeResize="0"/>
          <p:nvPr/>
        </p:nvPicPr>
        <p:blipFill rotWithShape="1">
          <a:blip r:embed="rId4">
            <a:alphaModFix/>
          </a:blip>
          <a:srcRect b="0" l="0" r="0" t="2162"/>
          <a:stretch/>
        </p:blipFill>
        <p:spPr>
          <a:xfrm>
            <a:off x="2065241" y="1453229"/>
            <a:ext cx="3764285" cy="27721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53" name="Google Shape;553;p31"/>
          <p:cNvSpPr txBox="1"/>
          <p:nvPr/>
        </p:nvSpPr>
        <p:spPr>
          <a:xfrm>
            <a:off x="1163043" y="4316513"/>
            <a:ext cx="556868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Одинокий путник в лунную ночь. Худ. Ци Байши. 1938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60" name="Google Shape;560;p32"/>
          <p:cNvGrpSpPr/>
          <p:nvPr/>
        </p:nvGrpSpPr>
        <p:grpSpPr>
          <a:xfrm>
            <a:off x="1104900" y="5146765"/>
            <a:ext cx="6123214" cy="1403455"/>
            <a:chOff x="2003520" y="4409464"/>
            <a:chExt cx="7964854" cy="705421"/>
          </a:xfrm>
        </p:grpSpPr>
        <p:sp>
          <p:nvSpPr>
            <p:cNvPr id="561" name="Google Shape;561;p32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это же время некоторые китайские художники учились за границей и овладели приёмами европейской живопи-си. Влияние П.Пикассо, П. Гогена и А.Матисса отразилось на творчестве наиболее выдающегося представителя «нового гохуа» Сюй Бэйхуна.</a:t>
              </a:r>
              <a:endParaRPr/>
            </a:p>
          </p:txBody>
        </p:sp>
      </p:grpSp>
      <p:sp>
        <p:nvSpPr>
          <p:cNvPr id="563" name="Google Shape;563;p32"/>
          <p:cNvSpPr txBox="1"/>
          <p:nvPr/>
        </p:nvSpPr>
        <p:spPr>
          <a:xfrm>
            <a:off x="3045186" y="1453230"/>
            <a:ext cx="43446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Сюй Бэйхун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2"/>
          <p:cNvSpPr txBox="1"/>
          <p:nvPr/>
        </p:nvSpPr>
        <p:spPr>
          <a:xfrm>
            <a:off x="3471021" y="4316513"/>
            <a:ext cx="32607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Галопирущий конь.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Худ. Сюй Бэйхун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9879" y="1550642"/>
            <a:ext cx="3753704" cy="49995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66" name="Google Shape;56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783" y="1453230"/>
            <a:ext cx="2188473" cy="34800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73" name="Google Shape;573;p33"/>
          <p:cNvGrpSpPr/>
          <p:nvPr/>
        </p:nvGrpSpPr>
        <p:grpSpPr>
          <a:xfrm>
            <a:off x="1104900" y="5164183"/>
            <a:ext cx="9980682" cy="1386037"/>
            <a:chOff x="2003520" y="4409464"/>
            <a:chExt cx="7964854" cy="705421"/>
          </a:xfrm>
        </p:grpSpPr>
        <p:sp>
          <p:nvSpPr>
            <p:cNvPr id="574" name="Google Shape;574;p3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архитектуре и скульптуре Китая доминировали старые средневековые формы, являвшиеся частью культового искусства. В 1925 г. открылся музей Гугун в Пекине, включавший дворцы и павильоны бывшего императорского Запретного города. В 1929 г. в Нанкине был построен величественный мавзолей Сунь Ятсена, внутри которого установили скульптуру вождя Гоминь-дана.</a:t>
              </a:r>
              <a:endParaRPr/>
            </a:p>
          </p:txBody>
        </p:sp>
      </p:grpSp>
      <p:sp>
        <p:nvSpPr>
          <p:cNvPr id="576" name="Google Shape;576;p33"/>
          <p:cNvSpPr txBox="1"/>
          <p:nvPr/>
        </p:nvSpPr>
        <p:spPr>
          <a:xfrm>
            <a:off x="1130790" y="4601783"/>
            <a:ext cx="48974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Императорский дворец Гугун в Пекине</a:t>
            </a:r>
            <a:endParaRPr/>
          </a:p>
        </p:txBody>
      </p:sp>
      <p:pic>
        <p:nvPicPr>
          <p:cNvPr id="577" name="Google Shape;5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789" y="1468016"/>
            <a:ext cx="4897429" cy="30081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78" name="Google Shape;57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347" y="1469560"/>
            <a:ext cx="4761345" cy="300664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79" name="Google Shape;579;p33"/>
          <p:cNvSpPr txBox="1"/>
          <p:nvPr/>
        </p:nvSpPr>
        <p:spPr>
          <a:xfrm>
            <a:off x="6298347" y="4603327"/>
            <a:ext cx="478723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Мавзолей Сунь Ятсена в Нанкине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Развитие культуры. Новые явления в традиционном укладе жизни</a:t>
            </a:r>
            <a:endParaRPr/>
          </a:p>
        </p:txBody>
      </p:sp>
      <p:grpSp>
        <p:nvGrpSpPr>
          <p:cNvPr id="586" name="Google Shape;586;p34"/>
          <p:cNvGrpSpPr/>
          <p:nvPr/>
        </p:nvGrpSpPr>
        <p:grpSpPr>
          <a:xfrm>
            <a:off x="1104900" y="5529943"/>
            <a:ext cx="9980682" cy="1020277"/>
            <a:chOff x="2003520" y="4409464"/>
            <a:chExt cx="7964854" cy="705421"/>
          </a:xfrm>
        </p:grpSpPr>
        <p:sp>
          <p:nvSpPr>
            <p:cNvPr id="587" name="Google Shape;587;p3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1917 г. вышел первый художественный (игровой) фильм, поставленный китайской киносту-дией. Китайские фильмы 1920-1930-х гг. затрагивали наиболее важные общественные проблемы, пробуждали чувство патриотизма, призывали на борьбу с японской агрессией.</a:t>
              </a:r>
              <a:endParaRPr/>
            </a:p>
          </p:txBody>
        </p:sp>
      </p:grpSp>
      <p:sp>
        <p:nvSpPr>
          <p:cNvPr id="589" name="Google Shape;589;p34"/>
          <p:cNvSpPr txBox="1"/>
          <p:nvPr/>
        </p:nvSpPr>
        <p:spPr>
          <a:xfrm>
            <a:off x="1577719" y="3014653"/>
            <a:ext cx="489742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«Янь Жуйшэн» - первый полнометражный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Китайский художественный фильм. 1921 г.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Кадр из фильма</a:t>
            </a:r>
            <a:endParaRPr/>
          </a:p>
        </p:txBody>
      </p:sp>
      <p:pic>
        <p:nvPicPr>
          <p:cNvPr id="590" name="Google Shape;5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147" y="1625165"/>
            <a:ext cx="3333750" cy="36099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/>
              <a:t>Литература</a:t>
            </a:r>
            <a:endParaRPr/>
          </a:p>
        </p:txBody>
      </p:sp>
      <p:pic>
        <p:nvPicPr>
          <p:cNvPr id="597" name="Google Shape;5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0091" y="1683945"/>
            <a:ext cx="3685128" cy="48264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98" name="Google Shape;598;p35"/>
          <p:cNvSpPr txBox="1"/>
          <p:nvPr>
            <p:ph idx="1" type="body"/>
          </p:nvPr>
        </p:nvSpPr>
        <p:spPr>
          <a:xfrm>
            <a:off x="1078172" y="1683945"/>
            <a:ext cx="6037853" cy="1050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34290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1" lang="ru-RU"/>
              <a:t>Космач Г.А. и др. Всемирная история Новейшего времени. 1918-1945 гг.: Учебное пособие для 10 класса. / Под ред. Г.А.Космача. – Минск: Народная асвета, 2012, §18-19.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Внутриполитическое развитие Китая</a:t>
            </a:r>
            <a:endParaRPr/>
          </a:p>
        </p:txBody>
      </p:sp>
      <p:grpSp>
        <p:nvGrpSpPr>
          <p:cNvPr id="166" name="Google Shape;166;p4"/>
          <p:cNvGrpSpPr/>
          <p:nvPr/>
        </p:nvGrpSpPr>
        <p:grpSpPr>
          <a:xfrm>
            <a:off x="1104900" y="2268747"/>
            <a:ext cx="6077565" cy="4303502"/>
            <a:chOff x="2003520" y="4409464"/>
            <a:chExt cx="7964854" cy="705421"/>
          </a:xfrm>
        </p:grpSpPr>
        <p:sp>
          <p:nvSpPr>
            <p:cNvPr id="167" name="Google Shape;167;p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1912 г. Сунь Ятсен отказался от должности президента Китайской республики в пользу влиятельного генерала Юань Шикая. Сунь Ятсен надеялся, что Юань Шикай сможет восстановить порядок и создать сильное центра-лизованное государство. Но амбициозный генерал ста-вил другие цели. Он готовился к восстановлению мо-нархии и рассматривал себя в качестве будущего импе-ратора. Против него, в свою очередь, выступили воена-чальники провинций - так называемые генералы-мили-таристы. После внезапной кончины Юань Шикая в 1916 г. страна скатилась в пучину ещё больших беспорядков и бедствий. Китай распался на отдельные провинции, власть в которых перешла в руки милитаристов. Цент-ральное правительство в Пекине занималось в основ-ном внешней политикой.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4"/>
          <p:cNvSpPr txBox="1"/>
          <p:nvPr/>
        </p:nvSpPr>
        <p:spPr>
          <a:xfrm>
            <a:off x="4704148" y="1495820"/>
            <a:ext cx="2539153" cy="339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Юань Шикай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 b="2373" l="0" r="0" t="0"/>
          <a:stretch/>
        </p:blipFill>
        <p:spPr>
          <a:xfrm>
            <a:off x="7284846" y="1509300"/>
            <a:ext cx="3839870" cy="50757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Внутриполитическое развитие Китая</a:t>
            </a:r>
            <a:endParaRPr/>
          </a:p>
        </p:txBody>
      </p:sp>
      <p:grpSp>
        <p:nvGrpSpPr>
          <p:cNvPr id="177" name="Google Shape;177;p5"/>
          <p:cNvGrpSpPr/>
          <p:nvPr/>
        </p:nvGrpSpPr>
        <p:grpSpPr>
          <a:xfrm>
            <a:off x="1104900" y="4800600"/>
            <a:ext cx="9982200" cy="1771649"/>
            <a:chOff x="2003520" y="4409464"/>
            <a:chExt cx="7964854" cy="705421"/>
          </a:xfrm>
        </p:grpSpPr>
        <p:sp>
          <p:nvSpPr>
            <p:cNvPr id="178" name="Google Shape;178;p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Между милитаристами шла борьба за власть, происходили кровавые и разрушительные стол-кновения. В то время как эти феодальные клики воевали друг с другом, экономика страны приходила в упадок. Миллионы крестьян находились в бедственном положении, страдали от голода и нищеты. Милитаристы принуждали их выплачивать налоги на содержание своих многочисленных армий. Грабежи и бандитизм в повседневной жизни ещё больше усугубляли положение китайских крестьян.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5"/>
          <p:cNvSpPr txBox="1"/>
          <p:nvPr/>
        </p:nvSpPr>
        <p:spPr>
          <a:xfrm>
            <a:off x="1557337" y="2996007"/>
            <a:ext cx="3657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Китайская деревня в начале ХХ в.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0097" y="1400201"/>
            <a:ext cx="5274586" cy="32403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Подъём национального движения и борьба с колониальны-ми державами</a:t>
            </a:r>
            <a:endParaRPr/>
          </a:p>
        </p:txBody>
      </p:sp>
      <p:grpSp>
        <p:nvGrpSpPr>
          <p:cNvPr id="188" name="Google Shape;188;p6"/>
          <p:cNvGrpSpPr/>
          <p:nvPr/>
        </p:nvGrpSpPr>
        <p:grpSpPr>
          <a:xfrm>
            <a:off x="1104900" y="1958196"/>
            <a:ext cx="6124575" cy="4251743"/>
            <a:chOff x="2003520" y="4409464"/>
            <a:chExt cx="7964854" cy="705421"/>
          </a:xfrm>
        </p:grpSpPr>
        <p:sp>
          <p:nvSpPr>
            <p:cNvPr id="189" name="Google Shape;189;p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период хаоса и беспорядков в Китае усилилось влия-ние иностранных держав. Европейские, американские и японские коммерсанты, миссионеры и солдаты были хо-зяевами в китайских открытых для торговли портовых городах. В 1915 г. новое давление на своего когда-то могущественного соседа оказала Япония. В самый разгар Первой мировой войны Япония направила Юань Шикаю 21 требование с целью превращения Китая в японский протекторат. Слишком слабый, чтобы сопротивляться, Юань Шикай принял часть требований. В 1919 г. на Па-рижской мирной конференции державы-победители пре-доставили Японии контроль над германскими владения-ми в Китае, который они фактически рассматривали как полуколониальное государство. Это решение привело в негодование китайских националистов.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6"/>
          <p:cNvSpPr txBox="1"/>
          <p:nvPr/>
        </p:nvSpPr>
        <p:spPr>
          <a:xfrm>
            <a:off x="7362824" y="5224857"/>
            <a:ext cx="373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Парижская мирная конференция.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Версаль. Зеркальный зал. 1919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8910" y="1702520"/>
            <a:ext cx="3744416" cy="350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Подъём национального движения и борьба с колониальны-ми державами</a:t>
            </a: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1104900" y="4186238"/>
            <a:ext cx="9967913" cy="2386011"/>
            <a:chOff x="2003520" y="4409464"/>
            <a:chExt cx="7964854" cy="705421"/>
          </a:xfrm>
        </p:grpSpPr>
        <p:sp>
          <p:nvSpPr>
            <p:cNvPr id="200" name="Google Shape;200;p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знак протеста против столь откровенного унижения Китая великими державами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мая 1919 г.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Пекине вспыхнула крупная патриотическая манифестация студентов. К ней присое-динились представители деловых кругов и даже рабочие. В различных городах Китая нача-лись забастовки, манифестации, движение бойкота японских товаров. Такой масштабный раз-мах недовольства привёл к тому, что китайское правительство в Пекине отказалось ратифи-цировать Версальский договор. «Движение 4 мая» поставило под сомнение конфуцианскую мораль (уважение традиций, почитание старших и т.п.), выдвинуло на первый план идеи радикальных изменений в обществе.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7"/>
          <p:cNvSpPr txBox="1"/>
          <p:nvPr/>
        </p:nvSpPr>
        <p:spPr>
          <a:xfrm>
            <a:off x="1857376" y="2381644"/>
            <a:ext cx="30575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Демонстрация 4 мая 1919 г. в Пекине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9190" y="1428773"/>
            <a:ext cx="5085001" cy="262887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Демократическое движение против монархии</a:t>
            </a:r>
            <a:endParaRPr/>
          </a:p>
        </p:txBody>
      </p:sp>
      <p:grpSp>
        <p:nvGrpSpPr>
          <p:cNvPr id="210" name="Google Shape;210;p8"/>
          <p:cNvGrpSpPr/>
          <p:nvPr/>
        </p:nvGrpSpPr>
        <p:grpSpPr>
          <a:xfrm>
            <a:off x="1104900" y="5408762"/>
            <a:ext cx="9967913" cy="1163487"/>
            <a:chOff x="2003520" y="4409464"/>
            <a:chExt cx="7964854" cy="705421"/>
          </a:xfrm>
        </p:grpSpPr>
        <p:sp>
          <p:nvSpPr>
            <p:cNvPr id="211" name="Google Shape;211;p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Основную роль в дальнейших событиях в стране сыграли две политические организации - буржуазная партия Гоминьдан, или Национальная партия, и партия китайских коммунистов (КПК), возникшая в период подъёма национального движения и под влиянием революционных событий в Советской России.</a:t>
              </a:r>
              <a:endParaRPr/>
            </a:p>
          </p:txBody>
        </p:sp>
      </p:grpSp>
      <p:graphicFrame>
        <p:nvGraphicFramePr>
          <p:cNvPr id="213" name="Google Shape;213;p8"/>
          <p:cNvGraphicFramePr/>
          <p:nvPr/>
        </p:nvGraphicFramePr>
        <p:xfrm>
          <a:off x="1104900" y="15256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{9AD6D21B-5DFD-4931-9BA8-8AB3D0EF5E3B}</a:tableStyleId>
              </a:tblPr>
              <a:tblGrid>
                <a:gridCol w="2734075"/>
                <a:gridCol w="3479725"/>
                <a:gridCol w="3728275"/>
              </a:tblGrid>
              <a:tr h="9632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Основные политические силы в период подъёма национального движения в 1919-1924 гг.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 hMerge="1"/>
                <a:tc hMerge="1"/>
              </a:tr>
              <a:tr h="509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9B8F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Гоминьдан</a:t>
                      </a:r>
                      <a:endParaRPr b="1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9B8F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КПК</a:t>
                      </a:r>
                      <a:endParaRPr b="1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9B8F88"/>
                    </a:solidFill>
                  </a:tcPr>
                </a:tc>
              </a:tr>
              <a:tr h="509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Время образования</a:t>
                      </a:r>
                      <a:endParaRPr b="1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1912 г.</a:t>
                      </a:r>
                      <a:endParaRPr b="1"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1921 г.</a:t>
                      </a:r>
                      <a:endParaRPr b="1"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633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Цели</a:t>
                      </a:r>
                      <a:endParaRPr b="1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Борьба за будущее Китая на основе «трёх народных прин-ципов»</a:t>
                      </a:r>
                      <a:endParaRPr b="1"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Подготовка социалистической ре-волюции, захват власти, строи-тельство социализма</a:t>
                      </a:r>
                      <a:endParaRPr b="1"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Демократическое движение против монархии</a:t>
            </a:r>
            <a:endParaRPr/>
          </a:p>
        </p:txBody>
      </p:sp>
      <p:grpSp>
        <p:nvGrpSpPr>
          <p:cNvPr id="220" name="Google Shape;220;p9"/>
          <p:cNvGrpSpPr/>
          <p:nvPr/>
        </p:nvGrpSpPr>
        <p:grpSpPr>
          <a:xfrm>
            <a:off x="1104901" y="3588589"/>
            <a:ext cx="5830738" cy="2983660"/>
            <a:chOff x="2003520" y="4409464"/>
            <a:chExt cx="7964854" cy="705421"/>
          </a:xfrm>
        </p:grpSpPr>
        <p:sp>
          <p:nvSpPr>
            <p:cNvPr id="221" name="Google Shape;221;p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1921 г. Сунь Ятсен, председатель Гоминьдана, возг-лавил правительство в Гуанчжоу на юге Китая. Он по-нимал, что в одиночку не сможет ни объединить Ки-тай, ни освободить его от экономической опеки Япо-нии и Запада. Поэтому он обратился за помощью к Советской России, единственной из крупных держав, отказавшихся от «неравноправных договоров», заклю-чённых в Версале. Советская Россия, в свою очередь, была готова использовать китайских революционеров в интересах мировой революции.</a:t>
              </a:r>
              <a:endParaRPr/>
            </a:p>
          </p:txBody>
        </p:sp>
      </p:grpSp>
      <p:pic>
        <p:nvPicPr>
          <p:cNvPr id="223" name="Google Shape;2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7338" y="1464434"/>
            <a:ext cx="3949618" cy="50737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4" name="Google Shape;224;p9"/>
          <p:cNvSpPr txBox="1"/>
          <p:nvPr/>
        </p:nvSpPr>
        <p:spPr>
          <a:xfrm>
            <a:off x="4039813" y="1430359"/>
            <a:ext cx="30575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Сунь Ятсен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2014-04-17T22:28:38Z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27.11.2019</vt:lpwstr>
  </property>
</Properties>
</file>