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jTLd1HA/wCNszf8PxcuIMufnm4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0B69E09-3313-4054-B7E2-612516AE9785}">
  <a:tblStyle styleId="{00B69E09-3313-4054-B7E2-612516AE9785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3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3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6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07050" y="3974700"/>
            <a:ext cx="8193900" cy="1183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Основы трудового права (Ч. 1)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Google Shape;195;p10"/>
          <p:cNvGrpSpPr/>
          <p:nvPr/>
        </p:nvGrpSpPr>
        <p:grpSpPr>
          <a:xfrm>
            <a:off x="177392" y="1226390"/>
            <a:ext cx="8735403" cy="4354897"/>
            <a:chOff x="852" y="458642"/>
            <a:chExt cx="8735403" cy="4354897"/>
          </a:xfrm>
        </p:grpSpPr>
        <p:sp>
          <p:nvSpPr>
            <p:cNvPr id="196" name="Google Shape;196;p10"/>
            <p:cNvSpPr/>
            <p:nvPr/>
          </p:nvSpPr>
          <p:spPr>
            <a:xfrm>
              <a:off x="6621689" y="1664041"/>
              <a:ext cx="91440" cy="149320"/>
            </a:xfrm>
            <a:custGeom>
              <a:rect b="b" l="l" r="r" t="t"/>
              <a:pathLst>
                <a:path extrusionOk="0" h="120000" w="120000">
                  <a:moveTo>
                    <a:pt x="65950" y="0"/>
                  </a:moveTo>
                  <a:lnTo>
                    <a:pt x="60000" y="0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7" name="Google Shape;197;p10"/>
            <p:cNvSpPr/>
            <p:nvPr/>
          </p:nvSpPr>
          <p:spPr>
            <a:xfrm>
              <a:off x="4373569" y="880127"/>
              <a:ext cx="2298374" cy="34825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37132"/>
                  </a:lnTo>
                  <a:lnTo>
                    <a:pt x="120000" y="37132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8" name="Google Shape;198;p10"/>
            <p:cNvSpPr/>
            <p:nvPr/>
          </p:nvSpPr>
          <p:spPr>
            <a:xfrm>
              <a:off x="2015720" y="1664041"/>
              <a:ext cx="91440" cy="149320"/>
            </a:xfrm>
            <a:custGeom>
              <a:rect b="b" l="l" r="r" t="t"/>
              <a:pathLst>
                <a:path extrusionOk="0" h="120000" w="120000">
                  <a:moveTo>
                    <a:pt x="60119" y="0"/>
                  </a:moveTo>
                  <a:lnTo>
                    <a:pt x="60000" y="0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9" name="Google Shape;199;p10"/>
            <p:cNvSpPr/>
            <p:nvPr/>
          </p:nvSpPr>
          <p:spPr>
            <a:xfrm>
              <a:off x="2061532" y="880127"/>
              <a:ext cx="2312036" cy="34825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37132"/>
                  </a:lnTo>
                  <a:lnTo>
                    <a:pt x="0" y="37132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0" name="Google Shape;200;p10"/>
            <p:cNvSpPr/>
            <p:nvPr/>
          </p:nvSpPr>
          <p:spPr>
            <a:xfrm>
              <a:off x="2333101" y="458642"/>
              <a:ext cx="4080935" cy="42148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10"/>
            <p:cNvSpPr txBox="1"/>
            <p:nvPr/>
          </p:nvSpPr>
          <p:spPr>
            <a:xfrm>
              <a:off x="2333101" y="458642"/>
              <a:ext cx="4080935" cy="42148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Структура трудового договора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2" name="Google Shape;202;p10"/>
            <p:cNvSpPr/>
            <p:nvPr/>
          </p:nvSpPr>
          <p:spPr>
            <a:xfrm>
              <a:off x="12464" y="1228378"/>
              <a:ext cx="4098136" cy="435662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10"/>
            <p:cNvSpPr txBox="1"/>
            <p:nvPr/>
          </p:nvSpPr>
          <p:spPr>
            <a:xfrm>
              <a:off x="33731" y="1249645"/>
              <a:ext cx="4055602" cy="3931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обязательные условия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4" name="Google Shape;204;p10"/>
            <p:cNvSpPr/>
            <p:nvPr/>
          </p:nvSpPr>
          <p:spPr>
            <a:xfrm>
              <a:off x="852" y="1813361"/>
              <a:ext cx="4121177" cy="244253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10"/>
            <p:cNvSpPr txBox="1"/>
            <p:nvPr/>
          </p:nvSpPr>
          <p:spPr>
            <a:xfrm>
              <a:off x="852" y="1813361"/>
              <a:ext cx="4121177" cy="244253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-180975" lvl="0" marL="180975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место работы;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трудовая функция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основные права и обязанности работ- ника и нанимателя;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срок трудового договора (для сроч- ных трудовых договоров);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режим труда и отдыха;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условия оплаты труда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6" name="Google Shape;206;p10"/>
            <p:cNvSpPr/>
            <p:nvPr/>
          </p:nvSpPr>
          <p:spPr>
            <a:xfrm>
              <a:off x="4614665" y="1228378"/>
              <a:ext cx="4114558" cy="435662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0"/>
            <p:cNvSpPr txBox="1"/>
            <p:nvPr/>
          </p:nvSpPr>
          <p:spPr>
            <a:xfrm>
              <a:off x="4635932" y="1249645"/>
              <a:ext cx="4072024" cy="3931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дополнительные условия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8" name="Google Shape;208;p10"/>
            <p:cNvSpPr/>
            <p:nvPr/>
          </p:nvSpPr>
          <p:spPr>
            <a:xfrm>
              <a:off x="4598564" y="1813361"/>
              <a:ext cx="4137691" cy="300017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10"/>
            <p:cNvSpPr txBox="1"/>
            <p:nvPr/>
          </p:nvSpPr>
          <p:spPr>
            <a:xfrm>
              <a:off x="4598564" y="1813361"/>
              <a:ext cx="4137691" cy="300017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установление предварительного ис- пытания: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с целью проверки соответствия рабо- тника поручаемой ему работе;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на срок не более 3 месяцев;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не устанавливается: для несовершен- нолетних, молодых специалистов, временных и сезонных рабочих, ин- валидов, при приёме на работу по конкурсу или переводе на другую работу</a:t>
              </a:r>
              <a:endParaRPr/>
            </a:p>
          </p:txBody>
        </p:sp>
      </p:grpSp>
      <p:grpSp>
        <p:nvGrpSpPr>
          <p:cNvPr id="210" name="Google Shape;210;p10"/>
          <p:cNvGrpSpPr/>
          <p:nvPr/>
        </p:nvGrpSpPr>
        <p:grpSpPr>
          <a:xfrm>
            <a:off x="176540" y="5201726"/>
            <a:ext cx="4516230" cy="1535503"/>
            <a:chOff x="67" y="2742038"/>
            <a:chExt cx="4010278" cy="2634131"/>
          </a:xfrm>
        </p:grpSpPr>
        <p:sp>
          <p:nvSpPr>
            <p:cNvPr id="211" name="Google Shape;211;p10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10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Трудовая функция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работа по одной или нескольким должностям служащих (профессиям рабочих) с указанием квали- фикации в соответствии со штатным рас- писанием, должностной (рабочей) инст- рукцией и другими документами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3" name="Google Shape;213;p10"/>
          <p:cNvSpPr txBox="1"/>
          <p:nvPr>
            <p:ph type="title"/>
          </p:nvPr>
        </p:nvSpPr>
        <p:spPr>
          <a:xfrm>
            <a:off x="224286" y="93051"/>
            <a:ext cx="8867653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Заключение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1"/>
          <p:cNvSpPr txBox="1"/>
          <p:nvPr>
            <p:ph type="title"/>
          </p:nvPr>
        </p:nvSpPr>
        <p:spPr>
          <a:xfrm>
            <a:off x="224286" y="93051"/>
            <a:ext cx="8867653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Заключение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19" name="Google Shape;219;p11"/>
          <p:cNvGrpSpPr/>
          <p:nvPr/>
        </p:nvGrpSpPr>
        <p:grpSpPr>
          <a:xfrm>
            <a:off x="224289" y="1175074"/>
            <a:ext cx="8600531" cy="5413625"/>
            <a:chOff x="3" y="1882"/>
            <a:chExt cx="8600531" cy="5413625"/>
          </a:xfrm>
        </p:grpSpPr>
        <p:sp>
          <p:nvSpPr>
            <p:cNvPr id="220" name="Google Shape;220;p11"/>
            <p:cNvSpPr/>
            <p:nvPr/>
          </p:nvSpPr>
          <p:spPr>
            <a:xfrm>
              <a:off x="7940920" y="2592584"/>
              <a:ext cx="426823" cy="224094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1" name="Google Shape;221;p11"/>
            <p:cNvSpPr/>
            <p:nvPr/>
          </p:nvSpPr>
          <p:spPr>
            <a:xfrm>
              <a:off x="8018556" y="2592584"/>
              <a:ext cx="349187" cy="83379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2" name="Google Shape;222;p11"/>
            <p:cNvSpPr/>
            <p:nvPr/>
          </p:nvSpPr>
          <p:spPr>
            <a:xfrm>
              <a:off x="4619798" y="651906"/>
              <a:ext cx="2816778" cy="48886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3" name="Google Shape;223;p11"/>
            <p:cNvSpPr/>
            <p:nvPr/>
          </p:nvSpPr>
          <p:spPr>
            <a:xfrm>
              <a:off x="4574078" y="651906"/>
              <a:ext cx="91440" cy="48886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4" name="Google Shape;224;p11"/>
            <p:cNvSpPr/>
            <p:nvPr/>
          </p:nvSpPr>
          <p:spPr>
            <a:xfrm>
              <a:off x="1803020" y="651906"/>
              <a:ext cx="2816778" cy="48886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5" name="Google Shape;225;p11"/>
            <p:cNvSpPr/>
            <p:nvPr/>
          </p:nvSpPr>
          <p:spPr>
            <a:xfrm>
              <a:off x="1501695" y="1882"/>
              <a:ext cx="6236207" cy="65002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1"/>
            <p:cNvSpPr txBox="1"/>
            <p:nvPr/>
          </p:nvSpPr>
          <p:spPr>
            <a:xfrm>
              <a:off x="1501695" y="1882"/>
              <a:ext cx="6236207" cy="65002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Контракт должен дополнительно содержать в качестве обязательных следующие сведения и условия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11"/>
            <p:cNvSpPr/>
            <p:nvPr/>
          </p:nvSpPr>
          <p:spPr>
            <a:xfrm>
              <a:off x="639062" y="1140768"/>
              <a:ext cx="2327915" cy="145181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1"/>
            <p:cNvSpPr txBox="1"/>
            <p:nvPr/>
          </p:nvSpPr>
          <p:spPr>
            <a:xfrm>
              <a:off x="639062" y="1140768"/>
              <a:ext cx="2327915" cy="145181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дни и периодичность (не реже 1 раза в месяц) выплаты заработной платы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11"/>
            <p:cNvSpPr/>
            <p:nvPr/>
          </p:nvSpPr>
          <p:spPr>
            <a:xfrm>
              <a:off x="3455840" y="1140768"/>
              <a:ext cx="2327915" cy="145181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1"/>
            <p:cNvSpPr txBox="1"/>
            <p:nvPr/>
          </p:nvSpPr>
          <p:spPr>
            <a:xfrm>
              <a:off x="3455840" y="1140768"/>
              <a:ext cx="2327915" cy="145181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проведение аттестации не реже 1 раза в 3 года, если иной срок не установ- лен Президентом Республики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1" name="Google Shape;231;p11"/>
            <p:cNvSpPr/>
            <p:nvPr/>
          </p:nvSpPr>
          <p:spPr>
            <a:xfrm>
              <a:off x="6272619" y="1140768"/>
              <a:ext cx="2327915" cy="145181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11"/>
            <p:cNvSpPr txBox="1"/>
            <p:nvPr/>
          </p:nvSpPr>
          <p:spPr>
            <a:xfrm>
              <a:off x="6272619" y="1140768"/>
              <a:ext cx="2327915" cy="145181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дополнительные ме- ры стимулирования труда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3" name="Google Shape;233;p11"/>
            <p:cNvSpPr/>
            <p:nvPr/>
          </p:nvSpPr>
          <p:spPr>
            <a:xfrm>
              <a:off x="77639" y="3081447"/>
              <a:ext cx="7940917" cy="68986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1"/>
            <p:cNvSpPr txBox="1"/>
            <p:nvPr/>
          </p:nvSpPr>
          <p:spPr>
            <a:xfrm>
              <a:off x="77639" y="3081447"/>
              <a:ext cx="7940917" cy="68986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предоставление дополнительного поощрительного отпуска до 5 календар- ных дней с сохранением среднего заработка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5" name="Google Shape;235;p11"/>
            <p:cNvSpPr/>
            <p:nvPr/>
          </p:nvSpPr>
          <p:spPr>
            <a:xfrm>
              <a:off x="3" y="4251550"/>
              <a:ext cx="7940917" cy="116395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11"/>
            <p:cNvSpPr txBox="1"/>
            <p:nvPr/>
          </p:nvSpPr>
          <p:spPr>
            <a:xfrm>
              <a:off x="3" y="4251550"/>
              <a:ext cx="7940917" cy="116395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повышение тарифной ставки (тарифного оклада) не более чем на 50%, ес- ли больший размер не предусмотрен законодательством, а для работников бюджетных организаций и иных организаций, получающих субсидии, ра- ботники которых приравнены по оплате труда к работникам бюджетных организаций, – надбавку в размере не более 50% оклада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Понятие трудового права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Заключение трудового договора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трудового права</a:t>
            </a:r>
            <a:endParaRPr/>
          </a:p>
        </p:txBody>
      </p:sp>
      <p:grpSp>
        <p:nvGrpSpPr>
          <p:cNvPr id="82" name="Google Shape;82;p3"/>
          <p:cNvGrpSpPr/>
          <p:nvPr/>
        </p:nvGrpSpPr>
        <p:grpSpPr>
          <a:xfrm>
            <a:off x="189780" y="1292005"/>
            <a:ext cx="8773064" cy="847346"/>
            <a:chOff x="67" y="2742038"/>
            <a:chExt cx="4010278" cy="2634131"/>
          </a:xfrm>
        </p:grpSpPr>
        <p:sp>
          <p:nvSpPr>
            <p:cNvPr id="83" name="Google Shape;83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Трудовое право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отрасль права, представляющая совокупность правовых норм, регулирующих трудовые и тесно связанные с ними отношения, устанавли- вающая и защищающая взаимные права и обязанности работников и нанимателей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85" name="Google Shape;85;p3"/>
          <p:cNvSpPr txBox="1"/>
          <p:nvPr/>
        </p:nvSpPr>
        <p:spPr>
          <a:xfrm>
            <a:off x="1751163" y="6394184"/>
            <a:ext cx="4052020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Трудовой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6" name="Google Shape;86;p3"/>
          <p:cNvSpPr txBox="1"/>
          <p:nvPr/>
        </p:nvSpPr>
        <p:spPr>
          <a:xfrm>
            <a:off x="189780" y="2234242"/>
            <a:ext cx="5520907" cy="66746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Источник регулирования –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Трудовой кодекс Рес- публики Беларусь (ТК РБ)</a:t>
            </a:r>
            <a:endParaRPr b="1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¢ÑÑÐ´Ð¾Ð²Ð¾Ð¹ ÐºÐ¾Ð´ÐµÐºÑ Ð ÐµÑÐ¿ÑÐ±Ð»Ð¸ÐºÐ¸ ÐÐµÐ»Ð°ÑÑÑÑ - PRAVO.RESHOP" id="87" name="Google Shape;87;p3"/>
          <p:cNvPicPr preferRelativeResize="0"/>
          <p:nvPr/>
        </p:nvPicPr>
        <p:blipFill rotWithShape="1">
          <a:blip r:embed="rId3">
            <a:alphaModFix/>
          </a:blip>
          <a:srcRect b="0" l="0" r="2396" t="3080"/>
          <a:stretch/>
        </p:blipFill>
        <p:spPr>
          <a:xfrm>
            <a:off x="5803182" y="2234242"/>
            <a:ext cx="3159661" cy="4520960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трудового права</a:t>
            </a:r>
            <a:endParaRPr/>
          </a:p>
        </p:txBody>
      </p:sp>
      <p:grpSp>
        <p:nvGrpSpPr>
          <p:cNvPr id="93" name="Google Shape;93;p4"/>
          <p:cNvGrpSpPr/>
          <p:nvPr/>
        </p:nvGrpSpPr>
        <p:grpSpPr>
          <a:xfrm>
            <a:off x="377212" y="2018582"/>
            <a:ext cx="8582921" cy="3367077"/>
            <a:chOff x="576" y="629729"/>
            <a:chExt cx="8582921" cy="3367077"/>
          </a:xfrm>
        </p:grpSpPr>
        <p:sp>
          <p:nvSpPr>
            <p:cNvPr id="94" name="Google Shape;94;p4"/>
            <p:cNvSpPr/>
            <p:nvPr/>
          </p:nvSpPr>
          <p:spPr>
            <a:xfrm>
              <a:off x="4292037" y="1130977"/>
              <a:ext cx="3036647" cy="52702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5" name="Google Shape;95;p4"/>
            <p:cNvSpPr/>
            <p:nvPr/>
          </p:nvSpPr>
          <p:spPr>
            <a:xfrm>
              <a:off x="4246316" y="1130977"/>
              <a:ext cx="91440" cy="5270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6" name="Google Shape;96;p4"/>
            <p:cNvSpPr/>
            <p:nvPr/>
          </p:nvSpPr>
          <p:spPr>
            <a:xfrm>
              <a:off x="1255389" y="1130977"/>
              <a:ext cx="3036647" cy="52702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7" name="Google Shape;97;p4"/>
            <p:cNvSpPr/>
            <p:nvPr/>
          </p:nvSpPr>
          <p:spPr>
            <a:xfrm>
              <a:off x="2171716" y="629729"/>
              <a:ext cx="4240640" cy="50124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4"/>
            <p:cNvSpPr txBox="1"/>
            <p:nvPr/>
          </p:nvSpPr>
          <p:spPr>
            <a:xfrm>
              <a:off x="2171716" y="629729"/>
              <a:ext cx="4240640" cy="50124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Функции (задачи) трудового права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9" name="Google Shape;99;p4"/>
            <p:cNvSpPr/>
            <p:nvPr/>
          </p:nvSpPr>
          <p:spPr>
            <a:xfrm>
              <a:off x="576" y="1657998"/>
              <a:ext cx="2509626" cy="233880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4"/>
            <p:cNvSpPr txBox="1"/>
            <p:nvPr/>
          </p:nvSpPr>
          <p:spPr>
            <a:xfrm>
              <a:off x="576" y="1657998"/>
              <a:ext cx="2509626" cy="233880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регулирование трудо- вых и связанных с ни- ми отношений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3037223" y="1657998"/>
              <a:ext cx="2509626" cy="233880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4"/>
            <p:cNvSpPr txBox="1"/>
            <p:nvPr/>
          </p:nvSpPr>
          <p:spPr>
            <a:xfrm>
              <a:off x="3037223" y="1657998"/>
              <a:ext cx="2509626" cy="233880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развитие социального партнёрства между нанимателями, работ- никами и органами государственного управления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6073871" y="1657998"/>
              <a:ext cx="2509626" cy="233880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4"/>
            <p:cNvSpPr txBox="1"/>
            <p:nvPr/>
          </p:nvSpPr>
          <p:spPr>
            <a:xfrm>
              <a:off x="6073871" y="1657998"/>
              <a:ext cx="2509626" cy="233880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установление и защита взаимных прав и обя- занностей работников и нанимателей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oogle Shape;109;p5"/>
          <p:cNvGrpSpPr/>
          <p:nvPr/>
        </p:nvGrpSpPr>
        <p:grpSpPr>
          <a:xfrm>
            <a:off x="217717" y="1217531"/>
            <a:ext cx="8656892" cy="5432401"/>
            <a:chOff x="41177" y="1208"/>
            <a:chExt cx="8656892" cy="5432401"/>
          </a:xfrm>
        </p:grpSpPr>
        <p:sp>
          <p:nvSpPr>
            <p:cNvPr id="110" name="Google Shape;110;p5"/>
            <p:cNvSpPr/>
            <p:nvPr/>
          </p:nvSpPr>
          <p:spPr>
            <a:xfrm>
              <a:off x="6613629" y="1464101"/>
              <a:ext cx="91440" cy="224076"/>
            </a:xfrm>
            <a:custGeom>
              <a:rect b="b" l="l" r="r" t="t"/>
              <a:pathLst>
                <a:path extrusionOk="0" h="120000" w="120000">
                  <a:moveTo>
                    <a:pt x="70416" y="0"/>
                  </a:moveTo>
                  <a:lnTo>
                    <a:pt x="60000" y="0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1" name="Google Shape;111;p5"/>
            <p:cNvSpPr/>
            <p:nvPr/>
          </p:nvSpPr>
          <p:spPr>
            <a:xfrm>
              <a:off x="4373592" y="461993"/>
              <a:ext cx="2293694" cy="52582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2" name="Google Shape;112;p5"/>
            <p:cNvSpPr/>
            <p:nvPr/>
          </p:nvSpPr>
          <p:spPr>
            <a:xfrm>
              <a:off x="2026240" y="1464101"/>
              <a:ext cx="91440" cy="224076"/>
            </a:xfrm>
            <a:custGeom>
              <a:rect b="b" l="l" r="r" t="t"/>
              <a:pathLst>
                <a:path extrusionOk="0" h="120000" w="120000">
                  <a:moveTo>
                    <a:pt x="70416" y="0"/>
                  </a:moveTo>
                  <a:lnTo>
                    <a:pt x="60000" y="0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3" name="Google Shape;113;p5"/>
            <p:cNvSpPr/>
            <p:nvPr/>
          </p:nvSpPr>
          <p:spPr>
            <a:xfrm>
              <a:off x="2079897" y="461993"/>
              <a:ext cx="2293694" cy="52582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4" name="Google Shape;114;p5"/>
            <p:cNvSpPr/>
            <p:nvPr/>
          </p:nvSpPr>
          <p:spPr>
            <a:xfrm>
              <a:off x="2692432" y="1208"/>
              <a:ext cx="3362319" cy="46078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5"/>
            <p:cNvSpPr txBox="1"/>
            <p:nvPr/>
          </p:nvSpPr>
          <p:spPr>
            <a:xfrm>
              <a:off x="2692432" y="1208"/>
              <a:ext cx="3362319" cy="4607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Предмет трудового права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49114" y="987817"/>
              <a:ext cx="4061565" cy="476283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5"/>
            <p:cNvSpPr txBox="1"/>
            <p:nvPr/>
          </p:nvSpPr>
          <p:spPr>
            <a:xfrm>
              <a:off x="72364" y="1011067"/>
              <a:ext cx="4015065" cy="42978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трудовые отношения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" name="Google Shape;118;p5"/>
            <p:cNvSpPr/>
            <p:nvPr/>
          </p:nvSpPr>
          <p:spPr>
            <a:xfrm>
              <a:off x="41177" y="1688177"/>
              <a:ext cx="4061565" cy="374543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5"/>
            <p:cNvSpPr txBox="1"/>
            <p:nvPr/>
          </p:nvSpPr>
          <p:spPr>
            <a:xfrm>
              <a:off x="41177" y="1688177"/>
              <a:ext cx="4061565" cy="3745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-180975" lvl="0" marL="180975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Основаны на соглашении между ра- ботником и нанимателем.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Работник личным трудом за возна- граждение выполняет определён- ную трудовую функцию и подчиня- ется внутреннему трудовому распо- рядку организации.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Наниматель обеспечивает условия труда, предусмотренные трудовым законодательством, соглашениями, коллективным и трудовым догово- рами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" name="Google Shape;120;p5"/>
            <p:cNvSpPr/>
            <p:nvPr/>
          </p:nvSpPr>
          <p:spPr>
            <a:xfrm>
              <a:off x="4636504" y="987817"/>
              <a:ext cx="4061565" cy="476283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5"/>
            <p:cNvSpPr txBox="1"/>
            <p:nvPr/>
          </p:nvSpPr>
          <p:spPr>
            <a:xfrm>
              <a:off x="4659754" y="1011067"/>
              <a:ext cx="4015065" cy="42978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отношения, тесно связанные с трудовыми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4628567" y="1688177"/>
              <a:ext cx="4061565" cy="374543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5"/>
            <p:cNvSpPr txBox="1"/>
            <p:nvPr/>
          </p:nvSpPr>
          <p:spPr>
            <a:xfrm>
              <a:off x="4628567" y="1688177"/>
              <a:ext cx="4061565" cy="3745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Предполагают существование в прош- лом, настоящем или будущем трудо- вых отношений: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по обеспечению занятости;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по профессиональной подготовке ра- ботников на производстве;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по контролю и надзору за соблюде- нием законодательства о труде;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по рассмотрению трудовых споров;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по государственному социальному страхованию;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коллективные трудовые отношения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24" name="Google Shape;124;p5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трудового права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/>
          <p:nvPr>
            <p:ph type="title"/>
          </p:nvPr>
        </p:nvSpPr>
        <p:spPr>
          <a:xfrm>
            <a:off x="224286" y="93051"/>
            <a:ext cx="8867653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Заключение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0" name="Google Shape;130;p6"/>
          <p:cNvSpPr txBox="1"/>
          <p:nvPr/>
        </p:nvSpPr>
        <p:spPr>
          <a:xfrm>
            <a:off x="69010" y="1268084"/>
            <a:ext cx="8936967" cy="66746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Для заключения трудового договора стороны получают информацию друг о друге (собеседование, предоставление документов)</a:t>
            </a:r>
            <a:endParaRPr b="1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31" name="Google Shape;131;p6"/>
          <p:cNvGrpSpPr/>
          <p:nvPr/>
        </p:nvGrpSpPr>
        <p:grpSpPr>
          <a:xfrm>
            <a:off x="154974" y="2039062"/>
            <a:ext cx="8773064" cy="847346"/>
            <a:chOff x="67" y="2742038"/>
            <a:chExt cx="4010278" cy="2634131"/>
          </a:xfrm>
        </p:grpSpPr>
        <p:sp>
          <p:nvSpPr>
            <p:cNvPr id="132" name="Google Shape;132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Резюме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документ, содержащий информацию о навыках, опыте работы, обра- зовании и другую относящуюся к делу информацию, обычно требуемую при рас- смотрении кандидатуры человека для найма на работу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34" name="Google Shape;134;p6"/>
          <p:cNvSpPr/>
          <p:nvPr/>
        </p:nvSpPr>
        <p:spPr>
          <a:xfrm>
            <a:off x="4224935" y="2886408"/>
            <a:ext cx="607861" cy="474452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" name="Google Shape;135;p6"/>
          <p:cNvGrpSpPr/>
          <p:nvPr/>
        </p:nvGrpSpPr>
        <p:grpSpPr>
          <a:xfrm>
            <a:off x="154974" y="3383298"/>
            <a:ext cx="8773064" cy="1292219"/>
            <a:chOff x="67" y="2742038"/>
            <a:chExt cx="4010278" cy="2634131"/>
          </a:xfrm>
        </p:grpSpPr>
        <p:sp>
          <p:nvSpPr>
            <p:cNvPr id="136" name="Google Shape;136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Трудовой договор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соглашение между работником и нанимателем, в соответ- ствии с которым работник обязуется выполнять определённую трудовую функцию и соблюдать внутренний трудовой распорядок, а наниматель обязуется предостав- лять работнику обусловленную трудовым договором работу, обеспечивать условия труда и своевременно выплачивать заработную плату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38" name="Google Shape;138;p6"/>
          <p:cNvGrpSpPr/>
          <p:nvPr/>
        </p:nvGrpSpPr>
        <p:grpSpPr>
          <a:xfrm>
            <a:off x="154974" y="4685887"/>
            <a:ext cx="4373893" cy="488263"/>
            <a:chOff x="67" y="2742038"/>
            <a:chExt cx="4010278" cy="2634131"/>
          </a:xfrm>
        </p:grpSpPr>
        <p:sp>
          <p:nvSpPr>
            <p:cNvPr id="139" name="Google Shape;139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бессрочный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(на неопределённый срок)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41" name="Google Shape;141;p6"/>
          <p:cNvGrpSpPr/>
          <p:nvPr/>
        </p:nvGrpSpPr>
        <p:grpSpPr>
          <a:xfrm>
            <a:off x="4554145" y="4684144"/>
            <a:ext cx="4373893" cy="488263"/>
            <a:chOff x="67" y="2742038"/>
            <a:chExt cx="4010278" cy="2634131"/>
          </a:xfrm>
        </p:grpSpPr>
        <p:sp>
          <p:nvSpPr>
            <p:cNvPr id="142" name="Google Shape;142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срочный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(на определённый срок)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44" name="Google Shape;144;p6"/>
          <p:cNvGrpSpPr/>
          <p:nvPr/>
        </p:nvGrpSpPr>
        <p:grpSpPr>
          <a:xfrm>
            <a:off x="4554145" y="5181034"/>
            <a:ext cx="4373893" cy="805699"/>
            <a:chOff x="67" y="2742038"/>
            <a:chExt cx="4010278" cy="2634131"/>
          </a:xfrm>
        </p:grpSpPr>
        <p:sp>
          <p:nvSpPr>
            <p:cNvPr id="145" name="Google Shape;145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одна из разновидностей –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контракт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(заключается на срок не менее 1 года и не более 5 лет)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47" name="Google Shape;147;p6"/>
          <p:cNvSpPr txBox="1"/>
          <p:nvPr/>
        </p:nvSpPr>
        <p:spPr>
          <a:xfrm>
            <a:off x="69010" y="6081624"/>
            <a:ext cx="8936967" cy="66746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Трудовой договор заключается в письменной форме, в двух экземплярах и подпи- сывается сторонами</a:t>
            </a:r>
            <a:endParaRPr b="1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"/>
          <p:cNvSpPr txBox="1"/>
          <p:nvPr>
            <p:ph type="title"/>
          </p:nvPr>
        </p:nvSpPr>
        <p:spPr>
          <a:xfrm>
            <a:off x="224286" y="93051"/>
            <a:ext cx="8867653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Заключение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53" name="Google Shape;153;p7"/>
          <p:cNvGraphicFramePr/>
          <p:nvPr/>
        </p:nvGraphicFramePr>
        <p:xfrm>
          <a:off x="138023" y="819221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{00B69E09-3313-4054-B7E2-612516AE9785}</a:tableStyleId>
              </a:tblPr>
              <a:tblGrid>
                <a:gridCol w="8859325"/>
              </a:tblGrid>
              <a:tr h="234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Срочный трудовой договор, за исключением контракта, заключается в случаях, когда трудовые отношения не могут быть установлены на неопределённый срок с учётом характера предстоящей работы или условий её выполнения: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</a:tr>
              <a:tr h="188050">
                <a:tc>
                  <a:txBody>
                    <a:bodyPr/>
                    <a:lstStyle/>
                    <a:p>
                      <a:pPr indent="-266700" lvl="0" marL="2667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1) на время выполнения определённой работы, когда время завершения работы не мо- жет быть определено точно;</a:t>
                      </a:r>
                      <a:endParaRPr/>
                    </a:p>
                    <a:p>
                      <a:pPr indent="-266700" lvl="0" marL="2667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2) на время исполнения обязанностей временно отсутствующего работника, за кото- рым в сохраняются место работы, должность служащего (профессия рабочего);</a:t>
                      </a:r>
                      <a:endParaRPr/>
                    </a:p>
                    <a:p>
                      <a:pPr indent="-266700" lvl="0" marL="2667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3) на время выполнения сезонных работ, когда работы в силу природных и климати- ческих условий могут выполняться только в течение определённого сезона;</a:t>
                      </a:r>
                      <a:endParaRPr/>
                    </a:p>
                    <a:p>
                      <a:pPr indent="-266700" lvl="0" marL="2667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4) с лицами, принимаемыми на работу в организации, созданные на заведомо опреде- лённый период;</a:t>
                      </a:r>
                      <a:endParaRPr/>
                    </a:p>
                    <a:p>
                      <a:pPr indent="-266700" lvl="0" marL="2667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5) с лицами, принимаемыми на должность служащего (профессию рабочего), которую занимал молодой специалист, молодой рабочий (служащий) до призыва его на воен- ную службу, направления на альтернативную службу, на период такой службы и в те- чение трёх месяцев после её окончания;</a:t>
                      </a:r>
                      <a:endParaRPr/>
                    </a:p>
                    <a:p>
                      <a:pPr indent="-266700" lvl="0" marL="2667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6) с руководителем, заместителем руководителя и главным бухгалтером организации на период проведения процедур, установленных законодательством и (или) учреди- тельным документом организации для назначения на соответствующую должность служащего;</a:t>
                      </a:r>
                      <a:endParaRPr/>
                    </a:p>
                    <a:p>
                      <a:pPr indent="-266700" lvl="0" marL="2667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7) с лицами, направленными органами по труду, занятости и социальной защите на оп- лачиваемые общественные работы;</a:t>
                      </a:r>
                      <a:endParaRPr/>
                    </a:p>
                    <a:p>
                      <a:pPr indent="-266700" lvl="0" marL="2667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8) в иных случаях</a:t>
                      </a:r>
                      <a:endParaRPr b="0" sz="17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8"/>
          <p:cNvSpPr txBox="1"/>
          <p:nvPr>
            <p:ph type="title"/>
          </p:nvPr>
        </p:nvSpPr>
        <p:spPr>
          <a:xfrm>
            <a:off x="224286" y="93051"/>
            <a:ext cx="8867653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Заключение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59" name="Google Shape;159;p8"/>
          <p:cNvGrpSpPr/>
          <p:nvPr/>
        </p:nvGrpSpPr>
        <p:grpSpPr>
          <a:xfrm>
            <a:off x="327752" y="1719989"/>
            <a:ext cx="8626212" cy="4138100"/>
            <a:chOff x="7373" y="523237"/>
            <a:chExt cx="8626212" cy="4138100"/>
          </a:xfrm>
        </p:grpSpPr>
        <p:sp>
          <p:nvSpPr>
            <p:cNvPr id="160" name="Google Shape;160;p8"/>
            <p:cNvSpPr/>
            <p:nvPr/>
          </p:nvSpPr>
          <p:spPr>
            <a:xfrm>
              <a:off x="7373" y="2016363"/>
              <a:ext cx="2281309" cy="115184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8"/>
            <p:cNvSpPr txBox="1"/>
            <p:nvPr/>
          </p:nvSpPr>
          <p:spPr>
            <a:xfrm>
              <a:off x="41110" y="2050100"/>
              <a:ext cx="2213835" cy="108437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соглашению сторон срочный трудовой договор может заключаться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2" name="Google Shape;162;p8"/>
            <p:cNvSpPr/>
            <p:nvPr/>
          </p:nvSpPr>
          <p:spPr>
            <a:xfrm rot="-1120708">
              <a:off x="2238288" y="2246526"/>
              <a:ext cx="1913618" cy="78673"/>
            </a:xfrm>
            <a:custGeom>
              <a:rect b="b" l="l" r="r" t="t"/>
              <a:pathLst>
                <a:path extrusionOk="0" h="120000" w="120000">
                  <a:moveTo>
                    <a:pt x="0" y="59999"/>
                  </a:moveTo>
                  <a:lnTo>
                    <a:pt x="120000" y="59999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8"/>
            <p:cNvSpPr txBox="1"/>
            <p:nvPr/>
          </p:nvSpPr>
          <p:spPr>
            <a:xfrm rot="-1120708">
              <a:off x="3147257" y="2238022"/>
              <a:ext cx="95680" cy="956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8"/>
            <p:cNvSpPr/>
            <p:nvPr/>
          </p:nvSpPr>
          <p:spPr>
            <a:xfrm>
              <a:off x="4101512" y="523237"/>
              <a:ext cx="4532073" cy="291240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8"/>
            <p:cNvSpPr txBox="1"/>
            <p:nvPr/>
          </p:nvSpPr>
          <p:spPr>
            <a:xfrm>
              <a:off x="4186813" y="608538"/>
              <a:ext cx="4361471" cy="27417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 лицами, принимаемыми на работу ад- вокатом, осуществляющим адвокатскую деятельность индивидуально, нотариу- сом, осуществляющим нотариальную деятельность в нотариальном бюро, фи- зическим лицом, осуществляющим дея- тельность по оказанию услуг в сфере аг- роэкотуризма, индивидуальным пред- принимателем, в микроорганизацию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6" name="Google Shape;166;p8"/>
            <p:cNvSpPr/>
            <p:nvPr/>
          </p:nvSpPr>
          <p:spPr>
            <a:xfrm rot="2513574">
              <a:off x="1977444" y="3366028"/>
              <a:ext cx="2435308" cy="78673"/>
            </a:xfrm>
            <a:custGeom>
              <a:rect b="b" l="l" r="r" t="t"/>
              <a:pathLst>
                <a:path extrusionOk="0" h="120000" w="120000">
                  <a:moveTo>
                    <a:pt x="0" y="59999"/>
                  </a:moveTo>
                  <a:lnTo>
                    <a:pt x="120000" y="59999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8"/>
            <p:cNvSpPr txBox="1"/>
            <p:nvPr/>
          </p:nvSpPr>
          <p:spPr>
            <a:xfrm rot="2513574">
              <a:off x="3134215" y="3344481"/>
              <a:ext cx="121765" cy="121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8"/>
            <p:cNvSpPr/>
            <p:nvPr/>
          </p:nvSpPr>
          <p:spPr>
            <a:xfrm>
              <a:off x="4101512" y="3775544"/>
              <a:ext cx="4532073" cy="88579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8"/>
            <p:cNvSpPr txBox="1"/>
            <p:nvPr/>
          </p:nvSpPr>
          <p:spPr>
            <a:xfrm>
              <a:off x="4127456" y="3801488"/>
              <a:ext cx="4480185" cy="83390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 лицами, поступающими на работу по совместительству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oogle Shape;174;p9"/>
          <p:cNvGrpSpPr/>
          <p:nvPr/>
        </p:nvGrpSpPr>
        <p:grpSpPr>
          <a:xfrm>
            <a:off x="176540" y="1621840"/>
            <a:ext cx="8744172" cy="4620567"/>
            <a:chOff x="0" y="405517"/>
            <a:chExt cx="8744172" cy="4620567"/>
          </a:xfrm>
        </p:grpSpPr>
        <p:sp>
          <p:nvSpPr>
            <p:cNvPr id="175" name="Google Shape;175;p9"/>
            <p:cNvSpPr/>
            <p:nvPr/>
          </p:nvSpPr>
          <p:spPr>
            <a:xfrm>
              <a:off x="6637998" y="1884005"/>
              <a:ext cx="91440" cy="226465"/>
            </a:xfrm>
            <a:custGeom>
              <a:rect b="b" l="l" r="r" t="t"/>
              <a:pathLst>
                <a:path extrusionOk="0" h="120000" w="120000">
                  <a:moveTo>
                    <a:pt x="70528" y="0"/>
                  </a:moveTo>
                  <a:lnTo>
                    <a:pt x="60000" y="0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6" name="Google Shape;176;p9"/>
            <p:cNvSpPr/>
            <p:nvPr/>
          </p:nvSpPr>
          <p:spPr>
            <a:xfrm>
              <a:off x="4373592" y="871214"/>
              <a:ext cx="2318147" cy="53142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7" name="Google Shape;177;p9"/>
            <p:cNvSpPr/>
            <p:nvPr/>
          </p:nvSpPr>
          <p:spPr>
            <a:xfrm>
              <a:off x="2006712" y="1884005"/>
              <a:ext cx="91440" cy="226465"/>
            </a:xfrm>
            <a:custGeom>
              <a:rect b="b" l="l" r="r" t="t"/>
              <a:pathLst>
                <a:path extrusionOk="0" h="120000" w="120000">
                  <a:moveTo>
                    <a:pt x="63951" y="0"/>
                  </a:moveTo>
                  <a:lnTo>
                    <a:pt x="60000" y="0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8" name="Google Shape;178;p9"/>
            <p:cNvSpPr/>
            <p:nvPr/>
          </p:nvSpPr>
          <p:spPr>
            <a:xfrm>
              <a:off x="2055444" y="871214"/>
              <a:ext cx="2318147" cy="53142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9" name="Google Shape;179;p9"/>
            <p:cNvSpPr/>
            <p:nvPr/>
          </p:nvSpPr>
          <p:spPr>
            <a:xfrm>
              <a:off x="1090810" y="405517"/>
              <a:ext cx="6565563" cy="46569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9"/>
            <p:cNvSpPr txBox="1"/>
            <p:nvPr/>
          </p:nvSpPr>
          <p:spPr>
            <a:xfrm>
              <a:off x="1090810" y="405517"/>
              <a:ext cx="6565563" cy="46569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Документы для заключения трудового договора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1" name="Google Shape;181;p9"/>
            <p:cNvSpPr/>
            <p:nvPr/>
          </p:nvSpPr>
          <p:spPr>
            <a:xfrm>
              <a:off x="3011" y="1402644"/>
              <a:ext cx="4104865" cy="481361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9"/>
            <p:cNvSpPr txBox="1"/>
            <p:nvPr/>
          </p:nvSpPr>
          <p:spPr>
            <a:xfrm>
              <a:off x="26509" y="1426142"/>
              <a:ext cx="4057869" cy="4343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 всех случаях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0" y="2110470"/>
              <a:ext cx="4104865" cy="291561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9"/>
            <p:cNvSpPr txBox="1"/>
            <p:nvPr/>
          </p:nvSpPr>
          <p:spPr>
            <a:xfrm>
              <a:off x="0" y="2110470"/>
              <a:ext cx="4104865" cy="291561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-180975" lvl="0" marL="180975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документ, удостоверяющий лич- ность (паспорт гражданина Респуб- лики Беларусь, вид на жительство иностранного гражданина, удосто- верение личности);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трудовая книжка (за исключением впервые поступающих на работу и совместителей);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свидетельство социального страхо- вания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5" name="Google Shape;185;p9"/>
            <p:cNvSpPr/>
            <p:nvPr/>
          </p:nvSpPr>
          <p:spPr>
            <a:xfrm>
              <a:off x="4639307" y="1402644"/>
              <a:ext cx="4104865" cy="481361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9"/>
            <p:cNvSpPr txBox="1"/>
            <p:nvPr/>
          </p:nvSpPr>
          <p:spPr>
            <a:xfrm>
              <a:off x="4662805" y="1426142"/>
              <a:ext cx="4057869" cy="4343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определённых случаях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7" name="Google Shape;187;p9"/>
            <p:cNvSpPr/>
            <p:nvPr/>
          </p:nvSpPr>
          <p:spPr>
            <a:xfrm>
              <a:off x="4631285" y="2110470"/>
              <a:ext cx="4104865" cy="291561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9"/>
            <p:cNvSpPr txBox="1"/>
            <p:nvPr/>
          </p:nvSpPr>
          <p:spPr>
            <a:xfrm>
              <a:off x="4631285" y="2110470"/>
              <a:ext cx="4104865" cy="291561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документы воинского учёта;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документ об образовании или обуче- нии, подтверждающий наличие пра- ва на выполнение данной работы;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направление на работу в счёт брони;;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медицинская справка о состоянии здоровья и др.</a:t>
              </a:r>
              <a:endParaRPr/>
            </a:p>
          </p:txBody>
        </p:sp>
      </p:grpSp>
      <p:sp>
        <p:nvSpPr>
          <p:cNvPr id="189" name="Google Shape;189;p9"/>
          <p:cNvSpPr/>
          <p:nvPr/>
        </p:nvSpPr>
        <p:spPr>
          <a:xfrm>
            <a:off x="4282713" y="4425351"/>
            <a:ext cx="522201" cy="465827"/>
          </a:xfrm>
          <a:prstGeom prst="mathPlus">
            <a:avLst>
              <a:gd fmla="val 23520" name="adj1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9"/>
          <p:cNvSpPr txBox="1"/>
          <p:nvPr>
            <p:ph type="title"/>
          </p:nvPr>
        </p:nvSpPr>
        <p:spPr>
          <a:xfrm>
            <a:off x="224286" y="93051"/>
            <a:ext cx="8867653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Заключение трудового договора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23.02.2022</vt:lpwstr>
  </property>
</Properties>
</file>