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gfjsEgwdzau1EOLgSWJyzvlS6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5588327-4616-4674-AACE-A17BE11932E8}">
  <a:tblStyle styleId="{B5588327-4616-4674-AACE-A17BE11932E8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E8EC"/>
          </a:solidFill>
        </a:fill>
      </a:tcStyle>
    </a:wholeTbl>
    <a:band1H>
      <a:tcTxStyle/>
      <a:tcStyle>
        <a:fill>
          <a:solidFill>
            <a:srgbClr val="D8CFD8"/>
          </a:solidFill>
        </a:fill>
      </a:tcStyle>
    </a:band1H>
    <a:band2H>
      <a:tcTxStyle/>
    </a:band2H>
    <a:band1V>
      <a:tcTxStyle/>
      <a:tcStyle>
        <a:fill>
          <a:solidFill>
            <a:srgbClr val="D8CFD8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0A030EC-A1A6-47F6-A107-D07A72A148A2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5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5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/>
        </p:nvSpPr>
        <p:spPr>
          <a:xfrm>
            <a:off x="0" y="14285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5"/>
          <p:cNvSpPr txBox="1"/>
          <p:nvPr/>
        </p:nvSpPr>
        <p:spPr>
          <a:xfrm>
            <a:off x="0" y="2784973"/>
            <a:ext cx="5486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4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4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5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5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4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4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38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3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3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3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3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3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4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4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42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4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4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43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4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4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4.jp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5" Type="http://schemas.openxmlformats.org/officeDocument/2006/relationships/image" Target="../media/image18.jpg"/><Relationship Id="rId6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3.jpg"/><Relationship Id="rId5" Type="http://schemas.openxmlformats.org/officeDocument/2006/relationships/image" Target="../media/image20.jpg"/><Relationship Id="rId6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19336" y="4221088"/>
            <a:ext cx="11953328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Общественно-политическая жизнь во второй половине 1990-х гг. - начале XXI в.</a:t>
            </a:r>
            <a:endParaRPr/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52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Ð°ÑÐ»Ð°Ð¼ÐµÐ½Ñ â ÐÐ°ÑÐ¸Ð¾Ð½Ð°Ð»ÑÐ½Ð¾Ðµ ÑÐ¾Ð±ÑÐ°Ð½Ð¸Ðµ Ð ÐµÑÐ¿ÑÐ±Ð»Ð¸ÐºÐ¸ ÐÐµÐ»Ð°ÑÑÑÑ: Ð¿ÑÑÐ¸  ÑÐ¾Ð²ÐµÑÑÐµÐ½ÑÑÐ²Ð¾Ð²Ð°Ð½Ð¸Ñ"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991" y="-15485"/>
            <a:ext cx="6168009" cy="410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0"/>
          <p:cNvGrpSpPr/>
          <p:nvPr/>
        </p:nvGrpSpPr>
        <p:grpSpPr>
          <a:xfrm>
            <a:off x="1199457" y="927728"/>
            <a:ext cx="10873208" cy="708770"/>
            <a:chOff x="4843171" y="1440146"/>
            <a:chExt cx="3221724" cy="940028"/>
          </a:xfrm>
        </p:grpSpPr>
        <p:sp>
          <p:nvSpPr>
            <p:cNvPr id="228" name="Google Shape;228;p1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октябре 1996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Минске прошло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І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Участники форума обсу- дили изменения и дополнения в Конституцию, предложенные Президентом.</a:t>
              </a:r>
              <a:endParaRPr/>
            </a:p>
          </p:txBody>
        </p:sp>
      </p:grpSp>
      <p:graphicFrame>
        <p:nvGraphicFramePr>
          <p:cNvPr id="230" name="Google Shape;230;p10"/>
          <p:cNvGraphicFramePr/>
          <p:nvPr/>
        </p:nvGraphicFramePr>
        <p:xfrm>
          <a:off x="1292377" y="182921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4954475"/>
                <a:gridCol w="5732875"/>
              </a:tblGrid>
              <a:tr h="5159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Республиканский референдум 24 ноября 1996 г.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 hMerge="1"/>
              </a:tr>
              <a:tr h="74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Президентом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Вопросы, инициированные Верховным Советом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</a:tr>
              <a:tr h="321850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переносе Дня Независимости на 3 июля («за» – 88,18%).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Конституцию (предложенных Президен- том) («за» – 70,45).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введении свободной без ограничений купли-продажи земель сельскохозяйст- венного назначения («против» – 82,88%).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 отмене смертной казни («против» – 80,44%).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внесении изменений и дополнений в Конститу- цию (предложенных парламентом) («против» – 71,2%).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выборности глав администраций регионов («против» – 69,92%).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AutoNum type="arabicPeriod"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 финансировании всех ветвей власти открыто и только из бюджета («против» – 65,85%).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31" name="Google Shape;231;p1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1"/>
          <p:cNvGraphicFramePr/>
          <p:nvPr/>
        </p:nvGraphicFramePr>
        <p:xfrm>
          <a:off x="2495600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{40A030EC-A1A6-47F6-A107-D07A72A148A2}</a:tableStyleId>
              </a:tblPr>
              <a:tblGrid>
                <a:gridCol w="1344150"/>
                <a:gridCol w="1344150"/>
                <a:gridCol w="2688300"/>
                <a:gridCol w="2688300"/>
              </a:tblGrid>
              <a:tr h="1186350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Органы государственной власти в Республике Беларусь по Конституции Республики Беларусь с изменениями и дополнениями 1996 г.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  <a:tc hMerge="1"/>
              </a:tr>
              <a:tr h="561725">
                <a:tc grid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Республики Беларусь </a:t>
                      </a: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Глава государства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  <a:tc hMerge="1"/>
              </a:tr>
              <a:tr h="7549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Законодательная власть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Исполнительная власть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Судебная власть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850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Национальное собра- ние Республики Бела- русь </a:t>
                      </a: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 парламент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Совет Министров Рес- публики Беларусь </a:t>
                      </a: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– правительство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Конституционный Суд Республики Беларусь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800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Совет Рес- публики 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Палата представи-телей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Верховный Суд Республики Беларусь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37" name="Google Shape;237;p1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Процесс формирования Республики Беларусь как демократи- ческого социального правового государства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2"/>
          <p:cNvGrpSpPr/>
          <p:nvPr/>
        </p:nvGrpSpPr>
        <p:grpSpPr>
          <a:xfrm>
            <a:off x="1363820" y="3429000"/>
            <a:ext cx="6962587" cy="1080120"/>
            <a:chOff x="4843171" y="1440146"/>
            <a:chExt cx="3221724" cy="940028"/>
          </a:xfrm>
        </p:grpSpPr>
        <p:sp>
          <p:nvSpPr>
            <p:cNvPr id="243" name="Google Shape;243;p1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с согласия Палаты представителей мог назначать премьер-министра и его заместителей, определять структуру правительства, принимать решение об отставке правительства, назначать глав исполнительной власти на местах.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168" y="612346"/>
            <a:ext cx="4455785" cy="61542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6" name="Google Shape;246;p12"/>
          <p:cNvSpPr txBox="1"/>
          <p:nvPr/>
        </p:nvSpPr>
        <p:spPr>
          <a:xfrm>
            <a:off x="4845114" y="6420282"/>
            <a:ext cx="2736304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А.Г.Лукашенко. 1994 г.</a:t>
            </a:r>
            <a:endParaRPr/>
          </a:p>
        </p:txBody>
      </p:sp>
      <p:sp>
        <p:nvSpPr>
          <p:cNvPr id="247" name="Google Shape;247;p1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Процесс формирования Республики Беларусь как демократи- ческого социального правового государства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3"/>
          <p:cNvGrpSpPr/>
          <p:nvPr/>
        </p:nvGrpSpPr>
        <p:grpSpPr>
          <a:xfrm>
            <a:off x="1271464" y="887316"/>
            <a:ext cx="10801200" cy="813493"/>
            <a:chOff x="4843171" y="1440146"/>
            <a:chExt cx="3221724" cy="940028"/>
          </a:xfrm>
        </p:grpSpPr>
        <p:sp>
          <p:nvSpPr>
            <p:cNvPr id="253" name="Google Shape;253;p1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мае 2001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состоялось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ІІ 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На нём была принята программа развития страны на 2001-2005 гг. </a:t>
              </a:r>
              <a:endParaRPr/>
            </a:p>
          </p:txBody>
        </p:sp>
      </p:grpSp>
      <p:sp>
        <p:nvSpPr>
          <p:cNvPr id="255" name="Google Shape;255;p13"/>
          <p:cNvSpPr txBox="1"/>
          <p:nvPr/>
        </p:nvSpPr>
        <p:spPr>
          <a:xfrm>
            <a:off x="2856203" y="6374364"/>
            <a:ext cx="7343689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ІІ  Всебелорусское народное собрание</a:t>
            </a:r>
            <a:endParaRPr/>
          </a:p>
        </p:txBody>
      </p:sp>
      <p:sp>
        <p:nvSpPr>
          <p:cNvPr id="256" name="Google Shape;256;p1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ww.belta.by/uploads/lotus/news/000022_E327668ED23B110043257FD900230382_334120.jpg" id="257" name="Google Shape;257;p13"/>
          <p:cNvPicPr preferRelativeResize="0"/>
          <p:nvPr/>
        </p:nvPicPr>
        <p:blipFill rotWithShape="1">
          <a:blip r:embed="rId3">
            <a:alphaModFix/>
          </a:blip>
          <a:srcRect b="7720" l="0" r="0" t="0"/>
          <a:stretch/>
        </p:blipFill>
        <p:spPr>
          <a:xfrm>
            <a:off x="2856202" y="1863772"/>
            <a:ext cx="7343690" cy="44897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14"/>
          <p:cNvGrpSpPr/>
          <p:nvPr/>
        </p:nvGrpSpPr>
        <p:grpSpPr>
          <a:xfrm>
            <a:off x="1271464" y="887317"/>
            <a:ext cx="10801200" cy="1029516"/>
            <a:chOff x="4843171" y="1440146"/>
            <a:chExt cx="3221724" cy="940028"/>
          </a:xfrm>
        </p:grpSpPr>
        <p:sp>
          <p:nvSpPr>
            <p:cNvPr id="263" name="Google Shape;263;p1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Президентская избирательная кампания в 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2001 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проходила под лозунгом  «За сильную и процве- тающую Беларусь». За А.Г.Лукашенко проголосовало 75,6% избирателей. Он был переизбран на вто- рой президентский срок.</a:t>
              </a:r>
              <a:endParaRPr/>
            </a:p>
          </p:txBody>
        </p:sp>
      </p:grpSp>
      <p:grpSp>
        <p:nvGrpSpPr>
          <p:cNvPr id="265" name="Google Shape;265;p14"/>
          <p:cNvGrpSpPr/>
          <p:nvPr/>
        </p:nvGrpSpPr>
        <p:grpSpPr>
          <a:xfrm>
            <a:off x="2809958" y="2996953"/>
            <a:ext cx="7456155" cy="3507984"/>
            <a:chOff x="458373" y="0"/>
            <a:chExt cx="7456155" cy="3507984"/>
          </a:xfrm>
        </p:grpSpPr>
        <p:cxnSp>
          <p:nvCxnSpPr>
            <p:cNvPr id="266" name="Google Shape;266;p14"/>
            <p:cNvCxnSpPr/>
            <p:nvPr/>
          </p:nvCxnSpPr>
          <p:spPr>
            <a:xfrm>
              <a:off x="458373" y="350798"/>
              <a:ext cx="0" cy="3157186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267" name="Google Shape;267;p14"/>
            <p:cNvSpPr/>
            <p:nvPr/>
          </p:nvSpPr>
          <p:spPr>
            <a:xfrm>
              <a:off x="1017125" y="490064"/>
              <a:ext cx="1660504" cy="14207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47496" l="0" r="0" t="-12498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06830" y="1995353"/>
              <a:ext cx="2202078" cy="1328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806830" y="1995353"/>
              <a:ext cx="2202078" cy="1328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2,48%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Либе- рально-демократи-ческой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60022" y="0"/>
              <a:ext cx="2220273" cy="35079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460022" y="0"/>
              <a:ext cx="2220273" cy="350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С.В.Гайдукевич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72" name="Google Shape;272;p14"/>
            <p:cNvCxnSpPr/>
            <p:nvPr/>
          </p:nvCxnSpPr>
          <p:spPr>
            <a:xfrm>
              <a:off x="3095839" y="350798"/>
              <a:ext cx="0" cy="3157186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273" name="Google Shape;273;p14"/>
            <p:cNvSpPr/>
            <p:nvPr/>
          </p:nvSpPr>
          <p:spPr>
            <a:xfrm>
              <a:off x="3654591" y="497253"/>
              <a:ext cx="1660504" cy="14207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684" l="0" r="0" t="-16314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3473072" y="2022463"/>
              <a:ext cx="2200218" cy="1328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3473072" y="2022463"/>
              <a:ext cx="2200218" cy="1328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15,65%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Федерации профсоюзов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3080255" y="0"/>
              <a:ext cx="2199489" cy="35079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3080255" y="0"/>
              <a:ext cx="2199489" cy="350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В.И.Гончарик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78" name="Google Shape;278;p14"/>
            <p:cNvCxnSpPr/>
            <p:nvPr/>
          </p:nvCxnSpPr>
          <p:spPr>
            <a:xfrm>
              <a:off x="5722465" y="350798"/>
              <a:ext cx="0" cy="3157186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279" name="Google Shape;279;p14"/>
            <p:cNvSpPr/>
            <p:nvPr/>
          </p:nvSpPr>
          <p:spPr>
            <a:xfrm>
              <a:off x="6156928" y="483444"/>
              <a:ext cx="1660504" cy="14207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67244" l="0" r="0" t="-14752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5948043" y="2051156"/>
              <a:ext cx="1966485" cy="13281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5948043" y="2051156"/>
              <a:ext cx="1966485" cy="13281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75,65%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5730595" y="0"/>
              <a:ext cx="2179668" cy="35079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 txBox="1"/>
            <p:nvPr/>
          </p:nvSpPr>
          <p:spPr>
            <a:xfrm>
              <a:off x="5730595" y="0"/>
              <a:ext cx="2179668" cy="350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4" name="Google Shape;284;p14"/>
          <p:cNvGrpSpPr/>
          <p:nvPr/>
        </p:nvGrpSpPr>
        <p:grpSpPr>
          <a:xfrm>
            <a:off x="2583837" y="2261688"/>
            <a:ext cx="7915186" cy="468948"/>
            <a:chOff x="2846" y="825"/>
            <a:chExt cx="7915186" cy="945289"/>
          </a:xfrm>
        </p:grpSpPr>
        <p:sp>
          <p:nvSpPr>
            <p:cNvPr id="285" name="Google Shape;285;p14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2001 г.</a:t>
              </a:r>
              <a:endParaRPr/>
            </a:p>
          </p:txBody>
        </p:sp>
      </p:grpSp>
      <p:sp>
        <p:nvSpPr>
          <p:cNvPr id="287" name="Google Shape;287;p1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5"/>
          <p:cNvPicPr preferRelativeResize="0"/>
          <p:nvPr/>
        </p:nvPicPr>
        <p:blipFill rotWithShape="1">
          <a:blip r:embed="rId3">
            <a:alphaModFix/>
          </a:blip>
          <a:srcRect b="0" l="0" r="8186" t="7004"/>
          <a:stretch/>
        </p:blipFill>
        <p:spPr>
          <a:xfrm>
            <a:off x="8040216" y="764704"/>
            <a:ext cx="4104456" cy="60205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93" name="Google Shape;293;p15"/>
          <p:cNvGrpSpPr/>
          <p:nvPr/>
        </p:nvGrpSpPr>
        <p:grpSpPr>
          <a:xfrm>
            <a:off x="1271464" y="1556792"/>
            <a:ext cx="7776864" cy="1389556"/>
            <a:chOff x="4843171" y="1440146"/>
            <a:chExt cx="3221724" cy="940028"/>
          </a:xfrm>
        </p:grpSpPr>
        <p:sp>
          <p:nvSpPr>
            <p:cNvPr id="294" name="Google Shape;294;p15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 А.Г.Лукашенко инициировал проведение республиканского референдума по вопросу о возможности его участия в очередных пре- зидентских выборах. На республиканском референдуме, который про- шёл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17 октября 2004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было снято ограничение на возможность быть избранным Президентом страны не более двух сроков подряд.</a:t>
              </a:r>
              <a:endParaRPr/>
            </a:p>
          </p:txBody>
        </p:sp>
      </p:grpSp>
      <p:sp>
        <p:nvSpPr>
          <p:cNvPr id="296" name="Google Shape;296;p15"/>
          <p:cNvSpPr txBox="1"/>
          <p:nvPr/>
        </p:nvSpPr>
        <p:spPr>
          <a:xfrm>
            <a:off x="4420892" y="5718568"/>
            <a:ext cx="3605553" cy="10666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Голосование на республиканском референдуме и выборах депутатов Палаты представителей Национального собрания. 2004 г.</a:t>
            </a:r>
            <a:endParaRPr/>
          </a:p>
        </p:txBody>
      </p:sp>
      <p:sp>
        <p:nvSpPr>
          <p:cNvPr id="297" name="Google Shape;297;p1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6"/>
          <p:cNvGrpSpPr/>
          <p:nvPr/>
        </p:nvGrpSpPr>
        <p:grpSpPr>
          <a:xfrm>
            <a:off x="1271464" y="887316"/>
            <a:ext cx="10801200" cy="885501"/>
            <a:chOff x="4843171" y="1440146"/>
            <a:chExt cx="3221724" cy="940028"/>
          </a:xfrm>
        </p:grpSpPr>
        <p:sp>
          <p:nvSpPr>
            <p:cNvPr id="303" name="Google Shape;303;p16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марте 2006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состоялось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III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Оно приняло Программу со- циально-экономического развития Республики Беларусь на 2006-2010 гг. под девизом «Государство для народа».</a:t>
              </a:r>
              <a:endParaRPr/>
            </a:p>
          </p:txBody>
        </p:sp>
      </p:grpSp>
      <p:pic>
        <p:nvPicPr>
          <p:cNvPr descr="Ð¢ÑÐµÑÑÐµ ÐÑÐµÐ±ÐµÐ»Ð¾ÑÑÑÑÐºÐ¾Ðµ Ð½Ð°ÑÐ¾Ð´Ð½Ð¾Ðµ ÑÐ¾Ð±ÑÐ°Ð½Ð¸Ðµ Ð·Ð°Ð²ÐµÑÑÐ¸Ð»Ð¾ ÑÐ²Ð¾Ñ ÑÐ°Ð±Ð¾ÑÑ | ÐÑÐ¸ÑÐ¸Ð°Ð»ÑÐ½ÑÐ¹  Ð¸Ð½ÑÐµÑÐ½ÐµÑ-Ð¿Ð¾ÑÑÐ°Ð» ÐÑÐµÐ·Ð¸Ð´ÐµÐ½ÑÐ° Ð ÐµÑÐ¿ÑÐ±Ð»Ð¸ÐºÐ¸ ÐÐµÐ»Ð°ÑÑÑÑ" id="305" name="Google Shape;305;p16"/>
          <p:cNvPicPr preferRelativeResize="0"/>
          <p:nvPr/>
        </p:nvPicPr>
        <p:blipFill rotWithShape="1">
          <a:blip r:embed="rId3">
            <a:alphaModFix/>
          </a:blip>
          <a:srcRect b="6325" l="0" r="0" t="0"/>
          <a:stretch/>
        </p:blipFill>
        <p:spPr>
          <a:xfrm>
            <a:off x="2643828" y="2060848"/>
            <a:ext cx="7768439" cy="40933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6" name="Google Shape;306;p16"/>
          <p:cNvSpPr txBox="1"/>
          <p:nvPr/>
        </p:nvSpPr>
        <p:spPr>
          <a:xfrm>
            <a:off x="2643827" y="6154231"/>
            <a:ext cx="7768439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ІІI  Всебелорусское народное собрание</a:t>
            </a:r>
            <a:endParaRPr/>
          </a:p>
        </p:txBody>
      </p:sp>
      <p:sp>
        <p:nvSpPr>
          <p:cNvPr id="307" name="Google Shape;307;p1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17"/>
          <p:cNvGrpSpPr/>
          <p:nvPr/>
        </p:nvGrpSpPr>
        <p:grpSpPr>
          <a:xfrm>
            <a:off x="1271464" y="1019597"/>
            <a:ext cx="10801200" cy="957509"/>
            <a:chOff x="4843171" y="1440146"/>
            <a:chExt cx="3221724" cy="940028"/>
          </a:xfrm>
        </p:grpSpPr>
        <p:sp>
          <p:nvSpPr>
            <p:cNvPr id="313" name="Google Shape;313;p1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Очередные выборы Главы государства прошли в Беларуси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 марта 2006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Участие в них приняло 92,9% избирателей. Президентом был избран А.Г.Лукашенко. За него проголосовало 83% избира- телей.</a:t>
              </a:r>
              <a:endParaRPr/>
            </a:p>
          </p:txBody>
        </p:sp>
      </p:grpSp>
      <p:grpSp>
        <p:nvGrpSpPr>
          <p:cNvPr id="315" name="Google Shape;315;p17"/>
          <p:cNvGrpSpPr/>
          <p:nvPr/>
        </p:nvGrpSpPr>
        <p:grpSpPr>
          <a:xfrm>
            <a:off x="2496232" y="3015900"/>
            <a:ext cx="7992643" cy="3319196"/>
            <a:chOff x="72639" y="234971"/>
            <a:chExt cx="7992643" cy="3319196"/>
          </a:xfrm>
        </p:grpSpPr>
        <p:cxnSp>
          <p:nvCxnSpPr>
            <p:cNvPr id="316" name="Google Shape;316;p17"/>
            <p:cNvCxnSpPr/>
            <p:nvPr/>
          </p:nvCxnSpPr>
          <p:spPr>
            <a:xfrm>
              <a:off x="72639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317" name="Google Shape;317;p17"/>
            <p:cNvSpPr/>
            <p:nvPr/>
          </p:nvSpPr>
          <p:spPr>
            <a:xfrm>
              <a:off x="155619" y="666466"/>
              <a:ext cx="1571141" cy="134427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45195" l="0" r="0" t="-798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86143" y="2048100"/>
              <a:ext cx="1876980" cy="1432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86143" y="2048100"/>
              <a:ext cx="1876980" cy="1432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2,2%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Белорусской социал-демокра-тической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72639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 txBox="1"/>
            <p:nvPr/>
          </p:nvSpPr>
          <p:spPr>
            <a:xfrm>
              <a:off x="72639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А.В.Козулин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22" name="Google Shape;322;p17"/>
            <p:cNvCxnSpPr/>
            <p:nvPr/>
          </p:nvCxnSpPr>
          <p:spPr>
            <a:xfrm>
              <a:off x="2233048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323" name="Google Shape;323;p17"/>
            <p:cNvSpPr/>
            <p:nvPr/>
          </p:nvSpPr>
          <p:spPr>
            <a:xfrm>
              <a:off x="2291298" y="685595"/>
              <a:ext cx="1571141" cy="134427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47496" l="0" r="0" t="-12498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228610" y="2059313"/>
              <a:ext cx="1698655" cy="1421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 txBox="1"/>
            <p:nvPr/>
          </p:nvSpPr>
          <p:spPr>
            <a:xfrm>
              <a:off x="2228607" y="2059321"/>
              <a:ext cx="1836600" cy="1421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3,5%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Либерально-де-мократической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233048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2233048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С.В.Гайдукевич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28" name="Google Shape;328;p17"/>
            <p:cNvCxnSpPr/>
            <p:nvPr/>
          </p:nvCxnSpPr>
          <p:spPr>
            <a:xfrm>
              <a:off x="4309755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329" name="Google Shape;329;p17"/>
            <p:cNvSpPr/>
            <p:nvPr/>
          </p:nvSpPr>
          <p:spPr>
            <a:xfrm>
              <a:off x="4368005" y="705464"/>
              <a:ext cx="1571141" cy="1344274"/>
            </a:xfrm>
            <a:prstGeom prst="rect">
              <a:avLst/>
            </a:prstGeom>
            <a:blipFill rotWithShape="1">
              <a:blip r:embed="rId5">
                <a:alphaModFix/>
              </a:blip>
              <a:tile algn="tl" flip="none" tx="-260350" sx="100000" ty="-177800" sy="100000"/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328632" y="2059212"/>
              <a:ext cx="1748021" cy="1256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 txBox="1"/>
            <p:nvPr/>
          </p:nvSpPr>
          <p:spPr>
            <a:xfrm>
              <a:off x="4328632" y="2059212"/>
              <a:ext cx="1748021" cy="12566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6,2%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Единый кандидат от оппозиции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309755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4309755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А.В.Милинкевич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34" name="Google Shape;334;p17"/>
            <p:cNvCxnSpPr/>
            <p:nvPr/>
          </p:nvCxnSpPr>
          <p:spPr>
            <a:xfrm>
              <a:off x="6405684" y="566890"/>
              <a:ext cx="0" cy="2987277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335" name="Google Shape;335;p17"/>
            <p:cNvSpPr/>
            <p:nvPr/>
          </p:nvSpPr>
          <p:spPr>
            <a:xfrm>
              <a:off x="6463934" y="705464"/>
              <a:ext cx="1571141" cy="134427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67244" l="0" r="0" t="-14752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6473613" y="2084262"/>
              <a:ext cx="1571141" cy="1256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 txBox="1"/>
            <p:nvPr/>
          </p:nvSpPr>
          <p:spPr>
            <a:xfrm>
              <a:off x="6473613" y="2084262"/>
              <a:ext cx="1571141" cy="125664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83%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6405684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6405684" y="234971"/>
              <a:ext cx="1659598" cy="3319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0625" lIns="40625" spcFirstLastPara="1" rIns="40625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40" name="Google Shape;340;p17"/>
          <p:cNvGrpSpPr/>
          <p:nvPr/>
        </p:nvGrpSpPr>
        <p:grpSpPr>
          <a:xfrm>
            <a:off x="2583837" y="2261688"/>
            <a:ext cx="7915186" cy="468948"/>
            <a:chOff x="2846" y="825"/>
            <a:chExt cx="7915186" cy="945289"/>
          </a:xfrm>
        </p:grpSpPr>
        <p:sp>
          <p:nvSpPr>
            <p:cNvPr id="341" name="Google Shape;341;p17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2006 г.</a:t>
              </a:r>
              <a:endParaRPr/>
            </a:p>
          </p:txBody>
        </p:sp>
      </p:grpSp>
      <p:sp>
        <p:nvSpPr>
          <p:cNvPr id="343" name="Google Shape;343;p1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18"/>
          <p:cNvGrpSpPr/>
          <p:nvPr/>
        </p:nvGrpSpPr>
        <p:grpSpPr>
          <a:xfrm>
            <a:off x="1271464" y="887317"/>
            <a:ext cx="10801200" cy="1029516"/>
            <a:chOff x="4843171" y="1440146"/>
            <a:chExt cx="3221724" cy="940028"/>
          </a:xfrm>
        </p:grpSpPr>
        <p:sp>
          <p:nvSpPr>
            <p:cNvPr id="349" name="Google Shape;349;p1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начале декабря 2010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Минске состоялось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IV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На нём бы- ли рассмотрены основные положения Программы социально-экономического развития Республики Беларусь на 2011-2015 гг.</a:t>
              </a:r>
              <a:endParaRPr/>
            </a:p>
          </p:txBody>
        </p:sp>
      </p:grpSp>
      <p:sp>
        <p:nvSpPr>
          <p:cNvPr id="351" name="Google Shape;351;p18"/>
          <p:cNvSpPr txBox="1"/>
          <p:nvPr/>
        </p:nvSpPr>
        <p:spPr>
          <a:xfrm>
            <a:off x="2495601" y="6406332"/>
            <a:ext cx="7995975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ІV  Всебелорусское народное собрание</a:t>
            </a:r>
            <a:endParaRPr/>
          </a:p>
        </p:txBody>
      </p:sp>
      <p:pic>
        <p:nvPicPr>
          <p:cNvPr descr="IV ÐÑÐµÐ±ÐµÐ»Ð¾ÑÑÑÑÐºÐ¾Ðµ Ð½Ð°ÑÐ¾Ð´Ð½Ð¾Ðµ ÑÐ¾Ð±ÑÐ°Ð½Ð¸Ðµ | ÐÑÐ¸ÑÐ¸Ð°Ð»ÑÐ½ÑÐ¹ Ð¸Ð½ÑÐµÑÐ½ÐµÑ-Ð¿Ð¾ÑÑÐ°Ð»  ÐÑÐµÐ·Ð¸Ð´ÐµÐ½ÑÐ° Ð ÐµÑÐ¿ÑÐ±Ð»Ð¸ÐºÐ¸ ÐÐµÐ»Ð°ÑÑÑÑ" id="352" name="Google Shape;352;p18"/>
          <p:cNvPicPr preferRelativeResize="0"/>
          <p:nvPr/>
        </p:nvPicPr>
        <p:blipFill rotWithShape="1">
          <a:blip r:embed="rId3">
            <a:alphaModFix/>
          </a:blip>
          <a:srcRect b="6530" l="0" r="0" t="0"/>
          <a:stretch/>
        </p:blipFill>
        <p:spPr>
          <a:xfrm>
            <a:off x="2495601" y="2188781"/>
            <a:ext cx="8021687" cy="42175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3" name="Google Shape;353;p1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9"/>
          <p:cNvGrpSpPr/>
          <p:nvPr/>
        </p:nvGrpSpPr>
        <p:grpSpPr>
          <a:xfrm>
            <a:off x="1199456" y="864400"/>
            <a:ext cx="10873208" cy="764400"/>
            <a:chOff x="4843171" y="1440146"/>
            <a:chExt cx="3221724" cy="940028"/>
          </a:xfrm>
        </p:grpSpPr>
        <p:sp>
          <p:nvSpPr>
            <p:cNvPr id="359" name="Google Shape;359;p1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 декабря 2010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прошли очередные президентские выборы. В ходе избирательной кампании А.Г. Лукашенко был избран на очередной срок. 79,6% избирателей отдали за него свои голоса.</a:t>
              </a:r>
              <a:endParaRPr/>
            </a:p>
          </p:txBody>
        </p:sp>
      </p:grpSp>
      <p:grpSp>
        <p:nvGrpSpPr>
          <p:cNvPr id="361" name="Google Shape;361;p19"/>
          <p:cNvGrpSpPr/>
          <p:nvPr/>
        </p:nvGrpSpPr>
        <p:grpSpPr>
          <a:xfrm>
            <a:off x="2577902" y="1929891"/>
            <a:ext cx="7915186" cy="468948"/>
            <a:chOff x="2846" y="825"/>
            <a:chExt cx="7915186" cy="945289"/>
          </a:xfrm>
        </p:grpSpPr>
        <p:sp>
          <p:nvSpPr>
            <p:cNvPr id="362" name="Google Shape;362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2010 г.</a:t>
              </a:r>
              <a:endParaRPr/>
            </a:p>
          </p:txBody>
        </p:sp>
      </p:grpSp>
      <p:pic>
        <p:nvPicPr>
          <p:cNvPr descr="http://xn----btbhm8bdfn1ff7ac.xn--p1ai/wp-content/uploads/2019/02/1-8.png" id="364" name="Google Shape;3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705" y="2513381"/>
            <a:ext cx="5784143" cy="42131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365" name="Google Shape;365;p19"/>
          <p:cNvGrpSpPr/>
          <p:nvPr/>
        </p:nvGrpSpPr>
        <p:grpSpPr>
          <a:xfrm>
            <a:off x="8028574" y="2564904"/>
            <a:ext cx="1152128" cy="756980"/>
            <a:chOff x="2846" y="825"/>
            <a:chExt cx="7915186" cy="945289"/>
          </a:xfrm>
        </p:grpSpPr>
        <p:sp>
          <p:nvSpPr>
            <p:cNvPr id="366" name="Google Shape;366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79,65%</a:t>
              </a:r>
              <a:endParaRPr/>
            </a:p>
          </p:txBody>
        </p:sp>
      </p:grpSp>
      <p:grpSp>
        <p:nvGrpSpPr>
          <p:cNvPr id="368" name="Google Shape;368;p19"/>
          <p:cNvGrpSpPr/>
          <p:nvPr/>
        </p:nvGrpSpPr>
        <p:grpSpPr>
          <a:xfrm>
            <a:off x="6874431" y="2562951"/>
            <a:ext cx="1152128" cy="756980"/>
            <a:chOff x="2846" y="825"/>
            <a:chExt cx="7915186" cy="945289"/>
          </a:xfrm>
        </p:grpSpPr>
        <p:sp>
          <p:nvSpPr>
            <p:cNvPr id="369" name="Google Shape;369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1,05%</a:t>
              </a:r>
              <a:endParaRPr/>
            </a:p>
          </p:txBody>
        </p:sp>
      </p:grpSp>
      <p:grpSp>
        <p:nvGrpSpPr>
          <p:cNvPr id="371" name="Google Shape;371;p19"/>
          <p:cNvGrpSpPr/>
          <p:nvPr/>
        </p:nvGrpSpPr>
        <p:grpSpPr>
          <a:xfrm>
            <a:off x="5747711" y="2560998"/>
            <a:ext cx="1152128" cy="756980"/>
            <a:chOff x="2846" y="825"/>
            <a:chExt cx="7915186" cy="945289"/>
          </a:xfrm>
        </p:grpSpPr>
        <p:sp>
          <p:nvSpPr>
            <p:cNvPr id="372" name="Google Shape;372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1,78%</a:t>
              </a:r>
              <a:endParaRPr/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4587536" y="2560998"/>
            <a:ext cx="1152128" cy="756980"/>
            <a:chOff x="2846" y="825"/>
            <a:chExt cx="7915186" cy="945289"/>
          </a:xfrm>
        </p:grpSpPr>
        <p:sp>
          <p:nvSpPr>
            <p:cNvPr id="375" name="Google Shape;375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1,98%</a:t>
              </a:r>
              <a:endParaRPr/>
            </a:p>
          </p:txBody>
        </p:sp>
      </p:grpSp>
      <p:grpSp>
        <p:nvGrpSpPr>
          <p:cNvPr id="377" name="Google Shape;377;p19"/>
          <p:cNvGrpSpPr/>
          <p:nvPr/>
        </p:nvGrpSpPr>
        <p:grpSpPr>
          <a:xfrm>
            <a:off x="3427674" y="2561514"/>
            <a:ext cx="1152128" cy="756980"/>
            <a:chOff x="2846" y="825"/>
            <a:chExt cx="7915186" cy="945289"/>
          </a:xfrm>
        </p:grpSpPr>
        <p:sp>
          <p:nvSpPr>
            <p:cNvPr id="378" name="Google Shape;378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2,43%</a:t>
              </a:r>
              <a:endParaRPr/>
            </a:p>
          </p:txBody>
        </p:sp>
      </p:grpSp>
      <p:grpSp>
        <p:nvGrpSpPr>
          <p:cNvPr id="380" name="Google Shape;380;p19"/>
          <p:cNvGrpSpPr/>
          <p:nvPr/>
        </p:nvGrpSpPr>
        <p:grpSpPr>
          <a:xfrm>
            <a:off x="8022529" y="4679759"/>
            <a:ext cx="1152128" cy="756980"/>
            <a:chOff x="2846" y="825"/>
            <a:chExt cx="7915186" cy="945289"/>
          </a:xfrm>
        </p:grpSpPr>
        <p:sp>
          <p:nvSpPr>
            <p:cNvPr id="381" name="Google Shape;381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0,39%</a:t>
              </a:r>
              <a:endParaRPr/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6874431" y="4679759"/>
            <a:ext cx="1152128" cy="756980"/>
            <a:chOff x="2846" y="825"/>
            <a:chExt cx="7915186" cy="945289"/>
          </a:xfrm>
        </p:grpSpPr>
        <p:sp>
          <p:nvSpPr>
            <p:cNvPr id="384" name="Google Shape;384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1,02%</a:t>
              </a:r>
              <a:endParaRPr/>
            </a:p>
          </p:txBody>
        </p:sp>
      </p:grpSp>
      <p:grpSp>
        <p:nvGrpSpPr>
          <p:cNvPr id="386" name="Google Shape;386;p19"/>
          <p:cNvGrpSpPr/>
          <p:nvPr/>
        </p:nvGrpSpPr>
        <p:grpSpPr>
          <a:xfrm>
            <a:off x="5722303" y="4679759"/>
            <a:ext cx="1152128" cy="756980"/>
            <a:chOff x="2846" y="825"/>
            <a:chExt cx="7915186" cy="945289"/>
          </a:xfrm>
        </p:grpSpPr>
        <p:sp>
          <p:nvSpPr>
            <p:cNvPr id="387" name="Google Shape;387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1,19%</a:t>
              </a:r>
              <a:endParaRPr/>
            </a:p>
          </p:txBody>
        </p:sp>
      </p:grpSp>
      <p:grpSp>
        <p:nvGrpSpPr>
          <p:cNvPr id="389" name="Google Shape;389;p19"/>
          <p:cNvGrpSpPr/>
          <p:nvPr/>
        </p:nvGrpSpPr>
        <p:grpSpPr>
          <a:xfrm>
            <a:off x="4566145" y="4677806"/>
            <a:ext cx="1152128" cy="756980"/>
            <a:chOff x="2846" y="825"/>
            <a:chExt cx="7915186" cy="945289"/>
          </a:xfrm>
        </p:grpSpPr>
        <p:sp>
          <p:nvSpPr>
            <p:cNvPr id="390" name="Google Shape;390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1,97%</a:t>
              </a:r>
              <a:endParaRPr/>
            </a:p>
          </p:txBody>
        </p:sp>
      </p:grpSp>
      <p:grpSp>
        <p:nvGrpSpPr>
          <p:cNvPr id="392" name="Google Shape;392;p19"/>
          <p:cNvGrpSpPr/>
          <p:nvPr/>
        </p:nvGrpSpPr>
        <p:grpSpPr>
          <a:xfrm>
            <a:off x="3426107" y="4677806"/>
            <a:ext cx="1152128" cy="756980"/>
            <a:chOff x="2846" y="825"/>
            <a:chExt cx="7915186" cy="945289"/>
          </a:xfrm>
        </p:grpSpPr>
        <p:sp>
          <p:nvSpPr>
            <p:cNvPr id="393" name="Google Shape;393;p19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9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1,09%</a:t>
              </a:r>
              <a:endParaRPr/>
            </a:p>
          </p:txBody>
        </p:sp>
      </p:grpSp>
      <p:sp>
        <p:nvSpPr>
          <p:cNvPr id="395" name="Google Shape;395;p1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Формирова- ние ветвей государственной власти.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Процесс формирования Республики Беларусь как демократического социального правового государства.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ок- тября 2004 г. и его результаты.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Республиканский референдум 27 февраля 2022 г. и его результаты.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– высший представительный орган народо- властия Республики Беларусь.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15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15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0"/>
          <p:cNvGrpSpPr/>
          <p:nvPr/>
        </p:nvGrpSpPr>
        <p:grpSpPr>
          <a:xfrm>
            <a:off x="1199456" y="1013673"/>
            <a:ext cx="10873208" cy="687135"/>
            <a:chOff x="4843171" y="1440146"/>
            <a:chExt cx="3221724" cy="940028"/>
          </a:xfrm>
        </p:grpSpPr>
        <p:sp>
          <p:nvSpPr>
            <p:cNvPr id="401" name="Google Shape;401;p2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Пятые президентские выборы в Республике Беларусь прошли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11 октября 2015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Всего за действую- щего Президента Республики Беларусь проголосовали 83,5% избирателей.</a:t>
              </a:r>
              <a:endParaRPr/>
            </a:p>
          </p:txBody>
        </p:sp>
      </p:grpSp>
      <p:grpSp>
        <p:nvGrpSpPr>
          <p:cNvPr id="403" name="Google Shape;403;p20"/>
          <p:cNvGrpSpPr/>
          <p:nvPr/>
        </p:nvGrpSpPr>
        <p:grpSpPr>
          <a:xfrm>
            <a:off x="2550215" y="2167964"/>
            <a:ext cx="7915186" cy="468948"/>
            <a:chOff x="2846" y="825"/>
            <a:chExt cx="7915186" cy="945289"/>
          </a:xfrm>
        </p:grpSpPr>
        <p:sp>
          <p:nvSpPr>
            <p:cNvPr id="404" name="Google Shape;404;p20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2015 г.</a:t>
              </a:r>
              <a:endParaRPr/>
            </a:p>
          </p:txBody>
        </p:sp>
      </p:grpSp>
      <p:grpSp>
        <p:nvGrpSpPr>
          <p:cNvPr id="406" name="Google Shape;406;p20"/>
          <p:cNvGrpSpPr/>
          <p:nvPr/>
        </p:nvGrpSpPr>
        <p:grpSpPr>
          <a:xfrm>
            <a:off x="2602274" y="2964243"/>
            <a:ext cx="7880149" cy="3302291"/>
            <a:chOff x="72675" y="255322"/>
            <a:chExt cx="7880149" cy="3302291"/>
          </a:xfrm>
        </p:grpSpPr>
        <p:cxnSp>
          <p:nvCxnSpPr>
            <p:cNvPr id="407" name="Google Shape;407;p20"/>
            <p:cNvCxnSpPr/>
            <p:nvPr/>
          </p:nvCxnSpPr>
          <p:spPr>
            <a:xfrm>
              <a:off x="72675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408" name="Google Shape;408;p20"/>
            <p:cNvSpPr/>
            <p:nvPr/>
          </p:nvSpPr>
          <p:spPr>
            <a:xfrm>
              <a:off x="154637" y="681526"/>
              <a:ext cx="1551874" cy="13277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86013" y="2046217"/>
              <a:ext cx="1853962" cy="1414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0"/>
            <p:cNvSpPr txBox="1"/>
            <p:nvPr/>
          </p:nvSpPr>
          <p:spPr>
            <a:xfrm>
              <a:off x="86013" y="2046217"/>
              <a:ext cx="1853962" cy="141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4,42%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со- циал-демокра- тическая партия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72675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0"/>
            <p:cNvSpPr txBox="1"/>
            <p:nvPr/>
          </p:nvSpPr>
          <p:spPr>
            <a:xfrm>
              <a:off x="72675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Т.Н.Короткевич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13" name="Google Shape;413;p20"/>
            <p:cNvCxnSpPr/>
            <p:nvPr/>
          </p:nvCxnSpPr>
          <p:spPr>
            <a:xfrm>
              <a:off x="2201764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414" name="Google Shape;414;p20"/>
            <p:cNvSpPr/>
            <p:nvPr/>
          </p:nvSpPr>
          <p:spPr>
            <a:xfrm>
              <a:off x="2283727" y="681526"/>
              <a:ext cx="1551874" cy="132778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197380" y="2057292"/>
              <a:ext cx="1677824" cy="1403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0"/>
            <p:cNvSpPr txBox="1"/>
            <p:nvPr/>
          </p:nvSpPr>
          <p:spPr>
            <a:xfrm>
              <a:off x="2197380" y="2057292"/>
              <a:ext cx="1677824" cy="14038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3,32%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Либерально- демократичес-кой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201764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 txBox="1"/>
            <p:nvPr/>
          </p:nvSpPr>
          <p:spPr>
            <a:xfrm>
              <a:off x="2201764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С.В.Гайдукевич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19" name="Google Shape;419;p20"/>
            <p:cNvCxnSpPr/>
            <p:nvPr/>
          </p:nvCxnSpPr>
          <p:spPr>
            <a:xfrm>
              <a:off x="4248178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420" name="Google Shape;420;p20"/>
            <p:cNvSpPr/>
            <p:nvPr/>
          </p:nvSpPr>
          <p:spPr>
            <a:xfrm>
              <a:off x="4330140" y="681526"/>
              <a:ext cx="1551874" cy="132778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4291576" y="2045493"/>
              <a:ext cx="1726584" cy="1512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0"/>
            <p:cNvSpPr txBox="1"/>
            <p:nvPr/>
          </p:nvSpPr>
          <p:spPr>
            <a:xfrm>
              <a:off x="4291576" y="2045493"/>
              <a:ext cx="1726584" cy="1512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1,67%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Председатель Белорусской патриотичес- кой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2481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42481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Н.Д.Улахович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25" name="Google Shape;425;p20"/>
            <p:cNvCxnSpPr/>
            <p:nvPr/>
          </p:nvCxnSpPr>
          <p:spPr>
            <a:xfrm>
              <a:off x="6313578" y="583172"/>
              <a:ext cx="0" cy="2950643"/>
            </a:xfrm>
            <a:prstGeom prst="straightConnector1">
              <a:avLst/>
            </a:prstGeom>
            <a:solidFill>
              <a:srgbClr val="CED2D1">
                <a:alpha val="89803"/>
              </a:srgbClr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426" name="Google Shape;426;p20"/>
            <p:cNvSpPr/>
            <p:nvPr/>
          </p:nvSpPr>
          <p:spPr>
            <a:xfrm>
              <a:off x="6395540" y="681526"/>
              <a:ext cx="1551874" cy="1327789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6380674" y="2081936"/>
              <a:ext cx="1551874" cy="1241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 txBox="1"/>
            <p:nvPr/>
          </p:nvSpPr>
          <p:spPr>
            <a:xfrm>
              <a:off x="6380674" y="2081936"/>
              <a:ext cx="1551874" cy="12412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83,49%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63135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6313578" y="255322"/>
              <a:ext cx="1639246" cy="327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3175" lIns="43175" spcFirstLastPara="1" rIns="43175" wrap="square" tIns="43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А.Г.Лукашенко</a:t>
              </a:r>
              <a:endParaRPr sz="17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31" name="Google Shape;431;p2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1"/>
          <p:cNvGrpSpPr/>
          <p:nvPr/>
        </p:nvGrpSpPr>
        <p:grpSpPr>
          <a:xfrm>
            <a:off x="1271464" y="980728"/>
            <a:ext cx="10801200" cy="1173532"/>
            <a:chOff x="4843171" y="1440146"/>
            <a:chExt cx="3221724" cy="940028"/>
          </a:xfrm>
        </p:grpSpPr>
        <p:sp>
          <p:nvSpPr>
            <p:cNvPr id="437" name="Google Shape;437;p21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конце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июня 2016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Минске состоялось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V Всебелорусское народное собрание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 В резолюции собрания отмечалось, что реализация программы социально-экономического развития Республики Беларусь на 2011-2015 гг. обеспечила сохранение политической стабильности, устойчивости эко- номики и социальной  защиты населения в стране.</a:t>
              </a:r>
              <a:endParaRPr/>
            </a:p>
          </p:txBody>
        </p:sp>
      </p:grpSp>
      <p:sp>
        <p:nvSpPr>
          <p:cNvPr id="439" name="Google Shape;439;p21"/>
          <p:cNvSpPr txBox="1"/>
          <p:nvPr/>
        </p:nvSpPr>
        <p:spPr>
          <a:xfrm>
            <a:off x="2505318" y="6477881"/>
            <a:ext cx="7995975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V  Всебелорусское народное собрание</a:t>
            </a:r>
            <a:endParaRPr/>
          </a:p>
        </p:txBody>
      </p:sp>
      <p:pic>
        <p:nvPicPr>
          <p:cNvPr descr="Ð ÐÐ¸Ð½ÑÐºÐµ Ð·Ð°Ð²ÐµÑÑÐ¸Ð»Ð¾ÑÑ V ÐÑÐµÐ±ÐµÐ»Ð¾ÑÑÑÑÐºÐ¾Ðµ Ð½Ð°ÑÐ¾Ð´Ð½Ð¾Ðµ ÑÐ¾Ð±ÑÐ°Ð½Ð¸Ðµ â ÐÐ¾Ð²Ð¾ÑÑÐ¸ ÐÑÑÐ¸" id="440" name="Google Shape;4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889" y="2418077"/>
            <a:ext cx="7214831" cy="40132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41" name="Google Shape;441;p2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test.mir24.tv/uploaded/images/crops/2020/August/870x489_194x94_detail_crop_20200809220458_a0b26f0f_9b32419e5383b8387bd31678b0a49080d0c61cfcafaa72fa048c8dae37cca7f8.jpg" id="446" name="Google Shape;446;p22"/>
          <p:cNvPicPr preferRelativeResize="0"/>
          <p:nvPr/>
        </p:nvPicPr>
        <p:blipFill rotWithShape="1">
          <a:blip r:embed="rId3">
            <a:alphaModFix/>
          </a:blip>
          <a:srcRect b="0" l="0" r="0" t="22705"/>
          <a:stretch/>
        </p:blipFill>
        <p:spPr>
          <a:xfrm>
            <a:off x="2541245" y="3091132"/>
            <a:ext cx="7899368" cy="34318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47" name="Google Shape;447;p22"/>
          <p:cNvGrpSpPr/>
          <p:nvPr/>
        </p:nvGrpSpPr>
        <p:grpSpPr>
          <a:xfrm>
            <a:off x="1271464" y="1073894"/>
            <a:ext cx="10801200" cy="936104"/>
            <a:chOff x="4843171" y="1440146"/>
            <a:chExt cx="3221724" cy="940028"/>
          </a:xfrm>
        </p:grpSpPr>
        <p:sp>
          <p:nvSpPr>
            <p:cNvPr id="448" name="Google Shape;448;p2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Шестые президентские выборы в стране прошли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9  августа 2020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 пяти кандидатов по данным Центральной избирательной комиссии  действующий Президент получил поддержку 80,1% изби- рателей.</a:t>
              </a:r>
              <a:endParaRPr/>
            </a:p>
          </p:txBody>
        </p:sp>
      </p:grpSp>
      <p:grpSp>
        <p:nvGrpSpPr>
          <p:cNvPr id="450" name="Google Shape;450;p22"/>
          <p:cNvGrpSpPr/>
          <p:nvPr/>
        </p:nvGrpSpPr>
        <p:grpSpPr>
          <a:xfrm>
            <a:off x="2568215" y="2348880"/>
            <a:ext cx="7915186" cy="468948"/>
            <a:chOff x="2846" y="825"/>
            <a:chExt cx="7915186" cy="945289"/>
          </a:xfrm>
        </p:grpSpPr>
        <p:sp>
          <p:nvSpPr>
            <p:cNvPr id="451" name="Google Shape;451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Итоги выборов Президента Республики Беларусь в 2020 г.</a:t>
              </a:r>
              <a:endParaRPr/>
            </a:p>
          </p:txBody>
        </p:sp>
      </p:grpSp>
      <p:grpSp>
        <p:nvGrpSpPr>
          <p:cNvPr id="453" name="Google Shape;453;p22"/>
          <p:cNvGrpSpPr/>
          <p:nvPr/>
        </p:nvGrpSpPr>
        <p:grpSpPr>
          <a:xfrm>
            <a:off x="2639616" y="5775544"/>
            <a:ext cx="1512168" cy="533777"/>
            <a:chOff x="2846" y="825"/>
            <a:chExt cx="7915186" cy="945289"/>
          </a:xfrm>
        </p:grpSpPr>
        <p:sp>
          <p:nvSpPr>
            <p:cNvPr id="454" name="Google Shape;454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1,21%</a:t>
              </a:r>
              <a:endParaRPr/>
            </a:p>
          </p:txBody>
        </p:sp>
      </p:grpSp>
      <p:grpSp>
        <p:nvGrpSpPr>
          <p:cNvPr id="456" name="Google Shape;456;p22"/>
          <p:cNvGrpSpPr/>
          <p:nvPr/>
        </p:nvGrpSpPr>
        <p:grpSpPr>
          <a:xfrm>
            <a:off x="4250155" y="5782192"/>
            <a:ext cx="1512168" cy="533777"/>
            <a:chOff x="2846" y="825"/>
            <a:chExt cx="7915186" cy="945289"/>
          </a:xfrm>
        </p:grpSpPr>
        <p:sp>
          <p:nvSpPr>
            <p:cNvPr id="457" name="Google Shape;457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1,68%</a:t>
              </a:r>
              <a:endParaRPr/>
            </a:p>
          </p:txBody>
        </p:sp>
      </p:grpSp>
      <p:grpSp>
        <p:nvGrpSpPr>
          <p:cNvPr id="459" name="Google Shape;459;p22"/>
          <p:cNvGrpSpPr/>
          <p:nvPr/>
        </p:nvGrpSpPr>
        <p:grpSpPr>
          <a:xfrm>
            <a:off x="5844555" y="5782192"/>
            <a:ext cx="1512168" cy="533777"/>
            <a:chOff x="2846" y="825"/>
            <a:chExt cx="7915186" cy="945289"/>
          </a:xfrm>
        </p:grpSpPr>
        <p:sp>
          <p:nvSpPr>
            <p:cNvPr id="460" name="Google Shape;460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80,10%</a:t>
              </a:r>
              <a:endParaRPr/>
            </a:p>
          </p:txBody>
        </p:sp>
      </p:grpSp>
      <p:grpSp>
        <p:nvGrpSpPr>
          <p:cNvPr id="462" name="Google Shape;462;p22"/>
          <p:cNvGrpSpPr/>
          <p:nvPr/>
        </p:nvGrpSpPr>
        <p:grpSpPr>
          <a:xfrm>
            <a:off x="7449805" y="5766558"/>
            <a:ext cx="1512168" cy="533777"/>
            <a:chOff x="2846" y="825"/>
            <a:chExt cx="7915186" cy="945289"/>
          </a:xfrm>
        </p:grpSpPr>
        <p:sp>
          <p:nvSpPr>
            <p:cNvPr id="463" name="Google Shape;463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10,12%</a:t>
              </a:r>
              <a:endParaRPr/>
            </a:p>
          </p:txBody>
        </p:sp>
      </p:grpSp>
      <p:grpSp>
        <p:nvGrpSpPr>
          <p:cNvPr id="465" name="Google Shape;465;p22"/>
          <p:cNvGrpSpPr/>
          <p:nvPr/>
        </p:nvGrpSpPr>
        <p:grpSpPr>
          <a:xfrm>
            <a:off x="9044205" y="5782192"/>
            <a:ext cx="1413172" cy="533777"/>
            <a:chOff x="2846" y="825"/>
            <a:chExt cx="7915186" cy="945289"/>
          </a:xfrm>
        </p:grpSpPr>
        <p:sp>
          <p:nvSpPr>
            <p:cNvPr id="466" name="Google Shape;466;p22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1,14%</a:t>
              </a:r>
              <a:endParaRPr/>
            </a:p>
          </p:txBody>
        </p:sp>
      </p:grpSp>
      <p:sp>
        <p:nvSpPr>
          <p:cNvPr id="468" name="Google Shape;468;p2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3"/>
          <p:cNvGrpSpPr/>
          <p:nvPr/>
        </p:nvGrpSpPr>
        <p:grpSpPr>
          <a:xfrm>
            <a:off x="1271464" y="980728"/>
            <a:ext cx="10801200" cy="1173532"/>
            <a:chOff x="4843171" y="1440146"/>
            <a:chExt cx="3221724" cy="940028"/>
          </a:xfrm>
        </p:grpSpPr>
        <p:sp>
          <p:nvSpPr>
            <p:cNvPr id="474" name="Google Shape;474;p2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VI Всебелорусское народное собрание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прошло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11-12 февраля 2021 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под лозунгом «Единство. Развитие. Независимость». Одной из тем собрания стало анонсирование изменения Конституции Республики Беларусь, поправки в которую будут вынесены на республиканский референдум в 2022 г.</a:t>
              </a:r>
              <a:endParaRPr/>
            </a:p>
          </p:txBody>
        </p:sp>
      </p:grpSp>
      <p:sp>
        <p:nvSpPr>
          <p:cNvPr id="476" name="Google Shape;476;p23"/>
          <p:cNvSpPr txBox="1"/>
          <p:nvPr/>
        </p:nvSpPr>
        <p:spPr>
          <a:xfrm>
            <a:off x="2505318" y="6477881"/>
            <a:ext cx="7995975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VI  Всебелорусское народное собрание</a:t>
            </a:r>
            <a:endParaRPr/>
          </a:p>
        </p:txBody>
      </p:sp>
      <p:pic>
        <p:nvPicPr>
          <p:cNvPr descr="Ð¢ÐµÐ»ÐµÐ²ÐµÑÑÐ¸Ñ VI ÐÑÐµÐ±ÐµÐ»Ð¾ÑÑÑÑÐºÐ¾Ð³Ð¾ Ð½Ð°ÑÐ¾Ð´Ð½Ð¾Ð³Ð¾ ÑÐ¾Ð±ÑÐ°Ð½Ð¸Ñ | ÐÑÐ¸ÑÐ¸Ð°Ð»ÑÐ½ÑÐ¹  Ð¸Ð½ÑÐµÑÐ½ÐµÑ-Ð¿Ð¾ÑÑÐ°Ð» ÐÑÐµÐ·Ð¸Ð´ÐµÐ½ÑÐ° Ð ÐµÑÐ¿ÑÐ±Ð»Ð¸ÐºÐ¸ ÐÐµÐ»Ð°ÑÑÑÑ" id="477" name="Google Shape;477;p23"/>
          <p:cNvPicPr preferRelativeResize="0"/>
          <p:nvPr/>
        </p:nvPicPr>
        <p:blipFill rotWithShape="1">
          <a:blip r:embed="rId3">
            <a:alphaModFix/>
          </a:blip>
          <a:srcRect b="6507" l="0" r="0" t="0"/>
          <a:stretch/>
        </p:blipFill>
        <p:spPr>
          <a:xfrm>
            <a:off x="2711625" y="2429174"/>
            <a:ext cx="7621227" cy="40080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78" name="Google Shape;478;p2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Выборы Президента Республики Беларусь. Республиканский референдум 17 октября 2004 г. и его результаты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4"/>
          <p:cNvSpPr txBox="1"/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Республиканский референдум 27 февраля 2022 г. и его результаты</a:t>
            </a:r>
            <a:endParaRPr/>
          </a:p>
        </p:txBody>
      </p:sp>
      <p:pic>
        <p:nvPicPr>
          <p:cNvPr descr="https://zhodinonews.by/wp-content/uploads/2022/02/239613-02.jpg" id="484" name="Google Shape;4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5288" y="2564904"/>
            <a:ext cx="5566286" cy="37833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485" name="Google Shape;485;p24"/>
          <p:cNvGrpSpPr/>
          <p:nvPr/>
        </p:nvGrpSpPr>
        <p:grpSpPr>
          <a:xfrm>
            <a:off x="1272765" y="1340768"/>
            <a:ext cx="10801199" cy="936104"/>
            <a:chOff x="4843171" y="1440146"/>
            <a:chExt cx="3221724" cy="940028"/>
          </a:xfrm>
        </p:grpSpPr>
        <p:sp>
          <p:nvSpPr>
            <p:cNvPr id="486" name="Google Shape;486;p24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27 февраля 2022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состоялся республиканский референдум, который был посвящён внесению из- менений в Конституцию Республики Беларусь. Вопрос, вынесенный на референдум, звучал следую- щим образом:  «Принимаете ли Вы изменения и дополнения Конституции Республики Беларусь?»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88" name="Google Shape;488;p24"/>
          <p:cNvSpPr txBox="1"/>
          <p:nvPr/>
        </p:nvSpPr>
        <p:spPr>
          <a:xfrm>
            <a:off x="4925288" y="6477881"/>
            <a:ext cx="5576004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 избирательном участке 27 февраля 2022 г.</a:t>
            </a:r>
            <a:endParaRPr/>
          </a:p>
        </p:txBody>
      </p:sp>
      <p:graphicFrame>
        <p:nvGraphicFramePr>
          <p:cNvPr id="489" name="Google Shape;489;p24"/>
          <p:cNvGraphicFramePr/>
          <p:nvPr/>
        </p:nvGraphicFramePr>
        <p:xfrm>
          <a:off x="2495600" y="256490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1090750"/>
                <a:gridCol w="1262100"/>
              </a:tblGrid>
              <a:tr h="454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Результаты рес- публиканского референдума 27 февраля 2022 г.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  <a:tc hMerge="1"/>
              </a:tr>
              <a:tr h="273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82,86%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73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Нет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12,78%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73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Недейс-твительных го- лосов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4,36%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273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Явка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78,63%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5"/>
          <p:cNvSpPr txBox="1"/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</a:t>
            </a:r>
            <a:endParaRPr/>
          </a:p>
        </p:txBody>
      </p:sp>
      <p:graphicFrame>
        <p:nvGraphicFramePr>
          <p:cNvPr id="495" name="Google Shape;495;p25"/>
          <p:cNvGraphicFramePr/>
          <p:nvPr/>
        </p:nvGraphicFramePr>
        <p:xfrm>
          <a:off x="2495600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740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изменения и дополнения в Конституцию Республики Беларусь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  <a:tc hMerge="1"/>
              </a:tr>
              <a:tr h="1255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Республика исключает военную агрессию в сторону других государств – это положение заменяет определение Беларуси как безъядерной и нейтральной страны. Добавляется, что наша страна будет развивать атомную энергетику в мирных целях.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992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Президент страны может избираться на два срока и не может быть мо- ложе 40 лет, также лидер государства не может иметь иностранного гражданства либо же вида на жительство. Президент Беларуси изби- рается сроком на 5 лет, после сложения своих полномочий (либо дос- рочно в случае отставки) он может стать пожизненным членом Совета Республики. Экс-президента нельзя привлекать к ответственности за действия, совершённые на посту. Часть полномочий президента по наз- начению на должность и освобождению от нее перераспределяются. Президент может вводить ЧП в случае попыток мятежа, "массовых и иных" беспорядков.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8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Срок полномочий парламента – 5 лет.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386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Запрещается финансирование выборов из-за рубежа.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26"/>
          <p:cNvGraphicFramePr/>
          <p:nvPr/>
        </p:nvGraphicFramePr>
        <p:xfrm>
          <a:off x="2495600" y="90872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835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изменения и дополнения в Конституцию Республики Беларусь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chemeClr val="accent4"/>
                    </a:solidFill>
                  </a:tcPr>
                </a:tc>
                <a:tc hMerge="1"/>
              </a:tr>
              <a:tr h="196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Всебелорусское народное собрание - высший представительный орган. Его предельная численность - 1200 человек, срок полномочий - 5 лет. Решения Всебелорусского народного собрания обязательны к исполне- нию всеми органами власти. Всебелорусское народное собрание может сместить президента с должности. Всебелорусское народное собрание определяет внешнюю и внутреннюю политику Беларуси.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2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Закреплено понятие брака. Теперь эта трактовка выглядит как союз мужчины и женщины. 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2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Проявление патриотизма является основным долгом каждого гражда- нина страны.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2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Государство создает условия для защиты персональных данных и безо- пасности личности и общества при их использовании. 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22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должен проявлять социальную ответственность, вносить по- сильный вклад в развитие общества и государства.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501" name="Google Shape;501;p26"/>
          <p:cNvSpPr txBox="1"/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100">
                <a:latin typeface="Cambria"/>
                <a:ea typeface="Cambria"/>
                <a:cs typeface="Cambria"/>
                <a:sym typeface="Cambria"/>
              </a:rPr>
              <a:t>Изменения и дополнения в Конституцию Республики Беларусь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7"/>
          <p:cNvSpPr txBox="1"/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- высший представительный орган народовластия РБ</a:t>
            </a:r>
            <a:endParaRPr/>
          </a:p>
        </p:txBody>
      </p:sp>
      <p:grpSp>
        <p:nvGrpSpPr>
          <p:cNvPr id="507" name="Google Shape;507;p27"/>
          <p:cNvGrpSpPr/>
          <p:nvPr/>
        </p:nvGrpSpPr>
        <p:grpSpPr>
          <a:xfrm>
            <a:off x="1220918" y="1052736"/>
            <a:ext cx="10873208" cy="1368152"/>
            <a:chOff x="4843171" y="1440146"/>
            <a:chExt cx="3221724" cy="940028"/>
          </a:xfrm>
        </p:grpSpPr>
        <p:sp>
          <p:nvSpPr>
            <p:cNvPr id="508" name="Google Shape;508;p2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Согласно Конституции Республики Беларусь с изменениями и дополнениями от 27 февраля 2022 г.,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Всебелорусское народное собрание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"высший представительный орган народовластия Респуб- лики Беларусь, определяющий стратегические направления развития общества и государства, обес- печивающий незыблемость конституционного строя, преемственность поколений и гражданское согласие".</a:t>
              </a:r>
              <a:endParaRPr/>
            </a:p>
          </p:txBody>
        </p:sp>
      </p:grpSp>
      <p:grpSp>
        <p:nvGrpSpPr>
          <p:cNvPr id="510" name="Google Shape;510;p27"/>
          <p:cNvGrpSpPr/>
          <p:nvPr/>
        </p:nvGrpSpPr>
        <p:grpSpPr>
          <a:xfrm>
            <a:off x="2571795" y="2717418"/>
            <a:ext cx="7912505" cy="3943442"/>
            <a:chOff x="4187" y="8498"/>
            <a:chExt cx="7912505" cy="3943442"/>
          </a:xfrm>
        </p:grpSpPr>
        <p:sp>
          <p:nvSpPr>
            <p:cNvPr id="511" name="Google Shape;511;p27"/>
            <p:cNvSpPr/>
            <p:nvPr/>
          </p:nvSpPr>
          <p:spPr>
            <a:xfrm>
              <a:off x="4187" y="8498"/>
              <a:ext cx="6349360" cy="58629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7"/>
            <p:cNvSpPr txBox="1"/>
            <p:nvPr/>
          </p:nvSpPr>
          <p:spPr>
            <a:xfrm>
              <a:off x="21359" y="25670"/>
              <a:ext cx="6315016" cy="5519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Делегаты Всебелорусского народного собрания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639123" y="594791"/>
              <a:ext cx="634936" cy="3727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4" name="Google Shape;514;p27"/>
            <p:cNvSpPr/>
            <p:nvPr/>
          </p:nvSpPr>
          <p:spPr>
            <a:xfrm>
              <a:off x="1274059" y="719038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7"/>
            <p:cNvSpPr txBox="1"/>
            <p:nvPr/>
          </p:nvSpPr>
          <p:spPr>
            <a:xfrm>
              <a:off x="1288615" y="733594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639123" y="594791"/>
              <a:ext cx="634936" cy="1119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17" name="Google Shape;517;p27"/>
            <p:cNvSpPr/>
            <p:nvPr/>
          </p:nvSpPr>
          <p:spPr>
            <a:xfrm>
              <a:off x="1274059" y="1340274"/>
              <a:ext cx="6642633" cy="74795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7"/>
            <p:cNvSpPr txBox="1"/>
            <p:nvPr/>
          </p:nvSpPr>
          <p:spPr>
            <a:xfrm>
              <a:off x="1295966" y="1362181"/>
              <a:ext cx="6598819" cy="7041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Республики Беларусь, прекративший исполнение своих полномочий (истечение срока пребывания в должнос-т и, досрочная отставка)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639123" y="594791"/>
              <a:ext cx="634936" cy="18661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0" name="Google Shape;520;p27"/>
            <p:cNvSpPr/>
            <p:nvPr/>
          </p:nvSpPr>
          <p:spPr>
            <a:xfrm>
              <a:off x="1274059" y="2212480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7"/>
            <p:cNvSpPr txBox="1"/>
            <p:nvPr/>
          </p:nvSpPr>
          <p:spPr>
            <a:xfrm>
              <a:off x="1288615" y="2227036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представители законодательной, исполнительной и судебной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639123" y="594791"/>
              <a:ext cx="634936" cy="24874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3" name="Google Shape;523;p27"/>
            <p:cNvSpPr/>
            <p:nvPr/>
          </p:nvSpPr>
          <p:spPr>
            <a:xfrm>
              <a:off x="1274059" y="2833716"/>
              <a:ext cx="4634782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7"/>
            <p:cNvSpPr txBox="1"/>
            <p:nvPr/>
          </p:nvSpPr>
          <p:spPr>
            <a:xfrm>
              <a:off x="1288615" y="2848272"/>
              <a:ext cx="4605670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представители местных Советов депутатов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639123" y="594791"/>
              <a:ext cx="634936" cy="31086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6" name="Google Shape;526;p27"/>
            <p:cNvSpPr/>
            <p:nvPr/>
          </p:nvSpPr>
          <p:spPr>
            <a:xfrm>
              <a:off x="1274059" y="3454952"/>
              <a:ext cx="4634782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7"/>
            <p:cNvSpPr txBox="1"/>
            <p:nvPr/>
          </p:nvSpPr>
          <p:spPr>
            <a:xfrm>
              <a:off x="1288615" y="3469508"/>
              <a:ext cx="4605670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представители гражданского общества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28" name="Google Shape;528;p27"/>
          <p:cNvSpPr/>
          <p:nvPr/>
        </p:nvSpPr>
        <p:spPr>
          <a:xfrm>
            <a:off x="8544272" y="5589240"/>
            <a:ext cx="216024" cy="1008112"/>
          </a:xfrm>
          <a:prstGeom prst="rightBrace">
            <a:avLst>
              <a:gd fmla="val 96185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7"/>
          <p:cNvSpPr txBox="1"/>
          <p:nvPr/>
        </p:nvSpPr>
        <p:spPr>
          <a:xfrm>
            <a:off x="8769474" y="5631631"/>
            <a:ext cx="1791000" cy="92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избираются от каждой облас- ти и г. Минска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0" name="Google Shape;530;p27"/>
          <p:cNvSpPr txBox="1"/>
          <p:nvPr/>
        </p:nvSpPr>
        <p:spPr>
          <a:xfrm rot="-5400000">
            <a:off x="1250847" y="4641792"/>
            <a:ext cx="31260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Предельная численность – 1200 человек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5" name="Google Shape;535;p28"/>
          <p:cNvGraphicFramePr/>
          <p:nvPr/>
        </p:nvGraphicFramePr>
        <p:xfrm>
          <a:off x="2495600" y="90872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6479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Полномочия Всебелорусского народного собрания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 hMerge="1"/>
              </a:tr>
              <a:tr h="971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Утверждает основные направления внутренней и внешней политики, военную доктрину, концепцию национальной безопасности.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59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Утверждает программы социально-экономического развития страны и заслушивает Премьер-министра об их выполнении.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7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Предлагает изменения и дополнения в Конституцию.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7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Предлагает проведение республиканских референдумов.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7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Вправе рассматривать вопрос о легитимности выборов.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71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Принимает решение о смещении Президента с должности в случае сис- тематического или грубого нарушения им Конституции либо соверше- ния государственной измены или иного тяжкого преступления.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536" name="Google Shape;536;p28"/>
          <p:cNvSpPr txBox="1"/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- высший представительный орган народовластия РБ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1" name="Google Shape;541;p29"/>
          <p:cNvGraphicFramePr/>
          <p:nvPr/>
        </p:nvGraphicFramePr>
        <p:xfrm>
          <a:off x="2495600" y="98072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{B5588327-4616-4674-AACE-A17BE11932E8}</a:tableStyleId>
              </a:tblPr>
              <a:tblGrid>
                <a:gridCol w="360050"/>
                <a:gridCol w="7704850"/>
              </a:tblGrid>
              <a:tr h="7740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Полномочия Всебелорусского народного собрания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 hMerge="1"/>
              </a:tr>
              <a:tr h="11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Вправе ввести на территории Республики Беларусь чрезвычайное или военное положение при наличии оснований.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2621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предложению Президента принимает решение о возможности нап- равления военнослужащих, сотрудников военизированных организа- ций, иных лиц за пределы Республики Беларусь для участия в обеспече- нии коллективной безопасности и деятельности по поддержанию меж- дународного мира и безопасности.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146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Даёт обязательные для исполнения поручения государственным орга- нам и должностным лицам и др.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542" name="Google Shape;542;p29"/>
          <p:cNvSpPr txBox="1"/>
          <p:nvPr>
            <p:ph type="title"/>
          </p:nvPr>
        </p:nvSpPr>
        <p:spPr>
          <a:xfrm>
            <a:off x="119336" y="1"/>
            <a:ext cx="11953328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Всебелорусское народное собрание - высший представительный орган народовластия РБ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  <p:pic>
        <p:nvPicPr>
          <p:cNvPr descr="Ð¡ÐµÐ³Ð¾Ð´Ð½Ñ ÑÑÑÐ°Ð½Ð° Ð¿ÑÐ°Ð·Ð´Ð½ÑÐµÑ ÐÐµÐ½Ñ ÐÐ¾Ð½ÑÑÐ¸ÑÑÑÐ¸Ð¸ Ð ÐµÑÐ¿ÑÐ±Ð»Ð¸ÐºÐ¸ ÐÐµÐ»Ð°ÑÑÑÑ" id="92" name="Google Shape;9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5494" y="848022"/>
            <a:ext cx="3918126" cy="59098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93" name="Google Shape;93;p3"/>
          <p:cNvGrpSpPr/>
          <p:nvPr/>
        </p:nvGrpSpPr>
        <p:grpSpPr>
          <a:xfrm>
            <a:off x="1199457" y="848022"/>
            <a:ext cx="6840760" cy="2436962"/>
            <a:chOff x="4843171" y="1440146"/>
            <a:chExt cx="3221724" cy="940028"/>
          </a:xfrm>
        </p:grpSpPr>
        <p:sp>
          <p:nvSpPr>
            <p:cNvPr id="94" name="Google Shape;94;p3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Статья 1.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– унитарное демократическое социальное правовое государство. </a:t>
              </a:r>
              <a:endParaRPr/>
            </a:p>
            <a:p>
              <a:pPr indent="0" lvl="0" marL="0" marR="0" rtl="0" algn="just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обладает верховенством и полнотой вла- сти на своей территории, самостоятельно осуществляет внут- реннюю и внешнюю политику.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защищает свою независимость и терри- ториальную целостность, конституционный строй, обеспечи- вает законность и правопорядок.</a:t>
              </a:r>
              <a:endParaRPr/>
            </a:p>
          </p:txBody>
        </p:sp>
      </p:grpSp>
      <p:sp>
        <p:nvSpPr>
          <p:cNvPr id="96" name="Google Shape;96;p3"/>
          <p:cNvSpPr txBox="1"/>
          <p:nvPr/>
        </p:nvSpPr>
        <p:spPr>
          <a:xfrm>
            <a:off x="4617054" y="6390858"/>
            <a:ext cx="3528440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Конституция Республики Беларусь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0"/>
          <p:cNvSpPr txBox="1"/>
          <p:nvPr>
            <p:ph type="title"/>
          </p:nvPr>
        </p:nvSpPr>
        <p:spPr>
          <a:xfrm>
            <a:off x="119336" y="1"/>
            <a:ext cx="12025336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</a:t>
            </a: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>
            <a:off x="1271464" y="1124744"/>
            <a:ext cx="10801200" cy="1245540"/>
            <a:chOff x="4843171" y="1440146"/>
            <a:chExt cx="3221724" cy="940028"/>
          </a:xfrm>
        </p:grpSpPr>
        <p:sp>
          <p:nvSpPr>
            <p:cNvPr id="549" name="Google Shape;549;p30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0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 о политических партиях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принятый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5 октября 1994 г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., определял принципы партийного строительства. В частности, говорилось о запрете деятельности политических партий на предприя- тиях и в учреждениях; о необходимости их государственной регистрации; о наличии в их составе не менее 500 человек и др. В 1994 г. в Беларуси насчитывалось 34 политические партии.</a:t>
              </a:r>
              <a:endParaRPr/>
            </a:p>
          </p:txBody>
        </p:sp>
      </p:grpSp>
      <p:grpSp>
        <p:nvGrpSpPr>
          <p:cNvPr id="551" name="Google Shape;551;p30"/>
          <p:cNvGrpSpPr/>
          <p:nvPr/>
        </p:nvGrpSpPr>
        <p:grpSpPr>
          <a:xfrm>
            <a:off x="2571795" y="2842903"/>
            <a:ext cx="7912505" cy="3692472"/>
            <a:chOff x="4187" y="133983"/>
            <a:chExt cx="7912505" cy="3692472"/>
          </a:xfrm>
        </p:grpSpPr>
        <p:sp>
          <p:nvSpPr>
            <p:cNvPr id="552" name="Google Shape;552;p30"/>
            <p:cNvSpPr/>
            <p:nvPr/>
          </p:nvSpPr>
          <p:spPr>
            <a:xfrm>
              <a:off x="4187" y="133983"/>
              <a:ext cx="6349360" cy="58629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0"/>
            <p:cNvSpPr txBox="1"/>
            <p:nvPr/>
          </p:nvSpPr>
          <p:spPr>
            <a:xfrm>
              <a:off x="21359" y="151155"/>
              <a:ext cx="6315016" cy="5519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Наиболее крупные политические партии в 1994 г.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639123" y="720276"/>
              <a:ext cx="634936" cy="3727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5" name="Google Shape;555;p30"/>
            <p:cNvSpPr/>
            <p:nvPr/>
          </p:nvSpPr>
          <p:spPr>
            <a:xfrm>
              <a:off x="1274059" y="844523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 txBox="1"/>
            <p:nvPr/>
          </p:nvSpPr>
          <p:spPr>
            <a:xfrm>
              <a:off x="1288615" y="859079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Партия коммунистов Беларуси (25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639123" y="720276"/>
              <a:ext cx="634936" cy="9939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58" name="Google Shape;558;p30"/>
            <p:cNvSpPr/>
            <p:nvPr/>
          </p:nvSpPr>
          <p:spPr>
            <a:xfrm>
              <a:off x="1274059" y="1465759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0"/>
            <p:cNvSpPr txBox="1"/>
            <p:nvPr/>
          </p:nvSpPr>
          <p:spPr>
            <a:xfrm>
              <a:off x="1288615" y="1480315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Аграрная партия Беларуси (12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639123" y="720276"/>
              <a:ext cx="634936" cy="16152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1" name="Google Shape;561;p30"/>
            <p:cNvSpPr/>
            <p:nvPr/>
          </p:nvSpPr>
          <p:spPr>
            <a:xfrm>
              <a:off x="1274059" y="2086995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0"/>
            <p:cNvSpPr txBox="1"/>
            <p:nvPr/>
          </p:nvSpPr>
          <p:spPr>
            <a:xfrm>
              <a:off x="1288615" y="2101551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крестьянская партия (около 10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639123" y="720276"/>
              <a:ext cx="634936" cy="22364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4" name="Google Shape;564;p30"/>
            <p:cNvSpPr/>
            <p:nvPr/>
          </p:nvSpPr>
          <p:spPr>
            <a:xfrm>
              <a:off x="1274059" y="2708231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0"/>
            <p:cNvSpPr txBox="1"/>
            <p:nvPr/>
          </p:nvSpPr>
          <p:spPr>
            <a:xfrm>
              <a:off x="1288615" y="2722787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Либерально-демократическая партия (6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639123" y="720276"/>
              <a:ext cx="634936" cy="28576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7" name="Google Shape;567;p30"/>
            <p:cNvSpPr/>
            <p:nvPr/>
          </p:nvSpPr>
          <p:spPr>
            <a:xfrm>
              <a:off x="1274059" y="3329467"/>
              <a:ext cx="6642633" cy="49698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0"/>
            <p:cNvSpPr txBox="1"/>
            <p:nvPr/>
          </p:nvSpPr>
          <p:spPr>
            <a:xfrm>
              <a:off x="1288615" y="3344023"/>
              <a:ext cx="6613521" cy="4678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Партия Белорусского Народного Фронта (6 тыс. человек)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31"/>
          <p:cNvGrpSpPr/>
          <p:nvPr/>
        </p:nvGrpSpPr>
        <p:grpSpPr>
          <a:xfrm>
            <a:off x="1343472" y="1366070"/>
            <a:ext cx="10657184" cy="669477"/>
            <a:chOff x="4843171" y="1440146"/>
            <a:chExt cx="3221724" cy="940028"/>
          </a:xfrm>
        </p:grpSpPr>
        <p:sp>
          <p:nvSpPr>
            <p:cNvPr id="574" name="Google Shape;574;p31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1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состоянию на 2022 г. в Беларуси зарегистрировано 15 политических партий. </a:t>
              </a:r>
              <a:endParaRPr/>
            </a:p>
          </p:txBody>
        </p:sp>
      </p:grpSp>
      <p:grpSp>
        <p:nvGrpSpPr>
          <p:cNvPr id="576" name="Google Shape;576;p31"/>
          <p:cNvGrpSpPr/>
          <p:nvPr/>
        </p:nvGrpSpPr>
        <p:grpSpPr>
          <a:xfrm>
            <a:off x="2620852" y="2540650"/>
            <a:ext cx="7934608" cy="3072843"/>
            <a:chOff x="5033" y="983858"/>
            <a:chExt cx="7934608" cy="3072843"/>
          </a:xfrm>
        </p:grpSpPr>
        <p:sp>
          <p:nvSpPr>
            <p:cNvPr id="577" name="Google Shape;577;p31"/>
            <p:cNvSpPr/>
            <p:nvPr/>
          </p:nvSpPr>
          <p:spPr>
            <a:xfrm>
              <a:off x="3972338" y="2373644"/>
              <a:ext cx="3085454" cy="2932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78" name="Google Shape;578;p31"/>
            <p:cNvSpPr/>
            <p:nvPr/>
          </p:nvSpPr>
          <p:spPr>
            <a:xfrm>
              <a:off x="3972338" y="2373644"/>
              <a:ext cx="1028484" cy="2932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79" name="Google Shape;579;p31"/>
            <p:cNvSpPr/>
            <p:nvPr/>
          </p:nvSpPr>
          <p:spPr>
            <a:xfrm>
              <a:off x="2943853" y="2373644"/>
              <a:ext cx="1028484" cy="29327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0" name="Google Shape;580;p31"/>
            <p:cNvSpPr/>
            <p:nvPr/>
          </p:nvSpPr>
          <p:spPr>
            <a:xfrm>
              <a:off x="886883" y="2373644"/>
              <a:ext cx="3085454" cy="29327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1" name="Google Shape;581;p31"/>
            <p:cNvSpPr/>
            <p:nvPr/>
          </p:nvSpPr>
          <p:spPr>
            <a:xfrm>
              <a:off x="1872208" y="983858"/>
              <a:ext cx="4200258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1"/>
            <p:cNvSpPr txBox="1"/>
            <p:nvPr/>
          </p:nvSpPr>
          <p:spPr>
            <a:xfrm>
              <a:off x="1872208" y="983858"/>
              <a:ext cx="4200258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направления в партийной жизни современной Беларуси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5033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 txBox="1"/>
            <p:nvPr/>
          </p:nvSpPr>
          <p:spPr>
            <a:xfrm>
              <a:off x="5033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коммунисти- ческие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2062003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1"/>
            <p:cNvSpPr txBox="1"/>
            <p:nvPr/>
          </p:nvSpPr>
          <p:spPr>
            <a:xfrm>
              <a:off x="2062003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социал-демо- кратические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118973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1"/>
            <p:cNvSpPr txBox="1"/>
            <p:nvPr/>
          </p:nvSpPr>
          <p:spPr>
            <a:xfrm>
              <a:off x="4118973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либеральные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6175942" y="2666915"/>
              <a:ext cx="1763699" cy="13897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 txBox="1"/>
            <p:nvPr/>
          </p:nvSpPr>
          <p:spPr>
            <a:xfrm>
              <a:off x="6175942" y="2666915"/>
              <a:ext cx="1763699" cy="13897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национально- демократичес- кие партии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91" name="Google Shape;591;p31"/>
          <p:cNvSpPr txBox="1"/>
          <p:nvPr>
            <p:ph type="title"/>
          </p:nvPr>
        </p:nvSpPr>
        <p:spPr>
          <a:xfrm>
            <a:off x="119336" y="1"/>
            <a:ext cx="12025336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32"/>
          <p:cNvGrpSpPr/>
          <p:nvPr/>
        </p:nvGrpSpPr>
        <p:grpSpPr>
          <a:xfrm>
            <a:off x="2618709" y="2780930"/>
            <a:ext cx="7938895" cy="3384370"/>
            <a:chOff x="2890" y="432050"/>
            <a:chExt cx="7938895" cy="3384370"/>
          </a:xfrm>
        </p:grpSpPr>
        <p:sp>
          <p:nvSpPr>
            <p:cNvPr id="597" name="Google Shape;597;p32"/>
            <p:cNvSpPr/>
            <p:nvPr/>
          </p:nvSpPr>
          <p:spPr>
            <a:xfrm>
              <a:off x="3972338" y="1543125"/>
              <a:ext cx="2778337" cy="3961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8" name="Google Shape;598;p32"/>
            <p:cNvSpPr/>
            <p:nvPr/>
          </p:nvSpPr>
          <p:spPr>
            <a:xfrm>
              <a:off x="3926618" y="1543125"/>
              <a:ext cx="91440" cy="39611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9" name="Google Shape;599;p32"/>
            <p:cNvSpPr/>
            <p:nvPr/>
          </p:nvSpPr>
          <p:spPr>
            <a:xfrm>
              <a:off x="1194000" y="1543125"/>
              <a:ext cx="2778337" cy="39611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00" name="Google Shape;600;p32"/>
            <p:cNvSpPr/>
            <p:nvPr/>
          </p:nvSpPr>
          <p:spPr>
            <a:xfrm>
              <a:off x="1135704" y="432050"/>
              <a:ext cx="5673266" cy="11110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 txBox="1"/>
            <p:nvPr/>
          </p:nvSpPr>
          <p:spPr>
            <a:xfrm>
              <a:off x="1135704" y="432050"/>
              <a:ext cx="5673266" cy="11110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Крупнейшие общественные объединения Республики Беларусь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2890" y="1939243"/>
              <a:ext cx="2382219" cy="1877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 txBox="1"/>
            <p:nvPr/>
          </p:nvSpPr>
          <p:spPr>
            <a:xfrm>
              <a:off x="2890" y="1939243"/>
              <a:ext cx="2382219" cy="1877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Федерация профсоюзов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2781228" y="1939243"/>
              <a:ext cx="2382219" cy="1877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2"/>
            <p:cNvSpPr txBox="1"/>
            <p:nvPr/>
          </p:nvSpPr>
          <p:spPr>
            <a:xfrm>
              <a:off x="2781228" y="1939243"/>
              <a:ext cx="2382219" cy="1877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«Белая Русь»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559566" y="1939243"/>
              <a:ext cx="2382219" cy="187717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2"/>
            <p:cNvSpPr txBox="1"/>
            <p:nvPr/>
          </p:nvSpPr>
          <p:spPr>
            <a:xfrm>
              <a:off x="5559566" y="1939243"/>
              <a:ext cx="2382219" cy="1877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Белорусский республиканский союз молодёжи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8" name="Google Shape;608;p32"/>
          <p:cNvGrpSpPr/>
          <p:nvPr/>
        </p:nvGrpSpPr>
        <p:grpSpPr>
          <a:xfrm>
            <a:off x="1199456" y="1186051"/>
            <a:ext cx="10873208" cy="669477"/>
            <a:chOff x="4843171" y="1440146"/>
            <a:chExt cx="3221724" cy="940028"/>
          </a:xfrm>
        </p:grpSpPr>
        <p:sp>
          <p:nvSpPr>
            <p:cNvPr id="609" name="Google Shape;609;p32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2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 состоянию на 2022 г. в  Республике Беларусь зарегистрировано около 3 тыс. общественных объе- динений.</a:t>
              </a:r>
              <a:endParaRPr/>
            </a:p>
          </p:txBody>
        </p:sp>
      </p:grpSp>
      <p:sp>
        <p:nvSpPr>
          <p:cNvPr id="611" name="Google Shape;611;p32"/>
          <p:cNvSpPr txBox="1"/>
          <p:nvPr>
            <p:ph type="title"/>
          </p:nvPr>
        </p:nvSpPr>
        <p:spPr>
          <a:xfrm>
            <a:off x="119336" y="1"/>
            <a:ext cx="12025336" cy="6926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Политические партии и общественные объединения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3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7" name="Google Shape;61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618" name="Google Shape;618;p33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§28.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9" name="Google Shape;61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620" name="Google Shape;620;p33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§7.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2498447" y="2085290"/>
            <a:ext cx="7915186" cy="4509919"/>
            <a:chOff x="2846" y="2142"/>
            <a:chExt cx="7915186" cy="4509919"/>
          </a:xfrm>
        </p:grpSpPr>
        <p:sp>
          <p:nvSpPr>
            <p:cNvPr id="102" name="Google Shape;102;p4"/>
            <p:cNvSpPr/>
            <p:nvPr/>
          </p:nvSpPr>
          <p:spPr>
            <a:xfrm>
              <a:off x="2846" y="2142"/>
              <a:ext cx="7915186" cy="124264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39242" y="38538"/>
              <a:ext cx="7842394" cy="11698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Президент – глава государства и исполнительной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0572" y="1413292"/>
              <a:ext cx="2493603" cy="12153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394D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46170" y="1448890"/>
              <a:ext cx="2422407" cy="1144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Законодательная власть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0572" y="2797193"/>
              <a:ext cx="2493603" cy="171486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394D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60799" y="2847420"/>
              <a:ext cx="2393149" cy="1614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Парламент – Верховный Совет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713638" y="1413292"/>
              <a:ext cx="2493603" cy="12153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394D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2749236" y="1448890"/>
              <a:ext cx="2422407" cy="1144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Исполнительная власть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713638" y="2797193"/>
              <a:ext cx="2493603" cy="171486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394D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2763865" y="2847420"/>
              <a:ext cx="2393149" cy="1614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Правительство – Совет Министров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16704" y="1413292"/>
              <a:ext cx="2493603" cy="12153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394D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5452302" y="1448890"/>
              <a:ext cx="2422407" cy="1144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Судебная власть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16704" y="2797193"/>
              <a:ext cx="2493603" cy="171486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394D4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5466931" y="2847420"/>
              <a:ext cx="2393149" cy="1614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Верховный суд, Высший Хозяйствен- ный суд, Конститу- ционный суд 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2504743" y="936436"/>
            <a:ext cx="7915186" cy="945289"/>
            <a:chOff x="2846" y="825"/>
            <a:chExt cx="7915186" cy="945289"/>
          </a:xfrm>
        </p:grpSpPr>
        <p:sp>
          <p:nvSpPr>
            <p:cNvPr id="117" name="Google Shape;117;p4"/>
            <p:cNvSpPr/>
            <p:nvPr/>
          </p:nvSpPr>
          <p:spPr>
            <a:xfrm>
              <a:off x="2846" y="825"/>
              <a:ext cx="7915186" cy="94528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0533" y="28512"/>
              <a:ext cx="7859812" cy="88991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Реализация принципа разделения властей Конституцией Республики Беларусь 1994 г.</a:t>
              </a:r>
              <a:endParaRPr/>
            </a:p>
          </p:txBody>
        </p:sp>
      </p:grpSp>
      <p:sp>
        <p:nvSpPr>
          <p:cNvPr id="119" name="Google Shape;119;p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/>
          <p:cNvGrpSpPr/>
          <p:nvPr/>
        </p:nvGrpSpPr>
        <p:grpSpPr>
          <a:xfrm>
            <a:off x="2575046" y="1106900"/>
            <a:ext cx="7906003" cy="5364278"/>
            <a:chOff x="7438" y="198180"/>
            <a:chExt cx="7906003" cy="5364278"/>
          </a:xfrm>
        </p:grpSpPr>
        <p:sp>
          <p:nvSpPr>
            <p:cNvPr id="125" name="Google Shape;125;p5"/>
            <p:cNvSpPr/>
            <p:nvPr/>
          </p:nvSpPr>
          <p:spPr>
            <a:xfrm>
              <a:off x="7438" y="198180"/>
              <a:ext cx="5606065" cy="59883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24977" y="215719"/>
              <a:ext cx="5570987" cy="5637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Полномочия Верховного Совета Республики Беларусь по Конституции 1994  г.: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68044" y="797020"/>
              <a:ext cx="560606" cy="3807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8" name="Google Shape;128;p5"/>
            <p:cNvSpPr/>
            <p:nvPr/>
          </p:nvSpPr>
          <p:spPr>
            <a:xfrm>
              <a:off x="1128651" y="923926"/>
              <a:ext cx="6784790" cy="5076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1143519" y="938794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принятие и изменение Конституции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68044" y="797020"/>
              <a:ext cx="560606" cy="10152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5"/>
            <p:cNvSpPr/>
            <p:nvPr/>
          </p:nvSpPr>
          <p:spPr>
            <a:xfrm>
              <a:off x="1128651" y="1558457"/>
              <a:ext cx="6784790" cy="5076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143519" y="1573325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назначение референдумов и выборов депутатов Верховного Со- вета и местных Советов депутатов, выборов Президента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568044" y="797020"/>
              <a:ext cx="560606" cy="18116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5"/>
            <p:cNvSpPr/>
            <p:nvPr/>
          </p:nvSpPr>
          <p:spPr>
            <a:xfrm>
              <a:off x="1128651" y="2192988"/>
              <a:ext cx="6784790" cy="83134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1153000" y="2217337"/>
              <a:ext cx="6736092" cy="7826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избрание высших судов республики, Генпрокурора, Председа- теля и Совета Контрольной палаты Беларуси, Председателя и Правления Национального банка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68044" y="797020"/>
              <a:ext cx="560606" cy="26080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5"/>
            <p:cNvSpPr/>
            <p:nvPr/>
          </p:nvSpPr>
          <p:spPr>
            <a:xfrm>
              <a:off x="1128651" y="3151241"/>
              <a:ext cx="6784790" cy="5076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1143519" y="3166109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роспуск местных Советов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68044" y="797020"/>
              <a:ext cx="560606" cy="32425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1128651" y="3785772"/>
              <a:ext cx="6784790" cy="5076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143519" y="3800640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основных направлений внутренней и внешней по- литики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68044" y="797020"/>
              <a:ext cx="560606" cy="38770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5"/>
            <p:cNvSpPr/>
            <p:nvPr/>
          </p:nvSpPr>
          <p:spPr>
            <a:xfrm>
              <a:off x="1128651" y="4420303"/>
              <a:ext cx="6784790" cy="5076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1143519" y="4435171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определение военной доктрины Беларуси, а также объявление войны и заключение мира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68044" y="797020"/>
              <a:ext cx="560606" cy="45116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5"/>
            <p:cNvSpPr/>
            <p:nvPr/>
          </p:nvSpPr>
          <p:spPr>
            <a:xfrm>
              <a:off x="1128651" y="5054834"/>
              <a:ext cx="6784790" cy="5076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1143519" y="5069702"/>
              <a:ext cx="6755054" cy="4778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право отстранения Президента от должности в случае наруше- ния им Конституции и 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8" name="Google Shape;148;p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6"/>
          <p:cNvGrpSpPr/>
          <p:nvPr/>
        </p:nvGrpSpPr>
        <p:grpSpPr>
          <a:xfrm>
            <a:off x="2570561" y="948519"/>
            <a:ext cx="7914972" cy="5681040"/>
            <a:chOff x="2953" y="39799"/>
            <a:chExt cx="7914972" cy="5681040"/>
          </a:xfrm>
        </p:grpSpPr>
        <p:sp>
          <p:nvSpPr>
            <p:cNvPr id="154" name="Google Shape;154;p6"/>
            <p:cNvSpPr/>
            <p:nvPr/>
          </p:nvSpPr>
          <p:spPr>
            <a:xfrm>
              <a:off x="2953" y="39799"/>
              <a:ext cx="5082903" cy="54465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 txBox="1"/>
            <p:nvPr/>
          </p:nvSpPr>
          <p:spPr>
            <a:xfrm>
              <a:off x="18906" y="55752"/>
              <a:ext cx="5050997" cy="5127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Полномочия Президента Республики Беларусь по Конституции 1994 г.: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511243" y="584458"/>
              <a:ext cx="508290" cy="3462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6"/>
            <p:cNvSpPr/>
            <p:nvPr/>
          </p:nvSpPr>
          <p:spPr>
            <a:xfrm>
              <a:off x="1019533" y="699882"/>
              <a:ext cx="6898392" cy="4616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1033056" y="713405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Главнокомандующим Вооруженными Силами Респуб- 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11243" y="584458"/>
              <a:ext cx="508290" cy="10833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1019533" y="1277003"/>
              <a:ext cx="6898392" cy="78165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1042427" y="1299897"/>
              <a:ext cx="6852604" cy="7358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осуществляет руководство системой органов исполнительной власти, обеспечивает их взаимодействие с представительными органами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11243" y="584458"/>
              <a:ext cx="508290" cy="19676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1019533" y="2174085"/>
              <a:ext cx="6898392" cy="75613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1041679" y="2196231"/>
              <a:ext cx="6854100" cy="7118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создаёт и упраздняет министерства, государственные комите- ты и другие центральные органы управления Республики Бела- 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11243" y="584458"/>
              <a:ext cx="508290" cy="29330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1019533" y="3045639"/>
              <a:ext cx="6898392" cy="94383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1047177" y="3073283"/>
              <a:ext cx="6843104" cy="8885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Верховному Совету кандидатуры для избрания на должности председателей Конституционного, Верховного, Выс- шего Хозяйственного судов, председателя руководства Нацио- нального банка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11243" y="584458"/>
              <a:ext cx="508290" cy="37512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9" name="Google Shape;169;p6"/>
            <p:cNvSpPr/>
            <p:nvPr/>
          </p:nvSpPr>
          <p:spPr>
            <a:xfrm>
              <a:off x="1019533" y="4104901"/>
              <a:ext cx="6898392" cy="4616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1033056" y="4118424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представляет государство в отношениях с другими странами и международными организациями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511243" y="584458"/>
              <a:ext cx="508290" cy="43284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6"/>
            <p:cNvSpPr/>
            <p:nvPr/>
          </p:nvSpPr>
          <p:spPr>
            <a:xfrm>
              <a:off x="1019533" y="4682022"/>
              <a:ext cx="6898392" cy="4616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1033056" y="4695545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ведёт переговоры и подписывает международные соглашения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11243" y="584458"/>
              <a:ext cx="508290" cy="49055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6"/>
            <p:cNvSpPr/>
            <p:nvPr/>
          </p:nvSpPr>
          <p:spPr>
            <a:xfrm>
              <a:off x="1019533" y="5259143"/>
              <a:ext cx="6898392" cy="46169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1033056" y="5272666"/>
              <a:ext cx="6871346" cy="434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подписывает законы и 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7" name="Google Shape;177;p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2322" l="7569" r="3127" t="10567"/>
          <a:stretch/>
        </p:blipFill>
        <p:spPr>
          <a:xfrm>
            <a:off x="6960096" y="735014"/>
            <a:ext cx="5112568" cy="60657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3" name="Google Shape;183;p7"/>
          <p:cNvSpPr txBox="1"/>
          <p:nvPr/>
        </p:nvSpPr>
        <p:spPr>
          <a:xfrm>
            <a:off x="4340117" y="6428916"/>
            <a:ext cx="2736304" cy="3670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А.Г.Лукашенко. 1994 г.</a:t>
            </a:r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>
            <a:off x="1315781" y="3140968"/>
            <a:ext cx="6048671" cy="1716882"/>
            <a:chOff x="4843171" y="1440146"/>
            <a:chExt cx="3221724" cy="940028"/>
          </a:xfrm>
        </p:grpSpPr>
        <p:sp>
          <p:nvSpPr>
            <p:cNvPr id="185" name="Google Shape;185;p7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Для реализации полномочий исполнительной власти при Президенте Республики Беларусь  создавался Ка- бинет Министров Республики Беларусь - правительст- во, члены которого назначались и освобождались от занимаемой должности Президентом. В то же время Президент не имел права распускать парламент.</a:t>
              </a:r>
              <a:endParaRPr/>
            </a:p>
          </p:txBody>
        </p:sp>
      </p:grpSp>
      <p:sp>
        <p:nvSpPr>
          <p:cNvPr id="187" name="Google Shape;187;p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Развитие общественно-политической системы Республики Беларусь. Формирование ветвей государственной власти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3415" y="2170488"/>
            <a:ext cx="6590569" cy="45560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94" name="Google Shape;194;p8"/>
          <p:cNvGrpSpPr/>
          <p:nvPr/>
        </p:nvGrpSpPr>
        <p:grpSpPr>
          <a:xfrm>
            <a:off x="1199456" y="848023"/>
            <a:ext cx="10873207" cy="1284834"/>
            <a:chOff x="4843171" y="1440146"/>
            <a:chExt cx="3221724" cy="940028"/>
          </a:xfrm>
        </p:grpSpPr>
        <p:sp>
          <p:nvSpPr>
            <p:cNvPr id="195" name="Google Shape;195;p8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Конституция 1994 г., выборы нового состава Верховного Совета Республики Беларусь 13-го созыва, республиканский референдум 1995 г. не смогли разрешить противоречий. Лидеры оппозиционных фракций в парламенте вступили в конфронтацию с Президентом. В такой ситуации Прези- дент А.Г.Лукашенко выступил с инициативой проведения референдума по ряду вопросов общест- венно-политической жизни страны и по внесению изменений в действующую Конституцию.</a:t>
              </a:r>
              <a:endParaRPr/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2735981" y="5935526"/>
            <a:ext cx="2477434" cy="7910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Противостояние Верховного Совета Президенту. 1996 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9"/>
          <p:cNvGrpSpPr/>
          <p:nvPr/>
        </p:nvGrpSpPr>
        <p:grpSpPr>
          <a:xfrm>
            <a:off x="1199457" y="848023"/>
            <a:ext cx="10873208" cy="636762"/>
            <a:chOff x="4843171" y="1440146"/>
            <a:chExt cx="3221724" cy="940028"/>
          </a:xfrm>
        </p:grpSpPr>
        <p:sp>
          <p:nvSpPr>
            <p:cNvPr id="203" name="Google Shape;203;p9"/>
            <p:cNvSpPr/>
            <p:nvPr/>
          </p:nvSpPr>
          <p:spPr>
            <a:xfrm>
              <a:off x="4843171" y="1440146"/>
              <a:ext cx="3221724" cy="940028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июле 1996 г. в печати был опубликован проект Конституции Республики Беларусь 1994 г. с  изме- нениями и  дополнениями, предлагаемыми Президентом страны. </a:t>
              </a:r>
              <a:endParaRPr/>
            </a:p>
          </p:txBody>
        </p:sp>
      </p:grpSp>
      <p:sp>
        <p:nvSpPr>
          <p:cNvPr id="205" name="Google Shape;205;p9"/>
          <p:cNvSpPr txBox="1"/>
          <p:nvPr/>
        </p:nvSpPr>
        <p:spPr>
          <a:xfrm>
            <a:off x="3635938" y="6140326"/>
            <a:ext cx="3954803" cy="5750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Подготовка к референдуму в белорусской печати. 1996 г.</a:t>
            </a:r>
            <a:endParaRPr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177" y="1475779"/>
            <a:ext cx="4299570" cy="52347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07" name="Google Shape;207;p9"/>
          <p:cNvGrpSpPr/>
          <p:nvPr/>
        </p:nvGrpSpPr>
        <p:grpSpPr>
          <a:xfrm>
            <a:off x="1321366" y="1715293"/>
            <a:ext cx="6236902" cy="2726498"/>
            <a:chOff x="3440" y="249158"/>
            <a:chExt cx="6236902" cy="2726498"/>
          </a:xfrm>
        </p:grpSpPr>
        <p:sp>
          <p:nvSpPr>
            <p:cNvPr id="208" name="Google Shape;208;p9"/>
            <p:cNvSpPr/>
            <p:nvPr/>
          </p:nvSpPr>
          <p:spPr>
            <a:xfrm>
              <a:off x="3440" y="249158"/>
              <a:ext cx="5607747" cy="53696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19167" y="264885"/>
              <a:ext cx="5576293" cy="5055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полномочий Президента по проекту изменений в Конституцию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564215" y="786125"/>
              <a:ext cx="560774" cy="3343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1124990" y="846146"/>
              <a:ext cx="5115352" cy="54863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1141059" y="862215"/>
              <a:ext cx="5083214" cy="516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назначать всех высших  долж- ностных лиц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64215" y="786125"/>
              <a:ext cx="560774" cy="8826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4" name="Google Shape;214;p9"/>
            <p:cNvSpPr/>
            <p:nvPr/>
          </p:nvSpPr>
          <p:spPr>
            <a:xfrm>
              <a:off x="1124990" y="1454802"/>
              <a:ext cx="5115352" cy="4279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1137523" y="1467335"/>
              <a:ext cx="5090286" cy="4028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формировать правительство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564215" y="786125"/>
              <a:ext cx="560774" cy="14812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1124990" y="1942745"/>
              <a:ext cx="5115352" cy="6492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144005" y="1961760"/>
              <a:ext cx="5077322" cy="6111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подписывать законы и издавать декреты, которые имеют силу закона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564215" y="786125"/>
              <a:ext cx="560774" cy="20276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9"/>
            <p:cNvSpPr/>
            <p:nvPr/>
          </p:nvSpPr>
          <p:spPr>
            <a:xfrm>
              <a:off x="1124990" y="2651988"/>
              <a:ext cx="5115352" cy="32366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1134470" y="2661468"/>
              <a:ext cx="5096392" cy="3047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получал право распускать парламент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2" name="Google Shape;222;p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Республиканский референдум 24 ноября 1996 г. и его результаты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15.12.2022</vt:lpwstr>
  </property>
</Properties>
</file>