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0"/>
  </p:notesMasterIdLst>
  <p:sldIdLst>
    <p:sldId id="258" r:id="rId2"/>
    <p:sldId id="259" r:id="rId3"/>
    <p:sldId id="295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jmW2XWfkQot3rQk1cXGMY3r9f9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F2E02B2-1BC5-420E-ADD7-03C8CA97F089}">
  <a:tblStyle styleId="{3F2E02B2-1BC5-420E-ADD7-03C8CA97F08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Arial"/>
          <a:ea typeface="Arial"/>
          <a:cs typeface="Arial"/>
        </a:font>
        <a:schemeClr val="dk1"/>
      </a:tcTxStyle>
      <a:tcStyle>
        <a:tcBdr/>
      </a:tcStyle>
    </a:seCell>
    <a:swCell>
      <a:tcTxStyle b="on" i="off">
        <a:font>
          <a:latin typeface="Arial"/>
          <a:ea typeface="Arial"/>
          <a:cs typeface="Arial"/>
        </a:font>
        <a:schemeClr val="dk1"/>
      </a:tcTxStyle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C302AE-ADAD-416D-B02D-61C72529E73E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tcBdr/>
        <a:fill>
          <a:solidFill>
            <a:srgbClr val="E7F3F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F3F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634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pic>
        <p:nvPicPr>
          <p:cNvPr id="19" name="Google Shape;1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53336"/>
            <a:ext cx="9153056" cy="404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4" name="Google Shape;74;p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7" name="Google Shape;37;p4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54" name="Google Shape;54;p4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4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8" name="Google Shape;68;p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568183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Основы политологии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4211960" y="1628800"/>
            <a:ext cx="4680520" cy="151216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Политология </a:t>
            </a: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(греч. politike -государствен- ные, общественные дела, от названия древнегреческого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</a:t>
            </a: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орода-государства - polis, и logos - учение, слово) - это наука о политике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3995936" y="1196752"/>
            <a:ext cx="1872208" cy="3600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Аристотель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340768"/>
            <a:ext cx="3773118" cy="4924797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100" name="Google Shape;100;p3"/>
          <p:cNvGrpSpPr/>
          <p:nvPr/>
        </p:nvGrpSpPr>
        <p:grpSpPr>
          <a:xfrm>
            <a:off x="4139952" y="3358468"/>
            <a:ext cx="4727848" cy="3021382"/>
            <a:chOff x="0" y="1476"/>
            <a:chExt cx="4727848" cy="3021382"/>
          </a:xfrm>
        </p:grpSpPr>
        <p:sp>
          <p:nvSpPr>
            <p:cNvPr id="101" name="Google Shape;101;p3"/>
            <p:cNvSpPr/>
            <p:nvPr/>
          </p:nvSpPr>
          <p:spPr>
            <a:xfrm>
              <a:off x="0" y="1476"/>
              <a:ext cx="4727848" cy="75534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0" y="1476"/>
              <a:ext cx="4727848" cy="75534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Автором термина является древнегречес- кий философ Аристотель (IV в. до н. э.)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 rot="5400000">
              <a:off x="2222296" y="775706"/>
              <a:ext cx="283254" cy="339905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797997"/>
                </a:gs>
                <a:gs pos="80000">
                  <a:srgbClr val="A0A0C6"/>
                </a:gs>
                <a:gs pos="100000">
                  <a:srgbClr val="A0A0C8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 txBox="1"/>
            <p:nvPr/>
          </p:nvSpPr>
          <p:spPr>
            <a:xfrm rot="10800000">
              <a:off x="2222296" y="775706"/>
              <a:ext cx="283254" cy="339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0" y="1134495"/>
              <a:ext cx="4727848" cy="75534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0" y="1134495"/>
              <a:ext cx="4727848" cy="75534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Термин «политическая наука» получил признание в конце XIX в.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 rot="5400000">
              <a:off x="2222296" y="1908724"/>
              <a:ext cx="283254" cy="339905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797997"/>
                </a:gs>
                <a:gs pos="80000">
                  <a:srgbClr val="A0A0C6"/>
                </a:gs>
                <a:gs pos="100000">
                  <a:srgbClr val="A0A0C8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 txBox="1"/>
            <p:nvPr/>
          </p:nvSpPr>
          <p:spPr>
            <a:xfrm rot="10800000">
              <a:off x="2222296" y="1908724"/>
              <a:ext cx="283254" cy="339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0" y="2267513"/>
              <a:ext cx="4727848" cy="75534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0" y="2267513"/>
              <a:ext cx="4727848" cy="75534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Процесс выделения политологии в само- стоятельную дисциплину завершился в на- чале XX в.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568183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11"/>
          <p:cNvSpPr txBox="1"/>
          <p:nvPr/>
        </p:nvSpPr>
        <p:spPr>
          <a:xfrm>
            <a:off x="323528" y="4869160"/>
            <a:ext cx="8568952" cy="151216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Наивысшего развития политическая мысль в Древнем мире достигла в антич- ных государствах, особенно в Древней Греции. Убедительным примером тому являются труды древнегреческих мыслителей - Платона и Аристотеля. Они анализировали и систематизировали «правильные» и «неправильные» формы правления, стремились найти лучшую из них. </a:t>
            </a:r>
            <a:endParaRPr/>
          </a:p>
        </p:txBody>
      </p:sp>
      <p:grpSp>
        <p:nvGrpSpPr>
          <p:cNvPr id="242" name="Google Shape;242;p11"/>
          <p:cNvGrpSpPr/>
          <p:nvPr/>
        </p:nvGrpSpPr>
        <p:grpSpPr>
          <a:xfrm>
            <a:off x="331059" y="1268760"/>
            <a:ext cx="8553889" cy="3400152"/>
            <a:chOff x="7531" y="0"/>
            <a:chExt cx="8553889" cy="3400152"/>
          </a:xfrm>
        </p:grpSpPr>
        <p:sp>
          <p:nvSpPr>
            <p:cNvPr id="243" name="Google Shape;243;p11"/>
            <p:cNvSpPr/>
            <p:nvPr/>
          </p:nvSpPr>
          <p:spPr>
            <a:xfrm>
              <a:off x="7531" y="0"/>
              <a:ext cx="2251023" cy="340015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 txBox="1"/>
            <p:nvPr/>
          </p:nvSpPr>
          <p:spPr>
            <a:xfrm>
              <a:off x="7531" y="0"/>
              <a:ext cx="2251023" cy="34001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Политические учения Древней Греции и Древнего Рима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2483657" y="1420949"/>
              <a:ext cx="477216" cy="558253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9BAEB1"/>
                </a:gs>
                <a:gs pos="80000">
                  <a:srgbClr val="CCE6E9"/>
                </a:gs>
                <a:gs pos="100000">
                  <a:srgbClr val="CDE8EA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 txBox="1"/>
            <p:nvPr/>
          </p:nvSpPr>
          <p:spPr>
            <a:xfrm>
              <a:off x="2483657" y="1420949"/>
              <a:ext cx="477216" cy="558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3158964" y="0"/>
              <a:ext cx="2251023" cy="340015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 txBox="1"/>
            <p:nvPr/>
          </p:nvSpPr>
          <p:spPr>
            <a:xfrm>
              <a:off x="3158964" y="0"/>
              <a:ext cx="2251023" cy="34001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Постепенное осво- бождение полити- ческих взглядов от мифологической формы. Анализ устройства госу- дарства, класси- фикация его форм, определение наи- лучшей, идеальной формы правления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5635090" y="1420949"/>
              <a:ext cx="477216" cy="558253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9BAEB1"/>
                </a:gs>
                <a:gs pos="80000">
                  <a:srgbClr val="CCE6E9"/>
                </a:gs>
                <a:gs pos="100000">
                  <a:srgbClr val="CDE8EA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1"/>
            <p:cNvSpPr txBox="1"/>
            <p:nvPr/>
          </p:nvSpPr>
          <p:spPr>
            <a:xfrm>
              <a:off x="5635090" y="1420949"/>
              <a:ext cx="477216" cy="558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6310397" y="0"/>
              <a:ext cx="2251023" cy="340015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1"/>
            <p:cNvSpPr txBox="1"/>
            <p:nvPr/>
          </p:nvSpPr>
          <p:spPr>
            <a:xfrm>
              <a:off x="6310397" y="0"/>
              <a:ext cx="2251023" cy="34001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Гомер, Пифагор, Гераклит, Демок- рит, Протагор, Сократ, Платон, Аристотель, Лук- реций, Цицерон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675687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8" name="Google Shape;258;p12"/>
          <p:cNvSpPr txBox="1"/>
          <p:nvPr/>
        </p:nvSpPr>
        <p:spPr>
          <a:xfrm>
            <a:off x="4067944" y="2924944"/>
            <a:ext cx="4824536" cy="3456384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 мнению Платона, политика есть искусст- во, требующее знания и умения управлять людьми. Платон создал теорию об идеаль- ном государстве. Он выступал за то, чтобы в обществе доминировала сильная власть для установления порядка, чтобы у власти стоя- ли лучшие люди. Согласно его проекту, сво- бодные люди должны быть разделены на 3 сословия: правителей, воинов и трудящих- ся. Власть вручалась философам, т.к. только они способны разумно руководить государ- ственными делами.</a:t>
            </a:r>
            <a:endParaRPr/>
          </a:p>
        </p:txBody>
      </p:sp>
      <p:sp>
        <p:nvSpPr>
          <p:cNvPr id="259" name="Google Shape;259;p12"/>
          <p:cNvSpPr txBox="1"/>
          <p:nvPr/>
        </p:nvSpPr>
        <p:spPr>
          <a:xfrm>
            <a:off x="3894525" y="1196752"/>
            <a:ext cx="1872208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Платон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60" name="Google Shape;26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3" y="1268760"/>
            <a:ext cx="3783227" cy="5040560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568183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6" name="Google Shape;266;p13"/>
          <p:cNvSpPr txBox="1"/>
          <p:nvPr/>
        </p:nvSpPr>
        <p:spPr>
          <a:xfrm>
            <a:off x="4211960" y="1628800"/>
            <a:ext cx="4680520" cy="475252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Дальнейшее развитие политическая мысль получила в сочинениях Аристотеля. Он считал, что политика - это наука, тесно связанная с этикой. В зависимости от це- лей, которые ставят правители государст- ва, Аристотель различает правильные и неправильные государственные устройст- ва. Правильным он считал такой государс- твенный строй, при котором преследуется общее благо, независимо от того, правит ли один, немногие или многие (монархия, аристократия, полития). Неправильным - такой, при котором преследуются частные цели правителей (тирания, олигархия, де- мократия). Среди правильных форм госу- дарства наилучшей Аристотель считал по- литию (правление многих).</a:t>
            </a:r>
            <a:endParaRPr/>
          </a:p>
        </p:txBody>
      </p:sp>
      <p:sp>
        <p:nvSpPr>
          <p:cNvPr id="267" name="Google Shape;267;p13"/>
          <p:cNvSpPr txBox="1"/>
          <p:nvPr/>
        </p:nvSpPr>
        <p:spPr>
          <a:xfrm>
            <a:off x="3952630" y="1268760"/>
            <a:ext cx="1872208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Аристотель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68" name="Google Shape;26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340768"/>
            <a:ext cx="3773118" cy="4924797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"/>
          <p:cNvSpPr txBox="1">
            <a:spLocks noGrp="1"/>
          </p:cNvSpPr>
          <p:nvPr>
            <p:ph type="title"/>
          </p:nvPr>
        </p:nvSpPr>
        <p:spPr>
          <a:xfrm>
            <a:off x="468313" y="125413"/>
            <a:ext cx="8675688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/>
          </a:p>
        </p:txBody>
      </p:sp>
      <p:sp>
        <p:nvSpPr>
          <p:cNvPr id="274" name="Google Shape;274;p14"/>
          <p:cNvSpPr txBox="1"/>
          <p:nvPr/>
        </p:nvSpPr>
        <p:spPr>
          <a:xfrm>
            <a:off x="3995936" y="1628800"/>
            <a:ext cx="4896544" cy="475252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Древнем Риме на политическое знание оказывало воздействие Римское право. Рим- ские мыслители большое внимание уделяли проблемам соотношения права и закона, верховенству правовой справедливости. Особая роль в разработке политико-право- вых концепций принадлежит Марку Тулию Цицерону (106-43 гг. до н.э.). Он видел в го- сударстве «дело народное» - res publica -  вы- ражение общего интереса, справедливости и права. Цицерон считал основой совместного существования свободных граждан принцип верховенства закона, которому подчиняются и граждане, и государство. Наиболее эффек- тивной формой правления им признавалась смешанная форма, сочетающая в себе царс- кую власть, аристократию и демократию.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5" name="Google Shape;275;p14"/>
          <p:cNvSpPr txBox="1"/>
          <p:nvPr/>
        </p:nvSpPr>
        <p:spPr>
          <a:xfrm>
            <a:off x="3880470" y="1268760"/>
            <a:ext cx="2419570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Марк Тулий Цицерон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76" name="Google Shape;276;p14" descr="Картинки по запросу марк туллий цицерон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340767"/>
            <a:ext cx="3672408" cy="4942013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568183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/>
          </a:p>
        </p:txBody>
      </p:sp>
      <p:sp>
        <p:nvSpPr>
          <p:cNvPr id="282" name="Google Shape;282;p15"/>
          <p:cNvSpPr txBox="1"/>
          <p:nvPr/>
        </p:nvSpPr>
        <p:spPr>
          <a:xfrm>
            <a:off x="323528" y="4869160"/>
            <a:ext cx="8568952" cy="151216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Средние века (с конца V по XV в.) европейская политическая мысль развива- лась в рамках христианского, религиозного мировоззрения и богословия, власть понималась как божественная по происхождению. Наибольший интерес у христианских богословов вызывала проблема соотношения мирской и духов- ной власти. </a:t>
            </a:r>
            <a:endParaRPr/>
          </a:p>
        </p:txBody>
      </p:sp>
      <p:grpSp>
        <p:nvGrpSpPr>
          <p:cNvPr id="283" name="Google Shape;283;p15"/>
          <p:cNvGrpSpPr/>
          <p:nvPr/>
        </p:nvGrpSpPr>
        <p:grpSpPr>
          <a:xfrm>
            <a:off x="331059" y="1268760"/>
            <a:ext cx="8553889" cy="3400152"/>
            <a:chOff x="7531" y="0"/>
            <a:chExt cx="8553889" cy="3400152"/>
          </a:xfrm>
        </p:grpSpPr>
        <p:sp>
          <p:nvSpPr>
            <p:cNvPr id="284" name="Google Shape;284;p15"/>
            <p:cNvSpPr/>
            <p:nvPr/>
          </p:nvSpPr>
          <p:spPr>
            <a:xfrm>
              <a:off x="7531" y="0"/>
              <a:ext cx="2251023" cy="340015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 txBox="1"/>
            <p:nvPr/>
          </p:nvSpPr>
          <p:spPr>
            <a:xfrm>
              <a:off x="7531" y="0"/>
              <a:ext cx="2251023" cy="34001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Политические учения Средневековья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2483657" y="1420949"/>
              <a:ext cx="477216" cy="558253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9BAEB1"/>
                </a:gs>
                <a:gs pos="80000">
                  <a:srgbClr val="CCE6E9"/>
                </a:gs>
                <a:gs pos="100000">
                  <a:srgbClr val="CDE8EA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 txBox="1"/>
            <p:nvPr/>
          </p:nvSpPr>
          <p:spPr>
            <a:xfrm>
              <a:off x="2483657" y="1420949"/>
              <a:ext cx="477216" cy="558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3158964" y="0"/>
              <a:ext cx="2251023" cy="340015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5"/>
            <p:cNvSpPr txBox="1"/>
            <p:nvPr/>
          </p:nvSpPr>
          <p:spPr>
            <a:xfrm>
              <a:off x="3158964" y="0"/>
              <a:ext cx="2251023" cy="34001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Развитие со- циально-полити- ческой мысли в ос- новном усилиями религиозных дея- телей. Обоснова- ние теологической теории политичес- кой власти. Роль религии в государ- стве и политике.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5635090" y="1420949"/>
              <a:ext cx="477216" cy="558253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9BAEB1"/>
                </a:gs>
                <a:gs pos="80000">
                  <a:srgbClr val="CCE6E9"/>
                </a:gs>
                <a:gs pos="100000">
                  <a:srgbClr val="CDE8EA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 txBox="1"/>
            <p:nvPr/>
          </p:nvSpPr>
          <p:spPr>
            <a:xfrm>
              <a:off x="5635090" y="1420949"/>
              <a:ext cx="477216" cy="558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6310397" y="0"/>
              <a:ext cx="2251023" cy="340015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 txBox="1"/>
            <p:nvPr/>
          </p:nvSpPr>
          <p:spPr>
            <a:xfrm>
              <a:off x="6310397" y="0"/>
              <a:ext cx="2251023" cy="34001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Августин Блажен- ный, Фома Аквин- ский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568183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9" name="Google Shape;299;p16"/>
          <p:cNvSpPr txBox="1"/>
          <p:nvPr/>
        </p:nvSpPr>
        <p:spPr>
          <a:xfrm>
            <a:off x="4139952" y="4365104"/>
            <a:ext cx="4752528" cy="2016224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Августин Блаженный (354-430 гг.) разде- лял «Гард земной» (власть светского пра- вителя) и «Град Божий» (власть Церкви). При этом превосходство отдавалось цер- ковной власти. Но у Августина подчёркива- лась и самостоятельность каждой из влас- тей.</a:t>
            </a:r>
            <a:endParaRPr/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0" name="Google Shape;300;p16"/>
          <p:cNvSpPr txBox="1"/>
          <p:nvPr/>
        </p:nvSpPr>
        <p:spPr>
          <a:xfrm>
            <a:off x="3887738" y="1264220"/>
            <a:ext cx="2563586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Августин Блаженный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01" name="Google Shape;301;p16" descr="http://2.bp.blogspot.com/-ktWjcJn-SYE/T4Qnzp4U8wI/AAAAAAAABO8/1ytCNSmKJX0/s1600/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296962"/>
            <a:ext cx="3672408" cy="4943061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675687" cy="99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7" name="Google Shape;307;p17"/>
          <p:cNvSpPr txBox="1"/>
          <p:nvPr/>
        </p:nvSpPr>
        <p:spPr>
          <a:xfrm>
            <a:off x="3779912" y="2420888"/>
            <a:ext cx="5112568" cy="3960440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Фома Аквинский (1226-1274 гг.) в работе «Сумма теологии» раскрыл иерархию право- вых норм. На вершине системы права - «веч- ный закон» - это божественное провидение, которое в целостности недоступно человечес- кому познанию. Познавая отдельные принци- пы «вечного закона», человек вырабатывает естественный закон (это общие для всех лю- дей принципы, которые лежат в основе приня- тых обычаев). Существует так же человечес- кий закон, который признается людьми по их собственной воле. Человек может только приз- нать, насколько тот или иной закон соответст- вует естественному закону. </a:t>
            </a:r>
            <a:endParaRPr/>
          </a:p>
        </p:txBody>
      </p:sp>
      <p:sp>
        <p:nvSpPr>
          <p:cNvPr id="308" name="Google Shape;308;p17"/>
          <p:cNvSpPr txBox="1"/>
          <p:nvPr/>
        </p:nvSpPr>
        <p:spPr>
          <a:xfrm>
            <a:off x="3563888" y="1268760"/>
            <a:ext cx="2563586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Фома Аквинский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09" name="Google Shape;30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1" y="1340768"/>
            <a:ext cx="3384377" cy="4909730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568183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5" name="Google Shape;315;p18"/>
          <p:cNvSpPr txBox="1"/>
          <p:nvPr/>
        </p:nvSpPr>
        <p:spPr>
          <a:xfrm>
            <a:off x="323528" y="4869160"/>
            <a:ext cx="8568952" cy="151216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эпоху Возрождения (XIV-XVI вв.) происходит освобождение политического знания от теологии. Основная идея эпохи Возрождения носила гуманистичес- кий характер. В центр мироздания был поставлен человек. В этот период воз- никает гражданская концепция политики. Государство стало рассматриваться как организация, которая должна дать людям защиту и безопасность.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16" name="Google Shape;316;p18"/>
          <p:cNvGrpSpPr/>
          <p:nvPr/>
        </p:nvGrpSpPr>
        <p:grpSpPr>
          <a:xfrm>
            <a:off x="335236" y="1268760"/>
            <a:ext cx="8545535" cy="3400152"/>
            <a:chOff x="11708" y="0"/>
            <a:chExt cx="8545535" cy="3400152"/>
          </a:xfrm>
        </p:grpSpPr>
        <p:sp>
          <p:nvSpPr>
            <p:cNvPr id="317" name="Google Shape;317;p18"/>
            <p:cNvSpPr/>
            <p:nvPr/>
          </p:nvSpPr>
          <p:spPr>
            <a:xfrm>
              <a:off x="11708" y="0"/>
              <a:ext cx="2248825" cy="340015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8"/>
            <p:cNvSpPr txBox="1"/>
            <p:nvPr/>
          </p:nvSpPr>
          <p:spPr>
            <a:xfrm>
              <a:off x="11708" y="0"/>
              <a:ext cx="2248825" cy="34001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Политические учения в период Возрождения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2485415" y="1421221"/>
              <a:ext cx="476750" cy="557708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9BAEB1"/>
                </a:gs>
                <a:gs pos="80000">
                  <a:srgbClr val="CCE6E9"/>
                </a:gs>
                <a:gs pos="100000">
                  <a:srgbClr val="CDE8EA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8"/>
            <p:cNvSpPr txBox="1"/>
            <p:nvPr/>
          </p:nvSpPr>
          <p:spPr>
            <a:xfrm>
              <a:off x="2485415" y="1421221"/>
              <a:ext cx="476750" cy="557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3160063" y="0"/>
              <a:ext cx="2248825" cy="340015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8"/>
            <p:cNvSpPr txBox="1"/>
            <p:nvPr/>
          </p:nvSpPr>
          <p:spPr>
            <a:xfrm>
              <a:off x="3160063" y="0"/>
              <a:ext cx="2248825" cy="34001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Политическое знание освобож- дается от теоло- гии. В области по- литики человек как центр Вселенной. Главное место занимают пробле- мы формирования централизованно- го государства и эффективной власти светского правителя.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5633771" y="1421221"/>
              <a:ext cx="476750" cy="557708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9BAEB1"/>
                </a:gs>
                <a:gs pos="80000">
                  <a:srgbClr val="CCE6E9"/>
                </a:gs>
                <a:gs pos="100000">
                  <a:srgbClr val="CDE8EA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8"/>
            <p:cNvSpPr txBox="1"/>
            <p:nvPr/>
          </p:nvSpPr>
          <p:spPr>
            <a:xfrm>
              <a:off x="5633771" y="1421221"/>
              <a:ext cx="476750" cy="557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6308418" y="0"/>
              <a:ext cx="2248825" cy="340015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8"/>
            <p:cNvSpPr txBox="1"/>
            <p:nvPr/>
          </p:nvSpPr>
          <p:spPr>
            <a:xfrm>
              <a:off x="6308418" y="0"/>
              <a:ext cx="2248825" cy="34001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Н.Макиавелли, Ж.Боден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568183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2" name="Google Shape;332;p19"/>
          <p:cNvSpPr txBox="1"/>
          <p:nvPr/>
        </p:nvSpPr>
        <p:spPr>
          <a:xfrm>
            <a:off x="4139952" y="2420888"/>
            <a:ext cx="4752528" cy="3960440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Выдающийся итальянский мыслитель и политический деятель Н.Макиавелли (1460-1527 гг.) был одним из первых, кто начал употреблять термин «государство». Он написал книгу «Государь», в которой чётко обосновал концепцию светского го- сударства. Принципы, на основе которых функционирует государство, определяются не божественным откровением, а природой человека, его разумом и опытом. Главной заслугой Н.Макиавелли было то, что он анализировал политику не с позиций «должного», а с позиций «сущего» («дейст- вительной правды вещей»).</a:t>
            </a:r>
            <a:endParaRPr/>
          </a:p>
        </p:txBody>
      </p:sp>
      <p:sp>
        <p:nvSpPr>
          <p:cNvPr id="333" name="Google Shape;333;p19"/>
          <p:cNvSpPr txBox="1"/>
          <p:nvPr/>
        </p:nvSpPr>
        <p:spPr>
          <a:xfrm>
            <a:off x="3987795" y="1196752"/>
            <a:ext cx="2563586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Никколо Макивавелли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34" name="Google Shape;334;p19" descr="http://www.dmitrysmor.ru/upload/images/big/100_velikih-7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5" y="1273324"/>
            <a:ext cx="3879212" cy="5035996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568183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0" name="Google Shape;340;p20"/>
          <p:cNvSpPr txBox="1"/>
          <p:nvPr/>
        </p:nvSpPr>
        <p:spPr>
          <a:xfrm>
            <a:off x="3491880" y="1628800"/>
            <a:ext cx="5400600" cy="475252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сочинении «Государь» Н.Макиавелли опреде- лял возникновение государства потребностью в обуздании эгоистической натуры человека, при- сущего ему стремления к власти и собственности, ненависти, злобы и коварства. Одна из главных функций государства - защита частной собствен- ности. Наилучшей формой государственного уст- ройства он считал республику. Но если народ не готов к такой форме правления, то воспитать в нём республиканский дух должно государство с сильным правлением. Для достижения этой цели по его мнению пригодны все способы, в т.ч. и аморальные: подкуп, насилие, обман, убийство. Правитель всегда будет оправдан, если результа- ты его политики окажутся хорошими. Позже без- нравственная политика стала называться «ма- киавеллизмом».</a:t>
            </a:r>
            <a:endParaRPr/>
          </a:p>
        </p:txBody>
      </p:sp>
      <p:sp>
        <p:nvSpPr>
          <p:cNvPr id="341" name="Google Shape;341;p20"/>
          <p:cNvSpPr txBox="1"/>
          <p:nvPr/>
        </p:nvSpPr>
        <p:spPr>
          <a:xfrm>
            <a:off x="3275855" y="1196752"/>
            <a:ext cx="3104486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«Государь» (Н.Макиавелли)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42" name="Google Shape;3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604" y="1268760"/>
            <a:ext cx="3133251" cy="5023644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568183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Основы политологии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268224" y="2729912"/>
            <a:ext cx="8640960" cy="936104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Политология 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это наука о политических отношениях и политической деятель-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ности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людей, закономерностях становления и развития политических систем, сущности, формах и методах реализации политической власти</a:t>
            </a:r>
            <a:endParaRPr sz="18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1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568183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8" name="Google Shape;348;p21"/>
          <p:cNvSpPr txBox="1"/>
          <p:nvPr/>
        </p:nvSpPr>
        <p:spPr>
          <a:xfrm>
            <a:off x="323528" y="4869160"/>
            <a:ext cx="8568952" cy="151216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XVII-XVIII вв. продолжается развитие гражданской трактовки политики. Ис- следовательский интерес был направлен на выявление причин возникновения государства, сущности отношений между личностью, обществом и государст- вом. Создаются теории общественного договора, естественного права, разде- ления властей, гражданского общества и правового государства.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49" name="Google Shape;349;p21"/>
          <p:cNvGrpSpPr/>
          <p:nvPr/>
        </p:nvGrpSpPr>
        <p:grpSpPr>
          <a:xfrm>
            <a:off x="330718" y="1268760"/>
            <a:ext cx="8554570" cy="3400152"/>
            <a:chOff x="7190" y="0"/>
            <a:chExt cx="8554570" cy="3400152"/>
          </a:xfrm>
        </p:grpSpPr>
        <p:sp>
          <p:nvSpPr>
            <p:cNvPr id="350" name="Google Shape;350;p21"/>
            <p:cNvSpPr/>
            <p:nvPr/>
          </p:nvSpPr>
          <p:spPr>
            <a:xfrm>
              <a:off x="7190" y="0"/>
              <a:ext cx="2104616" cy="340015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1"/>
            <p:cNvSpPr txBox="1"/>
            <p:nvPr/>
          </p:nvSpPr>
          <p:spPr>
            <a:xfrm>
              <a:off x="7190" y="0"/>
              <a:ext cx="2104616" cy="34001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Политические учения в Новое время (XVII-XVIII вв.)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2322268" y="1439103"/>
              <a:ext cx="446178" cy="521944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9BAEB1"/>
                </a:gs>
                <a:gs pos="80000">
                  <a:srgbClr val="CCE6E9"/>
                </a:gs>
                <a:gs pos="100000">
                  <a:srgbClr val="CDE8EA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1"/>
            <p:cNvSpPr txBox="1"/>
            <p:nvPr/>
          </p:nvSpPr>
          <p:spPr>
            <a:xfrm>
              <a:off x="2322268" y="1439103"/>
              <a:ext cx="446178" cy="521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2953653" y="0"/>
              <a:ext cx="2661644" cy="340015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 txBox="1"/>
            <p:nvPr/>
          </p:nvSpPr>
          <p:spPr>
            <a:xfrm>
              <a:off x="2953653" y="0"/>
              <a:ext cx="2661644" cy="34001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Политическая теория отличается рациона- лизмом и практичес- кой ориентацией на решение жизненно важных проблем. Соз- даются теории общес- твенного договора, естественного права, разделения властей, гражданского общес- тва, правового госу- дарства.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5825760" y="1439103"/>
              <a:ext cx="446178" cy="521944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9BAEB1"/>
                </a:gs>
                <a:gs pos="80000">
                  <a:srgbClr val="CCE6E9"/>
                </a:gs>
                <a:gs pos="100000">
                  <a:srgbClr val="CDE8EA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1"/>
            <p:cNvSpPr txBox="1"/>
            <p:nvPr/>
          </p:nvSpPr>
          <p:spPr>
            <a:xfrm>
              <a:off x="5825760" y="1439103"/>
              <a:ext cx="446178" cy="521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6457144" y="0"/>
              <a:ext cx="2104616" cy="340015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1"/>
            <p:cNvSpPr txBox="1"/>
            <p:nvPr/>
          </p:nvSpPr>
          <p:spPr>
            <a:xfrm>
              <a:off x="6457144" y="0"/>
              <a:ext cx="2104616" cy="34001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Т.Гоббс, Дж.Локк, Ш.-Л.Мотескьё, Ж.-Ж.Руссо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2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568183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5" name="Google Shape;365;p22"/>
          <p:cNvSpPr txBox="1"/>
          <p:nvPr/>
        </p:nvSpPr>
        <p:spPr>
          <a:xfrm>
            <a:off x="3779912" y="2348880"/>
            <a:ext cx="5112568" cy="403244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Т.Гоббс исходил из представлений о неком «ес- тественном», догосударственном состоянии общества. Этот ранний период истории чело- вечества Гоббс характеризовал как «войну всех против всех» в условиях абсолютного ра- венства и неограниченной свободы. Чтобы выйти из такого состояния, люди заключили «общественный договор», передав часть своих прав государству с целью сохранения за собой остальных прав. По Гоббсу, объём прав ото- шедших государству, может быть очень зна- чительным. Государь в общественных интере- сах может даже приносить в жертву жизнь своих подданных.</a:t>
            </a:r>
            <a:endParaRPr/>
          </a:p>
        </p:txBody>
      </p:sp>
      <p:sp>
        <p:nvSpPr>
          <p:cNvPr id="366" name="Google Shape;366;p22"/>
          <p:cNvSpPr txBox="1"/>
          <p:nvPr/>
        </p:nvSpPr>
        <p:spPr>
          <a:xfrm>
            <a:off x="3563888" y="1215827"/>
            <a:ext cx="2563586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Томас Гоббс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67" name="Google Shape;367;p22"/>
          <p:cNvPicPr preferRelativeResize="0"/>
          <p:nvPr/>
        </p:nvPicPr>
        <p:blipFill rotWithShape="1">
          <a:blip r:embed="rId3">
            <a:alphaModFix/>
          </a:blip>
          <a:srcRect l="5050" r="11650"/>
          <a:stretch/>
        </p:blipFill>
        <p:spPr>
          <a:xfrm>
            <a:off x="134966" y="1300265"/>
            <a:ext cx="3428922" cy="4973633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3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675687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3" name="Google Shape;373;p23"/>
          <p:cNvSpPr txBox="1"/>
          <p:nvPr/>
        </p:nvSpPr>
        <p:spPr>
          <a:xfrm>
            <a:off x="4283968" y="3804001"/>
            <a:ext cx="4608512" cy="2577327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Но другой английский просветитель Дж. Локк отрицал такой общественный дого- вор, по которому граждане фактически лишаются всех своих прав (даже права на жизнь) в пользу государства. Власть не должна концентрироваться в одних руках либо в одном органе. Так, Локк выдвинул идею разделения законодательной и ис- полнительной власти.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4" name="Google Shape;374;p23"/>
          <p:cNvSpPr txBox="1"/>
          <p:nvPr/>
        </p:nvSpPr>
        <p:spPr>
          <a:xfrm>
            <a:off x="4067944" y="1291358"/>
            <a:ext cx="2563586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Джон Локк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75" name="Google Shape;37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664" y="1319883"/>
            <a:ext cx="3950280" cy="4968237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4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675687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1" name="Google Shape;381;p24"/>
          <p:cNvSpPr txBox="1"/>
          <p:nvPr/>
        </p:nvSpPr>
        <p:spPr>
          <a:xfrm>
            <a:off x="4427984" y="4077072"/>
            <a:ext cx="4464496" cy="2304256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Теорию разделения властей дополнил и развил французский мыслитель Ш.Мон- тескьё. Наряду с законодательной и ис- полнительной он выделил ещё и судеб- ную власть. При этом, по его мнению, каждая власть должна контролировать и сдерживать другую, что позволит из- бежать деспотизма и произвола.</a:t>
            </a:r>
            <a:endParaRPr/>
          </a:p>
        </p:txBody>
      </p:sp>
      <p:sp>
        <p:nvSpPr>
          <p:cNvPr id="382" name="Google Shape;382;p24"/>
          <p:cNvSpPr txBox="1"/>
          <p:nvPr/>
        </p:nvSpPr>
        <p:spPr>
          <a:xfrm>
            <a:off x="4231900" y="1268760"/>
            <a:ext cx="2563586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Шарль Луи Монтескьё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83" name="Google Shape;38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372568"/>
            <a:ext cx="4052388" cy="4862865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5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675687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9" name="Google Shape;389;p25"/>
          <p:cNvSpPr txBox="1"/>
          <p:nvPr/>
        </p:nvSpPr>
        <p:spPr>
          <a:xfrm>
            <a:off x="3779912" y="2132856"/>
            <a:ext cx="5112568" cy="4248472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Основная цель разделения властей - избежать злоупотребления властью. Разделение и вза- имное сдерживание властей являются, соглас- но Монтескьё, главным условием для обеспе- чения политической свободы в её отношениях к государственному устройству. В свовей рабо- те «О духе законов» он писал, что есть три об- раза правления: республиканский, монархи- ческий и деспотический. В основе каждой фор- мы правления лежит свой принцип: у респуб- лики - добродетель, у монархии - честь, у дес- потии - страх. Также Монтескьё отмечал, что свобода может быть обеспечена лишь закона- ми: «Свобода есть право делать всё, что дозво- лено законами».</a:t>
            </a:r>
            <a:endParaRPr/>
          </a:p>
        </p:txBody>
      </p:sp>
      <p:sp>
        <p:nvSpPr>
          <p:cNvPr id="390" name="Google Shape;390;p25"/>
          <p:cNvSpPr txBox="1"/>
          <p:nvPr/>
        </p:nvSpPr>
        <p:spPr>
          <a:xfrm>
            <a:off x="3528348" y="1268760"/>
            <a:ext cx="3580460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«О духе законов» (Ш.Монтескьё)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91" name="Google Shape;39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340768"/>
            <a:ext cx="3417049" cy="4916617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6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675687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7" name="Google Shape;397;p26"/>
          <p:cNvSpPr txBox="1"/>
          <p:nvPr/>
        </p:nvSpPr>
        <p:spPr>
          <a:xfrm>
            <a:off x="4283968" y="2420888"/>
            <a:ext cx="4608512" cy="3960440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Выдающийся французский просветитель Ж.-Ж.Руссо в целом тоже разделял идею общественного договора. Но он иначе, чем предшественники, объяснял причи- ны появления этого договора. Он утверж- дал, что человек в естественном состоя- нии находился в гармонии с природой. Рост населения и географические факто- ры (климат, почвы и т.д.) вели к возник- новению сотрудничества и соперничест- ва. Естественное неравенство в силах и дарованиях людей с появлением частной собственности ведёт к неравенству поли- тическому.</a:t>
            </a:r>
            <a:endParaRPr/>
          </a:p>
        </p:txBody>
      </p:sp>
      <p:sp>
        <p:nvSpPr>
          <p:cNvPr id="398" name="Google Shape;398;p26"/>
          <p:cNvSpPr txBox="1"/>
          <p:nvPr/>
        </p:nvSpPr>
        <p:spPr>
          <a:xfrm>
            <a:off x="4077443" y="1196752"/>
            <a:ext cx="2563586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Жан-Жак Руссо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99" name="Google Shape;39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24" y="1295270"/>
            <a:ext cx="3982119" cy="4994522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7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675687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5" name="Google Shape;405;p27"/>
          <p:cNvSpPr txBox="1"/>
          <p:nvPr/>
        </p:nvSpPr>
        <p:spPr>
          <a:xfrm>
            <a:off x="3923928" y="2924944"/>
            <a:ext cx="4968552" cy="3456384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Чтобы предотвратить постоянные столкно- вения могущественных и обездоленных, ус- тановить гражданский мир, люди приходят к необходимости заключить общественный до- говор. В соответствии с ним человек теряет естественную свободу, но приобретает свобо- ду гражданскую и право собственности на всё, чем обладает. Любые правители лишь представители народа, который всегда мо- жет отказаться от ранее принятого закона и принять новый. В этом и состоит суть теории народного суверенитета Ж.-Ж.Руссо.</a:t>
            </a:r>
            <a:endParaRPr/>
          </a:p>
        </p:txBody>
      </p:sp>
      <p:sp>
        <p:nvSpPr>
          <p:cNvPr id="406" name="Google Shape;406;p27"/>
          <p:cNvSpPr txBox="1"/>
          <p:nvPr/>
        </p:nvSpPr>
        <p:spPr>
          <a:xfrm>
            <a:off x="3675962" y="1196777"/>
            <a:ext cx="4382990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Дом в Женеве, где родился Ж.-Ж.Руссо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7" name="Google Shape;40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340768"/>
            <a:ext cx="3465593" cy="4869159"/>
          </a:xfrm>
          <a:prstGeom prst="rect">
            <a:avLst/>
          </a:prstGeom>
          <a:noFill/>
          <a:ln w="38100" cap="flat" cmpd="sng">
            <a:solidFill>
              <a:srgbClr val="177CA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8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675687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3" name="Google Shape;413;p28"/>
          <p:cNvSpPr txBox="1"/>
          <p:nvPr/>
        </p:nvSpPr>
        <p:spPr>
          <a:xfrm>
            <a:off x="323528" y="4869160"/>
            <a:ext cx="8568952" cy="151216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Развитие политической мысли XIX в. во многом было связано с победой Вели- кой французской революции, утверждением индустриального общества и бур- жуазной государственности, возникновением рабочего движения. В это время окончательно оформились основные современные идеологии - либерализм, консерватизм, социализм.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14" name="Google Shape;414;p28"/>
          <p:cNvGrpSpPr/>
          <p:nvPr/>
        </p:nvGrpSpPr>
        <p:grpSpPr>
          <a:xfrm>
            <a:off x="330718" y="1268760"/>
            <a:ext cx="8554570" cy="3400152"/>
            <a:chOff x="7190" y="0"/>
            <a:chExt cx="8554570" cy="3400152"/>
          </a:xfrm>
        </p:grpSpPr>
        <p:sp>
          <p:nvSpPr>
            <p:cNvPr id="415" name="Google Shape;415;p28"/>
            <p:cNvSpPr/>
            <p:nvPr/>
          </p:nvSpPr>
          <p:spPr>
            <a:xfrm>
              <a:off x="7190" y="0"/>
              <a:ext cx="2104616" cy="340015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 txBox="1"/>
            <p:nvPr/>
          </p:nvSpPr>
          <p:spPr>
            <a:xfrm>
              <a:off x="7190" y="0"/>
              <a:ext cx="2104616" cy="34001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Политическая мысль XIX в.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2322268" y="1439103"/>
              <a:ext cx="446178" cy="521944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9BAEB1"/>
                </a:gs>
                <a:gs pos="80000">
                  <a:srgbClr val="CCE6E9"/>
                </a:gs>
                <a:gs pos="100000">
                  <a:srgbClr val="CDE8EA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 txBox="1"/>
            <p:nvPr/>
          </p:nvSpPr>
          <p:spPr>
            <a:xfrm>
              <a:off x="2322268" y="1439103"/>
              <a:ext cx="446178" cy="521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2953653" y="0"/>
              <a:ext cx="2661644" cy="340015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 txBox="1"/>
            <p:nvPr/>
          </p:nvSpPr>
          <p:spPr>
            <a:xfrm>
              <a:off x="2953653" y="0"/>
              <a:ext cx="2661644" cy="34001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Политическая теория отличается рациона- лизмом и практичес- кой ориентацией на решение жизненно важных проблем. Соз- даются теории общес- твенного договора, естественного права, разделения властей, гражданского общес- тва, правового госу- дарства.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5825760" y="1439103"/>
              <a:ext cx="446178" cy="521944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9BAEB1"/>
                </a:gs>
                <a:gs pos="80000">
                  <a:srgbClr val="CCE6E9"/>
                </a:gs>
                <a:gs pos="100000">
                  <a:srgbClr val="CDE8EA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 txBox="1"/>
            <p:nvPr/>
          </p:nvSpPr>
          <p:spPr>
            <a:xfrm>
              <a:off x="5825760" y="1439103"/>
              <a:ext cx="446178" cy="521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6457144" y="0"/>
              <a:ext cx="2104616" cy="340015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 txBox="1"/>
            <p:nvPr/>
          </p:nvSpPr>
          <p:spPr>
            <a:xfrm>
              <a:off x="6457144" y="0"/>
              <a:ext cx="2104616" cy="34001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О.Конт, А. де Токвиль, К.Маркс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9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568183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0" name="Google Shape;430;p29"/>
          <p:cNvSpPr txBox="1"/>
          <p:nvPr/>
        </p:nvSpPr>
        <p:spPr>
          <a:xfrm>
            <a:off x="3995936" y="1619300"/>
            <a:ext cx="5040560" cy="476202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А. де Токвиль (1805-1859) был обеспокоен тем, что широкое развитие демократии может привести к ущемлению прав меньшинства. С одной стороны, он отмечал положительные стороны демократии, в частности на улучше- ние благополучия большинства граждан и предоставление им широкого политического участия. Но он обращал внимание и на воз- можные отрицательные последствия: вероят- ность установления тирании большинства над меньшинством, социальное подчинение как результат усиления централизации и бю- рократизации государственного управления. Это можно преодолеть укреплением предста- вительной власти, расширением системы местного самоуправления и добровольных политических и гражданских ассоциаций.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1" name="Google Shape;431;p29"/>
          <p:cNvSpPr txBox="1"/>
          <p:nvPr/>
        </p:nvSpPr>
        <p:spPr>
          <a:xfrm>
            <a:off x="3831779" y="1187252"/>
            <a:ext cx="2563586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Алексис де Токвиль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32" name="Google Shape;432;p29" descr="Картинки по запросу Алексис де Токвиль"/>
          <p:cNvPicPr preferRelativeResize="0"/>
          <p:nvPr/>
        </p:nvPicPr>
        <p:blipFill rotWithShape="1">
          <a:blip r:embed="rId3">
            <a:alphaModFix/>
          </a:blip>
          <a:srcRect l="8953" r="9741" b="9142"/>
          <a:stretch/>
        </p:blipFill>
        <p:spPr>
          <a:xfrm>
            <a:off x="107504" y="1261120"/>
            <a:ext cx="3705225" cy="5054067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0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568183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8" name="Google Shape;438;p30"/>
          <p:cNvSpPr txBox="1"/>
          <p:nvPr/>
        </p:nvSpPr>
        <p:spPr>
          <a:xfrm>
            <a:off x="3851920" y="1844824"/>
            <a:ext cx="5184576" cy="4536504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середине 40-х гг. XIX в. возникает марксизм. К.Маркс (1818-1883) понимал политику как надстройку по отношению к экономической структуре общества. Он доказывал, что все яв- ления политической жизни коренятся в мате- риальных, экономических отношениях и в своём существовании зависят от экономичес- кой основы общества. Важнейшим элементом политического учения марксизма является те- зис о классовом характере государства и права. Политика является концентрированным выра- жением экономики и сферой борьбы классов за завоевание государственной власти. Он обосно- вывал положение о закономерности отмирания государства и всякой политики в коммунисти- ческом обществе.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9" name="Google Shape;439;p30"/>
          <p:cNvSpPr txBox="1"/>
          <p:nvPr/>
        </p:nvSpPr>
        <p:spPr>
          <a:xfrm>
            <a:off x="3635896" y="1225402"/>
            <a:ext cx="2563586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Карл Маркс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40" name="Google Shape;440;p30" descr="Картинки по запросу Karl Heinrich Mar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340767"/>
            <a:ext cx="3456384" cy="4953417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568183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Основы политологии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17" name="Google Shape;117;p4"/>
          <p:cNvGraphicFramePr/>
          <p:nvPr>
            <p:extLst>
              <p:ext uri="{D42A27DB-BD31-4B8C-83A1-F6EECF244321}">
                <p14:modId xmlns:p14="http://schemas.microsoft.com/office/powerpoint/2010/main" val="2174331015"/>
              </p:ext>
            </p:extLst>
          </p:nvPr>
        </p:nvGraphicFramePr>
        <p:xfrm>
          <a:off x="190560" y="1592976"/>
          <a:ext cx="8568950" cy="4032425"/>
        </p:xfrm>
        <a:graphic>
          <a:graphicData uri="http://schemas.openxmlformats.org/drawingml/2006/table">
            <a:tbl>
              <a:tblPr firstRow="1">
                <a:noFill/>
                <a:tableStyleId>{3F2E02B2-1BC5-420E-ADD7-03C8CA97F089}</a:tableStyleId>
              </a:tblPr>
              <a:tblGrid>
                <a:gridCol w="2088225"/>
                <a:gridCol w="6480725"/>
              </a:tblGrid>
              <a:tr h="5224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Функции политологии</a:t>
                      </a:r>
                      <a:endParaRPr sz="2000" u="none" strike="noStrike" cap="none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Познавательная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dirty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Определённая система знаний о политике</a:t>
                      </a:r>
                      <a:endParaRPr sz="18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84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Воспитательная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Способствует формированию политической культуры </a:t>
                      </a:r>
                      <a:r>
                        <a:rPr lang="ru-RU" sz="1800" b="0" i="0" dirty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граждан</a:t>
                      </a:r>
                      <a:endParaRPr sz="18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84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Идеологическая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dirty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Средство идейного обоснования важнейших целей и </a:t>
                      </a:r>
                      <a:r>
                        <a:rPr lang="ru-RU" sz="1800" b="0" i="0" dirty="0" err="1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идеа</a:t>
                      </a:r>
                      <a:r>
                        <a:rPr lang="ru-RU" sz="1800" b="0" i="0" dirty="0" smtClean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лов политической деятельности</a:t>
                      </a:r>
                      <a:endParaRPr sz="18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488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Практическая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Рекомендации о деятельности в сфере политики</a:t>
                      </a:r>
                      <a:endParaRPr sz="18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84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Прогностическая</a:t>
                      </a:r>
                      <a:endParaRPr sz="18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Знания о политике позволяют составить прогноз о </a:t>
                      </a:r>
                      <a:r>
                        <a:rPr lang="ru-RU" sz="1800" b="0" i="0" dirty="0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тенден</a:t>
                      </a:r>
                      <a:r>
                        <a:rPr lang="ru-RU" sz="1800" b="0" i="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</a:t>
                      </a:r>
                      <a:r>
                        <a:rPr lang="ru-RU" sz="1800" b="0" i="0" dirty="0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циях</a:t>
                      </a:r>
                      <a:r>
                        <a:rPr lang="ru-RU" sz="1800" b="0" i="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развития политической ситуации</a:t>
                      </a:r>
                      <a:endParaRPr sz="1800" dirty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78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1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675687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6" name="Google Shape;446;p31"/>
          <p:cNvSpPr txBox="1"/>
          <p:nvPr/>
        </p:nvSpPr>
        <p:spPr>
          <a:xfrm>
            <a:off x="323528" y="5157192"/>
            <a:ext cx="8568952" cy="1224136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Политология становится самостоятельной научной и учебной дисциплиной во второй половине XIX в. Вплоть до возникновения политологии как самостоя- тельной научной дисциплины сфера политического рассматривалась в связи с другими подсистемами общества, а не в качестве самостоятельной сферы.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47" name="Google Shape;447;p31"/>
          <p:cNvGrpSpPr/>
          <p:nvPr/>
        </p:nvGrpSpPr>
        <p:grpSpPr>
          <a:xfrm>
            <a:off x="179510" y="1416649"/>
            <a:ext cx="8712973" cy="3592307"/>
            <a:chOff x="-2" y="19649"/>
            <a:chExt cx="8712973" cy="3592307"/>
          </a:xfrm>
        </p:grpSpPr>
        <p:sp>
          <p:nvSpPr>
            <p:cNvPr id="448" name="Google Shape;448;p31"/>
            <p:cNvSpPr/>
            <p:nvPr/>
          </p:nvSpPr>
          <p:spPr>
            <a:xfrm>
              <a:off x="716886" y="19649"/>
              <a:ext cx="7279194" cy="60857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 txBox="1"/>
            <p:nvPr/>
          </p:nvSpPr>
          <p:spPr>
            <a:xfrm>
              <a:off x="716886" y="19649"/>
              <a:ext cx="7279194" cy="6085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Этапы развития современной политологии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0" name="Google Shape;450;p31"/>
            <p:cNvSpPr/>
            <p:nvPr/>
          </p:nvSpPr>
          <p:spPr>
            <a:xfrm rot="5400000">
              <a:off x="4242376" y="643439"/>
              <a:ext cx="228215" cy="273858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 txBox="1"/>
            <p:nvPr/>
          </p:nvSpPr>
          <p:spPr>
            <a:xfrm rot="10800000">
              <a:off x="4242376" y="643439"/>
              <a:ext cx="228215" cy="273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-2" y="932512"/>
              <a:ext cx="8712973" cy="60857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 txBox="1"/>
            <p:nvPr/>
          </p:nvSpPr>
          <p:spPr>
            <a:xfrm>
              <a:off x="-2" y="932512"/>
              <a:ext cx="8712973" cy="6085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Конец XIX в. - 40-е гг. ХХ в. - развитие социологического направления, исследую- щего взаимодействие политики с другими сферами общественной жизни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4" name="Google Shape;454;p31"/>
            <p:cNvSpPr/>
            <p:nvPr/>
          </p:nvSpPr>
          <p:spPr>
            <a:xfrm rot="5400000">
              <a:off x="4242376" y="1556302"/>
              <a:ext cx="228215" cy="273858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7B7B7B"/>
                </a:gs>
                <a:gs pos="80000">
                  <a:srgbClr val="A2A2A2"/>
                </a:gs>
                <a:gs pos="100000">
                  <a:srgbClr val="A3A3A3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 txBox="1"/>
            <p:nvPr/>
          </p:nvSpPr>
          <p:spPr>
            <a:xfrm rot="10800000">
              <a:off x="4242376" y="1556302"/>
              <a:ext cx="228215" cy="273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-2" y="1845375"/>
              <a:ext cx="8712973" cy="86914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 txBox="1"/>
            <p:nvPr/>
          </p:nvSpPr>
          <p:spPr>
            <a:xfrm>
              <a:off x="-2" y="1845375"/>
              <a:ext cx="8712973" cy="8691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Конец 40-х - вторая половина 70-х гг. ХХ в. - послевоенная поведенческая револю- ция (изучение наблюдаемое индивидуальное и групповое политическое поведе- ние с помощью строго научных методов)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8" name="Google Shape;458;p31"/>
            <p:cNvSpPr/>
            <p:nvPr/>
          </p:nvSpPr>
          <p:spPr>
            <a:xfrm rot="5400000">
              <a:off x="4248162" y="2722023"/>
              <a:ext cx="216642" cy="273858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7B7B7B"/>
                </a:gs>
                <a:gs pos="80000">
                  <a:srgbClr val="A2A2A2"/>
                </a:gs>
                <a:gs pos="100000">
                  <a:srgbClr val="A3A3A3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 txBox="1"/>
            <p:nvPr/>
          </p:nvSpPr>
          <p:spPr>
            <a:xfrm rot="10800000">
              <a:off x="4248162" y="2722023"/>
              <a:ext cx="216642" cy="273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-2" y="3003381"/>
              <a:ext cx="8712973" cy="60857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 txBox="1"/>
            <p:nvPr/>
          </p:nvSpPr>
          <p:spPr>
            <a:xfrm>
              <a:off x="-2" y="3003381"/>
              <a:ext cx="8712973" cy="6085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 середины 70-х гг. ХХ в. - поиск новых подходов к анализу и объяснению полити- ки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2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675687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7" name="Google Shape;467;p32"/>
          <p:cNvSpPr txBox="1"/>
          <p:nvPr/>
        </p:nvSpPr>
        <p:spPr>
          <a:xfrm>
            <a:off x="323528" y="4869160"/>
            <a:ext cx="8568952" cy="151216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конце XIX в. - 40-х гг. ХХ в. мыслители развивали социологическое направле- ние, исследующее взаимодействие политики с другими сферами общественной жизни. Они заложили основы политической социологии, изучали политические элиты, бюрократию, партии, особенности функционирования политической власти в условиях демократии.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68" name="Google Shape;468;p32"/>
          <p:cNvGrpSpPr/>
          <p:nvPr/>
        </p:nvGrpSpPr>
        <p:grpSpPr>
          <a:xfrm>
            <a:off x="326537" y="1328301"/>
            <a:ext cx="8562932" cy="3281069"/>
            <a:chOff x="3009" y="59541"/>
            <a:chExt cx="8562932" cy="3281069"/>
          </a:xfrm>
        </p:grpSpPr>
        <p:sp>
          <p:nvSpPr>
            <p:cNvPr id="469" name="Google Shape;469;p32"/>
            <p:cNvSpPr/>
            <p:nvPr/>
          </p:nvSpPr>
          <p:spPr>
            <a:xfrm>
              <a:off x="3009" y="59541"/>
              <a:ext cx="2106673" cy="328106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 txBox="1"/>
            <p:nvPr/>
          </p:nvSpPr>
          <p:spPr>
            <a:xfrm>
              <a:off x="3009" y="59541"/>
              <a:ext cx="2106673" cy="328106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Политология конца XIX в. - 40-х гг. ХХ в.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2320350" y="1438848"/>
              <a:ext cx="446614" cy="522455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9BAEB1"/>
                </a:gs>
                <a:gs pos="80000">
                  <a:srgbClr val="CCE6E9"/>
                </a:gs>
                <a:gs pos="100000">
                  <a:srgbClr val="CDE8EA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 txBox="1"/>
            <p:nvPr/>
          </p:nvSpPr>
          <p:spPr>
            <a:xfrm>
              <a:off x="2320350" y="1438848"/>
              <a:ext cx="446614" cy="522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2952352" y="59541"/>
              <a:ext cx="2664246" cy="328106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 txBox="1"/>
            <p:nvPr/>
          </p:nvSpPr>
          <p:spPr>
            <a:xfrm>
              <a:off x="2952352" y="59541"/>
              <a:ext cx="2664246" cy="328106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Развитие социологи- ческого направления, исследующего взаи- модействие политики с другими сферами общественной жизни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5827266" y="1438848"/>
              <a:ext cx="446614" cy="522455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9BAEB1"/>
                </a:gs>
                <a:gs pos="80000">
                  <a:srgbClr val="CCE6E9"/>
                </a:gs>
                <a:gs pos="100000">
                  <a:srgbClr val="CDE8EA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 txBox="1"/>
            <p:nvPr/>
          </p:nvSpPr>
          <p:spPr>
            <a:xfrm>
              <a:off x="5827266" y="1438848"/>
              <a:ext cx="446614" cy="522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6459268" y="59541"/>
              <a:ext cx="2106673" cy="328106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 txBox="1"/>
            <p:nvPr/>
          </p:nvSpPr>
          <p:spPr>
            <a:xfrm>
              <a:off x="6459268" y="59541"/>
              <a:ext cx="2106673" cy="328106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М.Вебер, Г.Моска, В.Парето, Р.Ми- хельс, Э.Дюрк- гейм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3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568183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4" name="Google Shape;484;p33"/>
          <p:cNvSpPr txBox="1"/>
          <p:nvPr/>
        </p:nvSpPr>
        <p:spPr>
          <a:xfrm>
            <a:off x="4067944" y="2924944"/>
            <a:ext cx="4968552" cy="3456384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Ярким представителем социологического направления был немецкий политолог и со- циолог М.Вебер (1861-1920). Он изучал поли- тику с позиций социокультурных факторов развития (ценности, идеалы, верования). По- литика - это особый вид человеческой дея- тельности и сфера жизни, которая форми- руется с возникновением государственно- административного аппарата. М.Вебер также анализировал проблемы легитимности (за- конности, правомочности) власти, бюрокра- тии, лидерства.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5" name="Google Shape;485;p33"/>
          <p:cNvSpPr txBox="1"/>
          <p:nvPr/>
        </p:nvSpPr>
        <p:spPr>
          <a:xfrm>
            <a:off x="3903864" y="1196827"/>
            <a:ext cx="2563586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Макс Вебер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6" name="Google Shape;486;p33" descr="Картинки по запросу макс вебер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4" y="1249761"/>
            <a:ext cx="3768353" cy="5083645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4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675687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2" name="Google Shape;492;p34"/>
          <p:cNvSpPr txBox="1"/>
          <p:nvPr/>
        </p:nvSpPr>
        <p:spPr>
          <a:xfrm>
            <a:off x="179512" y="4869160"/>
            <a:ext cx="8856984" cy="151216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Итальянские мыслители В.Парето и Г.Моска создали теорию элит. С выходом в свет в 1896 г. работы Моска «Элементы политической науки» часто связывают появление современной политологии как самостоятельной науки. Крупный вклад в развитие теории элит внёс Р.Михельс. Он исследовал механизмы, порождающие элитарность общества. 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3" name="Google Shape;493;p34"/>
          <p:cNvSpPr txBox="1"/>
          <p:nvPr/>
        </p:nvSpPr>
        <p:spPr>
          <a:xfrm>
            <a:off x="248249" y="4427687"/>
            <a:ext cx="2180304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Вильфредо Парето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4" name="Google Shape;494;p34" descr="Vilfredo Paret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429272"/>
            <a:ext cx="2105025" cy="2943225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95" name="Google Shape;495;p34" descr="Картинки по запросу Гаэтано Моск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29086" y="1429271"/>
            <a:ext cx="2157835" cy="2943225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96" name="Google Shape;496;p34"/>
          <p:cNvSpPr txBox="1"/>
          <p:nvPr/>
        </p:nvSpPr>
        <p:spPr>
          <a:xfrm>
            <a:off x="3517851" y="4412581"/>
            <a:ext cx="2180304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Гаэтано Моска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7" name="Google Shape;497;p34" descr="Картинки по запросу Роберт Михельс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0232" y="1429270"/>
            <a:ext cx="2207419" cy="2943225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98" name="Google Shape;498;p34"/>
          <p:cNvSpPr txBox="1"/>
          <p:nvPr/>
        </p:nvSpPr>
        <p:spPr>
          <a:xfrm>
            <a:off x="6673800" y="4372500"/>
            <a:ext cx="2180400" cy="432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Роберт Михельс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5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568183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4" name="Google Shape;504;p35"/>
          <p:cNvSpPr txBox="1"/>
          <p:nvPr/>
        </p:nvSpPr>
        <p:spPr>
          <a:xfrm>
            <a:off x="179512" y="4653136"/>
            <a:ext cx="8856984" cy="1728192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Представители Чикагской школы (Г.Алмонд, Р.Даль, Г.Лассуэлл и др.) изучали раз- личные аспекты политического поведения людей. Исследования этих политоло- гов положили конец чисто описательному стилю исследований в политологии. Они широко использовали эмпирические и количественные методы, тесты и лабо- раторные эксперименты, анкетные опросы, интервью, наблюдение, математичес- кую статистику.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5" name="Google Shape;505;p35"/>
          <p:cNvSpPr txBox="1"/>
          <p:nvPr/>
        </p:nvSpPr>
        <p:spPr>
          <a:xfrm>
            <a:off x="565917" y="4176592"/>
            <a:ext cx="2180304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Габриэль Алмонд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06" name="Google Shape;506;p35" descr="Картинки по запросу Gabriel A. Almo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422" y="1408212"/>
            <a:ext cx="1825294" cy="2684256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07" name="Google Shape;50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1920" y="1408212"/>
            <a:ext cx="1895024" cy="2684256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508" name="Google Shape;508;p35"/>
          <p:cNvSpPr txBox="1"/>
          <p:nvPr/>
        </p:nvSpPr>
        <p:spPr>
          <a:xfrm>
            <a:off x="3709280" y="4176592"/>
            <a:ext cx="2180304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Роберт Даль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9" name="Google Shape;509;p35"/>
          <p:cNvSpPr txBox="1"/>
          <p:nvPr/>
        </p:nvSpPr>
        <p:spPr>
          <a:xfrm>
            <a:off x="6653000" y="4175132"/>
            <a:ext cx="2180304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Гарольд Лассуэлл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10" name="Google Shape;510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6836" y="1408212"/>
            <a:ext cx="1812631" cy="2684256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6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675687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6" name="Google Shape;516;p36"/>
          <p:cNvSpPr txBox="1"/>
          <p:nvPr/>
        </p:nvSpPr>
        <p:spPr>
          <a:xfrm>
            <a:off x="323528" y="4869160"/>
            <a:ext cx="8568952" cy="151216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конце 40-х - второй половине 70-х гг. ХХ в. происходит послевоенная пове- денческая революция. Главное её положение - политология должна изучать наблюдаемое индивидуальное и групповое политическое поведение с помощью строго научных методов, необходимо разграничить факты и ценности и освобо- дить политологию от ценностных суждений. 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17" name="Google Shape;517;p36"/>
          <p:cNvGrpSpPr/>
          <p:nvPr/>
        </p:nvGrpSpPr>
        <p:grpSpPr>
          <a:xfrm>
            <a:off x="330718" y="1268760"/>
            <a:ext cx="8554570" cy="3400152"/>
            <a:chOff x="7190" y="0"/>
            <a:chExt cx="8554570" cy="3400152"/>
          </a:xfrm>
        </p:grpSpPr>
        <p:sp>
          <p:nvSpPr>
            <p:cNvPr id="518" name="Google Shape;518;p36"/>
            <p:cNvSpPr/>
            <p:nvPr/>
          </p:nvSpPr>
          <p:spPr>
            <a:xfrm>
              <a:off x="7190" y="0"/>
              <a:ext cx="2104616" cy="340015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 txBox="1"/>
            <p:nvPr/>
          </p:nvSpPr>
          <p:spPr>
            <a:xfrm>
              <a:off x="7190" y="0"/>
              <a:ext cx="2104616" cy="34001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Политология конца 40-х - вто- рой половины 70-х гг. ХХ в.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2322268" y="1439103"/>
              <a:ext cx="446178" cy="521944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9BAEB1"/>
                </a:gs>
                <a:gs pos="80000">
                  <a:srgbClr val="CCE6E9"/>
                </a:gs>
                <a:gs pos="100000">
                  <a:srgbClr val="CDE8EA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 txBox="1"/>
            <p:nvPr/>
          </p:nvSpPr>
          <p:spPr>
            <a:xfrm>
              <a:off x="2322268" y="1439103"/>
              <a:ext cx="446178" cy="521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2953653" y="0"/>
              <a:ext cx="2661644" cy="340015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 txBox="1"/>
            <p:nvPr/>
          </p:nvSpPr>
          <p:spPr>
            <a:xfrm>
              <a:off x="2953653" y="0"/>
              <a:ext cx="2661644" cy="34001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Послевоенная пове- денческая революция. Изучение политичес- кого поведения с по- мощью строго науч-ных методов. Задача политолога - выявле- ние закономерностей и объяснение полити- ческих событий. Поли- толог не должен да- вать оценки событиям.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5825760" y="1439103"/>
              <a:ext cx="446178" cy="521944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9BAEB1"/>
                </a:gs>
                <a:gs pos="80000">
                  <a:srgbClr val="CCE6E9"/>
                </a:gs>
                <a:gs pos="100000">
                  <a:srgbClr val="CDE8EA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 txBox="1"/>
            <p:nvPr/>
          </p:nvSpPr>
          <p:spPr>
            <a:xfrm>
              <a:off x="5825760" y="1439103"/>
              <a:ext cx="446178" cy="521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6457144" y="0"/>
              <a:ext cx="2104616" cy="340015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6"/>
            <p:cNvSpPr txBox="1"/>
            <p:nvPr/>
          </p:nvSpPr>
          <p:spPr>
            <a:xfrm>
              <a:off x="6457144" y="0"/>
              <a:ext cx="2104616" cy="34001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Д.Истон, Г.Алмонд, К.Дойч, С.Верба, Й.Шумпетер, Э.Дайнс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7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568183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3" name="Google Shape;533;p37"/>
          <p:cNvSpPr txBox="1"/>
          <p:nvPr/>
        </p:nvSpPr>
        <p:spPr>
          <a:xfrm>
            <a:off x="179512" y="5373216"/>
            <a:ext cx="8856984" cy="1008112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1950-1970-е гг. начинает широко применяться системный и структурно-функ- циональный анализ политики. Д.Истон создаёт теорию политической системы. Эта теория получает дальнейшее развитие у Г.Алмонда, К.Дойча.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4" name="Google Shape;534;p37"/>
          <p:cNvSpPr txBox="1"/>
          <p:nvPr/>
        </p:nvSpPr>
        <p:spPr>
          <a:xfrm>
            <a:off x="664805" y="4797152"/>
            <a:ext cx="2180304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Дэйвид Истон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35" name="Google Shape;535;p37" descr="Картинки по запросу David Eas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813" y="1340768"/>
            <a:ext cx="2592288" cy="3456384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36" name="Google Shape;536;p37" descr="Картинки по запросу Gabriel A. Almo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1880" y="1348383"/>
            <a:ext cx="2350341" cy="3456384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537" name="Google Shape;537;p37"/>
          <p:cNvSpPr txBox="1"/>
          <p:nvPr/>
        </p:nvSpPr>
        <p:spPr>
          <a:xfrm>
            <a:off x="3576898" y="4804767"/>
            <a:ext cx="2180304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Габриэль Алмонд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38" name="Google Shape;538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8184" y="1340768"/>
            <a:ext cx="2536514" cy="3448769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539" name="Google Shape;539;p37"/>
          <p:cNvSpPr txBox="1"/>
          <p:nvPr/>
        </p:nvSpPr>
        <p:spPr>
          <a:xfrm>
            <a:off x="6406289" y="4797152"/>
            <a:ext cx="2180304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Карл Дойч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8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568183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5" name="Google Shape;545;p38"/>
          <p:cNvSpPr txBox="1"/>
          <p:nvPr/>
        </p:nvSpPr>
        <p:spPr>
          <a:xfrm>
            <a:off x="179512" y="5373216"/>
            <a:ext cx="8856984" cy="1008112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Американские политологи Г.Алмонд, С.Верба изучали политическую культуру. Актуальными для анализа стали проблемы демократии (Й.Шумпетер, Р.Даль, Э.Даунс)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6" name="Google Shape;546;p38"/>
          <p:cNvSpPr txBox="1"/>
          <p:nvPr/>
        </p:nvSpPr>
        <p:spPr>
          <a:xfrm>
            <a:off x="664805" y="4797152"/>
            <a:ext cx="2180304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Сидней Верба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7" name="Google Shape;547;p38"/>
          <p:cNvSpPr txBox="1"/>
          <p:nvPr/>
        </p:nvSpPr>
        <p:spPr>
          <a:xfrm>
            <a:off x="3576898" y="4804767"/>
            <a:ext cx="2180304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Йозеф Шумпетер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8" name="Google Shape;548;p38"/>
          <p:cNvSpPr txBox="1"/>
          <p:nvPr/>
        </p:nvSpPr>
        <p:spPr>
          <a:xfrm>
            <a:off x="6406289" y="4797152"/>
            <a:ext cx="2180304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Энтони Даунс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49" name="Google Shape;549;p38" descr="Картинки по запросу Sidney Verb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172" y="1346560"/>
            <a:ext cx="2229569" cy="3344354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50" name="Google Shape;550;p38" descr="Картинки по запросу Joseph Schumpe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2969" y="1346560"/>
            <a:ext cx="2550070" cy="3344354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51" name="Google Shape;551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5976" y="1346560"/>
            <a:ext cx="2400930" cy="3344354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9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675687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7" name="Google Shape;557;p39"/>
          <p:cNvSpPr txBox="1"/>
          <p:nvPr/>
        </p:nvSpPr>
        <p:spPr>
          <a:xfrm>
            <a:off x="323528" y="5085184"/>
            <a:ext cx="8568952" cy="1296144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Начиная с середины 70-х гг. ХХ в. в политологии идёт поиск новых подходов к анализу и объяснению политики. В истории политической мысли использова- лись различные подходы к изучению политики - теологический (религиозный), натуралистический, социальный, рационально-критический.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558" name="Google Shape;558;p39"/>
          <p:cNvGraphicFramePr/>
          <p:nvPr/>
        </p:nvGraphicFramePr>
        <p:xfrm>
          <a:off x="287524" y="1412776"/>
          <a:ext cx="8640950" cy="3779570"/>
        </p:xfrm>
        <a:graphic>
          <a:graphicData uri="http://schemas.openxmlformats.org/drawingml/2006/table">
            <a:tbl>
              <a:tblPr firstRow="1">
                <a:noFill/>
                <a:tableStyleId>{22C302AE-ADAD-416D-B02D-61C72529E73E}</a:tableStyleId>
              </a:tblPr>
              <a:tblGrid>
                <a:gridCol w="1783100"/>
                <a:gridCol w="6857850"/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подходы к анализу и объяснению политики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solidFill>
                      <a:srgbClr val="177C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Теологический подход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Объяснение политических процессов божественной волей.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Натуралисти- ческий подход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Человек рассматривается как часть природы. Поэтому полити- ка объясняется природной средой: географическими условия- ми, биологическими и психическими свойствами человека.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Социальный подход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Политика рассматривается как производная от других социаль- ных сфер: экономики, права, социальной структуры, культуры.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Рационально- критический подход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Раскрытие внутренней природы политики, её важнейших эле- ментов и их взаимодействия. Выявление лежащих в основе по- литики конфликтов.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568183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Основы политологии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3" name="Google Shape;123;p5"/>
          <p:cNvGrpSpPr/>
          <p:nvPr/>
        </p:nvGrpSpPr>
        <p:grpSpPr>
          <a:xfrm>
            <a:off x="190541" y="1273569"/>
            <a:ext cx="8690909" cy="5030940"/>
            <a:chOff x="11029" y="4809"/>
            <a:chExt cx="8690909" cy="5030940"/>
          </a:xfrm>
        </p:grpSpPr>
        <p:sp>
          <p:nvSpPr>
            <p:cNvPr id="124" name="Google Shape;124;p5"/>
            <p:cNvSpPr/>
            <p:nvPr/>
          </p:nvSpPr>
          <p:spPr>
            <a:xfrm>
              <a:off x="4771433" y="843872"/>
              <a:ext cx="3057392" cy="2920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93B1B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5" name="Google Shape;125;p5"/>
            <p:cNvSpPr/>
            <p:nvPr/>
          </p:nvSpPr>
          <p:spPr>
            <a:xfrm>
              <a:off x="4771433" y="843872"/>
              <a:ext cx="1019130" cy="2920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93B1B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6" name="Google Shape;126;p5"/>
            <p:cNvSpPr/>
            <p:nvPr/>
          </p:nvSpPr>
          <p:spPr>
            <a:xfrm>
              <a:off x="3752302" y="843872"/>
              <a:ext cx="1019130" cy="2920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93B1B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7" name="Google Shape;127;p5"/>
            <p:cNvSpPr/>
            <p:nvPr/>
          </p:nvSpPr>
          <p:spPr>
            <a:xfrm>
              <a:off x="1714040" y="3956898"/>
              <a:ext cx="841343" cy="2920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A8CACD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8" name="Google Shape;128;p5"/>
            <p:cNvSpPr/>
            <p:nvPr/>
          </p:nvSpPr>
          <p:spPr>
            <a:xfrm>
              <a:off x="706354" y="3956898"/>
              <a:ext cx="1007685" cy="2920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A8CACD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9" name="Google Shape;129;p5"/>
            <p:cNvSpPr/>
            <p:nvPr/>
          </p:nvSpPr>
          <p:spPr>
            <a:xfrm>
              <a:off x="1714040" y="843872"/>
              <a:ext cx="3057392" cy="2920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93B1B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0" name="Google Shape;130;p5"/>
            <p:cNvSpPr/>
            <p:nvPr/>
          </p:nvSpPr>
          <p:spPr>
            <a:xfrm>
              <a:off x="3234305" y="4809"/>
              <a:ext cx="3074254" cy="83906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 txBox="1"/>
            <p:nvPr/>
          </p:nvSpPr>
          <p:spPr>
            <a:xfrm>
              <a:off x="3234305" y="4809"/>
              <a:ext cx="3074254" cy="8390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Структура политологии </a:t>
              </a: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(определена Комиссией ЮНЕСКО в 1948 г.)</a:t>
              </a:r>
              <a:endParaRPr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40927" y="1135908"/>
              <a:ext cx="1746225" cy="282098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 txBox="1"/>
            <p:nvPr/>
          </p:nvSpPr>
          <p:spPr>
            <a:xfrm>
              <a:off x="840927" y="1135908"/>
              <a:ext cx="1746225" cy="28209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политическая теория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11029" y="4248934"/>
              <a:ext cx="1390650" cy="78681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 txBox="1"/>
            <p:nvPr/>
          </p:nvSpPr>
          <p:spPr>
            <a:xfrm>
              <a:off x="11029" y="4248934"/>
              <a:ext cx="1390650" cy="7868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теория политики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693715" y="4248934"/>
              <a:ext cx="1723335" cy="78681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1693715" y="4248934"/>
              <a:ext cx="1723335" cy="78681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история политических учений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879189" y="1135908"/>
              <a:ext cx="1746225" cy="282098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2879189" y="1135908"/>
              <a:ext cx="1746225" cy="28209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политические институты (функции, осу- ществляемые этими инсти- тутами, а также те социальные силы, которые данные инсти- туты создают)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917451" y="1135908"/>
              <a:ext cx="1746225" cy="282098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4917451" y="1135908"/>
              <a:ext cx="1746225" cy="28209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партии, группы, общественное мнение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6955713" y="1135908"/>
              <a:ext cx="1746225" cy="282098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6955713" y="1135908"/>
              <a:ext cx="1746225" cy="28209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международные отношения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568183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Основы политологии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49" name="Google Shape;149;p6"/>
          <p:cNvGrpSpPr/>
          <p:nvPr/>
        </p:nvGrpSpPr>
        <p:grpSpPr>
          <a:xfrm>
            <a:off x="180256" y="1844821"/>
            <a:ext cx="8711478" cy="3616181"/>
            <a:chOff x="744" y="648069"/>
            <a:chExt cx="8711478" cy="3616181"/>
          </a:xfrm>
        </p:grpSpPr>
        <p:sp>
          <p:nvSpPr>
            <p:cNvPr id="150" name="Google Shape;150;p6"/>
            <p:cNvSpPr/>
            <p:nvPr/>
          </p:nvSpPr>
          <p:spPr>
            <a:xfrm>
              <a:off x="4356483" y="2453016"/>
              <a:ext cx="3609893" cy="3132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A8CACD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1" name="Google Shape;151;p6"/>
            <p:cNvSpPr/>
            <p:nvPr/>
          </p:nvSpPr>
          <p:spPr>
            <a:xfrm>
              <a:off x="4356483" y="2453016"/>
              <a:ext cx="1804946" cy="3132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A8CACD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2" name="Google Shape;152;p6"/>
            <p:cNvSpPr/>
            <p:nvPr/>
          </p:nvSpPr>
          <p:spPr>
            <a:xfrm>
              <a:off x="4310764" y="2453016"/>
              <a:ext cx="91440" cy="3132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A8CACD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3" name="Google Shape;153;p6"/>
            <p:cNvSpPr/>
            <p:nvPr/>
          </p:nvSpPr>
          <p:spPr>
            <a:xfrm>
              <a:off x="2551537" y="2453016"/>
              <a:ext cx="1804946" cy="3132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A8CACD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4" name="Google Shape;154;p6"/>
            <p:cNvSpPr/>
            <p:nvPr/>
          </p:nvSpPr>
          <p:spPr>
            <a:xfrm>
              <a:off x="746590" y="2453016"/>
              <a:ext cx="3609893" cy="3132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A8CACD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5" name="Google Shape;155;p6"/>
            <p:cNvSpPr/>
            <p:nvPr/>
          </p:nvSpPr>
          <p:spPr>
            <a:xfrm>
              <a:off x="4310763" y="1393915"/>
              <a:ext cx="91440" cy="3132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93B1B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6" name="Google Shape;156;p6"/>
            <p:cNvSpPr/>
            <p:nvPr/>
          </p:nvSpPr>
          <p:spPr>
            <a:xfrm>
              <a:off x="1944217" y="648069"/>
              <a:ext cx="4824533" cy="74584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 txBox="1"/>
            <p:nvPr/>
          </p:nvSpPr>
          <p:spPr>
            <a:xfrm>
              <a:off x="1944217" y="648069"/>
              <a:ext cx="4824533" cy="74584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Объект исследования политологии</a:t>
              </a:r>
              <a:endParaRPr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1512163" y="1707170"/>
              <a:ext cx="5688640" cy="74584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 txBox="1"/>
            <p:nvPr/>
          </p:nvSpPr>
          <p:spPr>
            <a:xfrm>
              <a:off x="1512163" y="1707170"/>
              <a:ext cx="5688640" cy="74584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политическая сфера общества </a:t>
              </a: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как не зависящая от исследователя объективная реальность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744" y="2766271"/>
              <a:ext cx="1491691" cy="149797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 txBox="1"/>
            <p:nvPr/>
          </p:nvSpPr>
          <p:spPr>
            <a:xfrm>
              <a:off x="744" y="2766271"/>
              <a:ext cx="1491691" cy="149797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политичес- кая структура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1805691" y="2766271"/>
              <a:ext cx="1491691" cy="149797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1805691" y="2766271"/>
              <a:ext cx="1491691" cy="149797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политичес- кие институ- ты и отноше- ния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3610638" y="2766271"/>
              <a:ext cx="1491691" cy="149797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 txBox="1"/>
            <p:nvPr/>
          </p:nvSpPr>
          <p:spPr>
            <a:xfrm>
              <a:off x="3610638" y="2766271"/>
              <a:ext cx="1491691" cy="149797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политичес- кие качества личности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5415585" y="2766271"/>
              <a:ext cx="1491691" cy="149797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 txBox="1"/>
            <p:nvPr/>
          </p:nvSpPr>
          <p:spPr>
            <a:xfrm>
              <a:off x="5415585" y="2766271"/>
              <a:ext cx="1491691" cy="149797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политичес- кое поведе- ние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7220531" y="2766271"/>
              <a:ext cx="1491691" cy="149797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 txBox="1"/>
            <p:nvPr/>
          </p:nvSpPr>
          <p:spPr>
            <a:xfrm>
              <a:off x="7220531" y="2766271"/>
              <a:ext cx="1491691" cy="149797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политичес- кая культура и др.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568183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5" name="Google Shape;175;p7"/>
          <p:cNvSpPr txBox="1">
            <a:spLocks noGrp="1"/>
          </p:cNvSpPr>
          <p:nvPr>
            <p:ph type="body" idx="1"/>
          </p:nvPr>
        </p:nvSpPr>
        <p:spPr>
          <a:xfrm>
            <a:off x="3563900" y="5911150"/>
            <a:ext cx="4064100" cy="32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>
                <a:latin typeface="Cambria"/>
                <a:ea typeface="Cambria"/>
                <a:cs typeface="Cambria"/>
                <a:sym typeface="Cambria"/>
              </a:rPr>
              <a:t>Морис Дюверже, французский политолог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6" name="Google Shape;176;p7" descr="Картинки по запросу Морис Дюверж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376264"/>
            <a:ext cx="3240360" cy="4860540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177" name="Google Shape;177;p7"/>
          <p:cNvGrpSpPr/>
          <p:nvPr/>
        </p:nvGrpSpPr>
        <p:grpSpPr>
          <a:xfrm>
            <a:off x="3707904" y="1421183"/>
            <a:ext cx="5184576" cy="4307840"/>
            <a:chOff x="0" y="24183"/>
            <a:chExt cx="5184576" cy="4307840"/>
          </a:xfrm>
        </p:grpSpPr>
        <p:sp>
          <p:nvSpPr>
            <p:cNvPr id="178" name="Google Shape;178;p7"/>
            <p:cNvSpPr/>
            <p:nvPr/>
          </p:nvSpPr>
          <p:spPr>
            <a:xfrm>
              <a:off x="0" y="24183"/>
              <a:ext cx="5184576" cy="786871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 txBox="1"/>
            <p:nvPr/>
          </p:nvSpPr>
          <p:spPr>
            <a:xfrm>
              <a:off x="0" y="24183"/>
              <a:ext cx="5184576" cy="78687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Этапы развития политологии (по М.Дюверже)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 rot="5400000">
              <a:off x="2444749" y="830726"/>
              <a:ext cx="295076" cy="354091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 txBox="1"/>
            <p:nvPr/>
          </p:nvSpPr>
          <p:spPr>
            <a:xfrm rot="10800000">
              <a:off x="2444749" y="830726"/>
              <a:ext cx="295076" cy="354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0" y="1204490"/>
              <a:ext cx="5184576" cy="786871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0" y="1204490"/>
              <a:ext cx="5184576" cy="78687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предыстория политологии с древности до XIX в.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 rot="5400000">
              <a:off x="2444749" y="2011033"/>
              <a:ext cx="295076" cy="354091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7B7B7B"/>
                </a:gs>
                <a:gs pos="80000">
                  <a:srgbClr val="A2A2A2"/>
                </a:gs>
                <a:gs pos="100000">
                  <a:srgbClr val="A3A3A3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 txBox="1"/>
            <p:nvPr/>
          </p:nvSpPr>
          <p:spPr>
            <a:xfrm rot="10800000">
              <a:off x="2444749" y="2011033"/>
              <a:ext cx="295076" cy="354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0" y="2384796"/>
              <a:ext cx="5184576" cy="786871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0" y="2384796"/>
              <a:ext cx="5184576" cy="78687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XIX в., отмеченный заслугами О.Конта, А. де Токвиля, К.Маркса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 rot="5400000">
              <a:off x="2452231" y="3181364"/>
              <a:ext cx="280113" cy="354091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7B7B7B"/>
                </a:gs>
                <a:gs pos="80000">
                  <a:srgbClr val="A2A2A2"/>
                </a:gs>
                <a:gs pos="100000">
                  <a:srgbClr val="A3A3A3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 txBox="1"/>
            <p:nvPr/>
          </p:nvSpPr>
          <p:spPr>
            <a:xfrm rot="10800000">
              <a:off x="2452231" y="3181364"/>
              <a:ext cx="280113" cy="354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0" y="3545152"/>
              <a:ext cx="5184576" cy="786871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 txBox="1"/>
            <p:nvPr/>
          </p:nvSpPr>
          <p:spPr>
            <a:xfrm>
              <a:off x="0" y="3545152"/>
              <a:ext cx="5184576" cy="78687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собственно история политической науки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675687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97" name="Google Shape;197;p8"/>
          <p:cNvGrpSpPr/>
          <p:nvPr/>
        </p:nvGrpSpPr>
        <p:grpSpPr>
          <a:xfrm>
            <a:off x="179512" y="1397000"/>
            <a:ext cx="8784976" cy="4912319"/>
            <a:chOff x="0" y="0"/>
            <a:chExt cx="8784976" cy="4912319"/>
          </a:xfrm>
        </p:grpSpPr>
        <p:sp>
          <p:nvSpPr>
            <p:cNvPr id="198" name="Google Shape;198;p8"/>
            <p:cNvSpPr/>
            <p:nvPr/>
          </p:nvSpPr>
          <p:spPr>
            <a:xfrm>
              <a:off x="0" y="0"/>
              <a:ext cx="8784976" cy="147369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 txBox="1"/>
            <p:nvPr/>
          </p:nvSpPr>
          <p:spPr>
            <a:xfrm>
              <a:off x="0" y="0"/>
              <a:ext cx="8784976" cy="14736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Предыстория политологии до XIX в.</a:t>
              </a:r>
              <a:endParaRPr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1072" y="1473696"/>
              <a:ext cx="1756566" cy="309476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 txBox="1"/>
            <p:nvPr/>
          </p:nvSpPr>
          <p:spPr>
            <a:xfrm>
              <a:off x="1072" y="1473696"/>
              <a:ext cx="1756566" cy="309476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Политическая мысль Древнего Востока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1757638" y="1473696"/>
              <a:ext cx="1756566" cy="309476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 txBox="1"/>
            <p:nvPr/>
          </p:nvSpPr>
          <p:spPr>
            <a:xfrm>
              <a:off x="1757638" y="1473696"/>
              <a:ext cx="1756566" cy="309476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Политическая мысль античности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3514204" y="1473696"/>
              <a:ext cx="1756566" cy="309476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 txBox="1"/>
            <p:nvPr/>
          </p:nvSpPr>
          <p:spPr>
            <a:xfrm>
              <a:off x="3514204" y="1473696"/>
              <a:ext cx="1756566" cy="309476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Политическая мысль Средневековья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5270771" y="1473696"/>
              <a:ext cx="1756566" cy="309476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 txBox="1"/>
            <p:nvPr/>
          </p:nvSpPr>
          <p:spPr>
            <a:xfrm>
              <a:off x="5270771" y="1473696"/>
              <a:ext cx="1756566" cy="309476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Политическая мысль  Возрождения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7027337" y="1473696"/>
              <a:ext cx="1756566" cy="309476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 txBox="1"/>
            <p:nvPr/>
          </p:nvSpPr>
          <p:spPr>
            <a:xfrm>
              <a:off x="7027337" y="1473696"/>
              <a:ext cx="1756566" cy="309476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Политическая мысль Нового времени (XVII-XVIII вв.)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0" y="4568457"/>
              <a:ext cx="8784976" cy="343862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568183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323528" y="4869160"/>
            <a:ext cx="8568952" cy="151216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Возникновение и развитие политической мысли начинается с зарождения влас- ти и государства. Древнейшие политические учения возникли в странах Древ- него Востока: Египте, Индии, Китае, Палестине и др. На Древнем Востоке пред- ставления о политике и власти носили религиозно-мифологический характер. Собственно политическая терминология отсутствовала.</a:t>
            </a:r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>
            <a:off x="335236" y="1268760"/>
            <a:ext cx="8545535" cy="3400152"/>
            <a:chOff x="11708" y="0"/>
            <a:chExt cx="8545535" cy="3400152"/>
          </a:xfrm>
        </p:grpSpPr>
        <p:sp>
          <p:nvSpPr>
            <p:cNvPr id="218" name="Google Shape;218;p9"/>
            <p:cNvSpPr/>
            <p:nvPr/>
          </p:nvSpPr>
          <p:spPr>
            <a:xfrm>
              <a:off x="11708" y="0"/>
              <a:ext cx="2248825" cy="340015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 txBox="1"/>
            <p:nvPr/>
          </p:nvSpPr>
          <p:spPr>
            <a:xfrm>
              <a:off x="11708" y="0"/>
              <a:ext cx="2248825" cy="34001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Политические учения Древнего Востока (Египет, Иран, Китай, Вавилон, Ассирия)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2485415" y="1421221"/>
              <a:ext cx="476750" cy="557708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9BAEB1"/>
                </a:gs>
                <a:gs pos="80000">
                  <a:srgbClr val="CCE6E9"/>
                </a:gs>
                <a:gs pos="100000">
                  <a:srgbClr val="CDE8EA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 txBox="1"/>
            <p:nvPr/>
          </p:nvSpPr>
          <p:spPr>
            <a:xfrm>
              <a:off x="2485415" y="1421221"/>
              <a:ext cx="476750" cy="557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60063" y="0"/>
              <a:ext cx="2248825" cy="340015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 txBox="1"/>
            <p:nvPr/>
          </p:nvSpPr>
          <p:spPr>
            <a:xfrm>
              <a:off x="3160063" y="0"/>
              <a:ext cx="2248825" cy="34001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Политическая мысль не выделя- лась в самостоя- тельную область знания, выража- лась в мифологи- ческой форме, гос- подствовало пони- мание божествен- ного происхожде- ния власти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5633771" y="1421221"/>
              <a:ext cx="476750" cy="557708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9BAEB1"/>
                </a:gs>
                <a:gs pos="80000">
                  <a:srgbClr val="CCE6E9"/>
                </a:gs>
                <a:gs pos="100000">
                  <a:srgbClr val="CDE8EA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 txBox="1"/>
            <p:nvPr/>
          </p:nvSpPr>
          <p:spPr>
            <a:xfrm>
              <a:off x="5633771" y="1421221"/>
              <a:ext cx="476750" cy="557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6308418" y="0"/>
              <a:ext cx="2248825" cy="340015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 txBox="1"/>
            <p:nvPr/>
          </p:nvSpPr>
          <p:spPr>
            <a:xfrm>
              <a:off x="6308418" y="0"/>
              <a:ext cx="2248825" cy="34001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Хаммурапи, Заратуштра,Конфуций, Мо-цзы, Шан Ян, Шэнь Бу-хай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"/>
          <p:cNvSpPr txBox="1">
            <a:spLocks noGrp="1"/>
          </p:cNvSpPr>
          <p:nvPr>
            <p:ph type="title"/>
          </p:nvPr>
        </p:nvSpPr>
        <p:spPr>
          <a:xfrm>
            <a:off x="468312" y="125413"/>
            <a:ext cx="8568183" cy="9993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Этапы развития политической мысли</a:t>
            </a:r>
            <a:endParaRPr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3" name="Google Shape;233;p10"/>
          <p:cNvSpPr txBox="1"/>
          <p:nvPr/>
        </p:nvSpPr>
        <p:spPr>
          <a:xfrm>
            <a:off x="4355976" y="1628800"/>
            <a:ext cx="4536504" cy="475252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середине I тыс. до н.э. происходит пере- ход от мифологического сознания к ра- ционально-критическому мышлению.  Рационализация политического знания на Востоке была связана с именем Кон- фуция (551-479 гг. до н. э.). Его взгляды изложены в книге “Лунь юй” (Беседы и высказывания), составленной его учени- ками. Государство трактуется им как большая семья. Власть императора (“сы- на неба”) уподобляется власти отца, а от- ношения правящих и подданных – семей- ным отношениям, где младшие зависят от старших. Конфуций был сторонником ненасильственных методов правления, но при этом признавал и важную роль за- конов.</a:t>
            </a:r>
            <a:endParaRPr/>
          </a:p>
        </p:txBody>
      </p:sp>
      <p:pic>
        <p:nvPicPr>
          <p:cNvPr id="234" name="Google Shape;234;p10" descr="http://static.news.sina.com.tw/images.books.php?t=a&amp;f=12541920869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38" y="1268759"/>
            <a:ext cx="3994105" cy="5040561"/>
          </a:xfrm>
          <a:prstGeom prst="rect">
            <a:avLst/>
          </a:prstGeom>
          <a:noFill/>
          <a:ln w="28575" cap="flat" cmpd="sng">
            <a:solidFill>
              <a:srgbClr val="177CA9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35" name="Google Shape;235;p10"/>
          <p:cNvSpPr txBox="1"/>
          <p:nvPr/>
        </p:nvSpPr>
        <p:spPr>
          <a:xfrm>
            <a:off x="4141643" y="1196752"/>
            <a:ext cx="1872208" cy="4320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Конфуций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3087</Words>
  <Application>Microsoft Office PowerPoint</Application>
  <PresentationFormat>Экран (4:3)</PresentationFormat>
  <Paragraphs>177</Paragraphs>
  <Slides>38</Slides>
  <Notes>38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Diseño predeterminado</vt:lpstr>
      <vt:lpstr>Основы политологии</vt:lpstr>
      <vt:lpstr>Основы политологии</vt:lpstr>
      <vt:lpstr>Основы политологии</vt:lpstr>
      <vt:lpstr>Основы политологии</vt:lpstr>
      <vt:lpstr>Основы политологии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  <vt:lpstr>Этапы развития политической мысли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Политология – наука о политике (Ч. 1)</dc:title>
  <dc:creator>Ситник П.В.</dc:creator>
  <cp:lastModifiedBy>1111</cp:lastModifiedBy>
  <cp:revision>2</cp:revision>
  <dcterms:created xsi:type="dcterms:W3CDTF">2010-05-23T14:28:12Z</dcterms:created>
  <dcterms:modified xsi:type="dcterms:W3CDTF">2023-11-09T20:20:19Z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02.11.2020</vt:lpwstr>
  </property>
</Properties>
</file>