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57" r:id="rId6"/>
    <p:sldId id="261" r:id="rId7"/>
    <p:sldId id="263" r:id="rId8"/>
    <p:sldId id="264" r:id="rId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C90A56-2C45-4536-93D5-B13E202CB26F}" type="datetime1">
              <a:rPr lang="ru-RU" noProof="1" smtClean="0"/>
              <a:t>14.01.2025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DAC83C-4E6E-41C1-9402-F38530AF9B0B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05862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01F1A7-D964-4E56-9B7C-74586C0638FE}" type="datetime1">
              <a:rPr lang="ru-RU" noProof="1" smtClean="0"/>
              <a:t>14.01.2025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C112EAA-B504-4DE4-86AF-9234CC185AA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7008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C112EAA-B504-4DE4-86AF-9234CC185AA8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985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C112EAA-B504-4DE4-86AF-9234CC185AA8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88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Полилиния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Полилиния 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Полилиния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Полилиния 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Полилиния 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Полилиния 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Полилиния 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Полилиния 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Полилиния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Полилиния 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Полилиния 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Полилиния 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Полилиния 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Полилиния 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Полилиния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Полилиния 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Полилиния 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Полилиния 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Полилиния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Группа 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Прямоугольник 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Равнобедренный треугольник 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Прямоугольник 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rtlCol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>
                <a:latin typeface="Times New Roman" panose="02020603050405020304" pitchFamily="18" charset="0"/>
              </a:defRPr>
            </a:lvl1pPr>
          </a:lstStyle>
          <a:p>
            <a:fld id="{4D8B2A7B-F92C-48AF-B9E9-ABFDEFB5507A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Полилиния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Полилиния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Полилиния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Полилиния 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Полилиния 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Полилиния 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Полилиния 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Полилиния 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Полилиния 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Полилиния 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Полилиния 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Полилиния 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Полилиния 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Полилиния 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Полилиния 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Полилиния 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Полилиния 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Полилиния 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Полилиния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Полилиния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Полилиния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Группа 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Прямоугольник 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Равнобедренный треугольник 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Прямоугольник 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EC5550C-F4B1-4D3E-BC8F-096DEF7DCD08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 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Полилиния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Полилиния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Полилиния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Полилиния 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Полилиния 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Полилиния 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Полилиния 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Полилиния 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Полилиния 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Полилиния 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Полилиния 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Полилиния 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Полилиния 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Полилиния 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Полилиния 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Полилиния 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Полилиния 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Полилиния 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Полилиния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Полилиния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Полилиния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Группа 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Прямоугольник 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Равнобедренный треугольник 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Прямоугольник 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 rtlCol="0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72381E6-8AD7-431F-AA83-1F01FFEC175E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Группа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Полилиния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Полилиния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Полилиния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Полилиния 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Полилиния 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Полилиния 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Полилиния 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Полилиния 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Полилиния 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Полилиния 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Полилиния 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Полилиния 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Полилиния 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Полилиния 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Полилиния 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Полилиния 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Полилиния 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Полилиния 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Полилиния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Полилиния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Полилиния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Группа 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Прямоугольник 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Равнобедренный треугольник 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Прямоугольник 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rtlCol="0" anchor="ctr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8C8D0A9-267D-408C-B737-7306E9D72097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Полилиния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Полилиния 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Полилиния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Полилиния 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Полилиния 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Полилиния 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Полилиния 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Полилиния 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Полилиния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Полилиния 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Полилиния 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Полилиния 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Полилиния 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Полилиния 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Полилиния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Полилиния 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Полилиния 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Полилиния 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Полилиния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Группа 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Равнобедренный треугольник 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Прямоугольник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rtlCol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 rtlCol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ED385FD-ECF4-4CA3-895A-8C9AB086DBFF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Полилиния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Полилиния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Полилиния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Полилиния 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Полилиния 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Полилиния 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Полилиния 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Полилиния 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Полилиния 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Полилиния 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Полилиния 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Полилиния 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Полилиния 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Полилиния 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Полилиния 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Полилиния 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Полилиния 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Полилиния 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Полилиния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Полилиния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Полилиния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Группа 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Прямоугольник 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Равнобедренный треугольник 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Прямоугольник 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9A76A-6B8C-4AD6-9134-5600EDA0003F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Полилиния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Полилиния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Полилиния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Полилиния 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Полилиния 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Полилиния 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Полилиния 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Полилиния 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Полилиния 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Полилиния 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Полилиния 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Полилиния 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Полилиния 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Полилиния 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Полилиния 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Полилиния 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Полилиния 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Полилиния 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Полилиния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Полилиния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Полилиния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Группа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Прямоугольник 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Равнобедренный треугольник 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A811FFD-4447-4C47-B0B3-343CCB0508F0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Полилиния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Полилиния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Полилиния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Полилиния 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Полилиния 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Полилиния 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Полилиния 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Полилиния 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Полилиния 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Полилиния 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Полилиния 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Полилиния 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Полилиния 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Полилиния 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Полилиния 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Полилиния 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Полилиния 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Полилиния 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Полилиния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Полилиния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Полилиния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Группа 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Прямоугольник 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Равнобедренный треугольник 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Прямоугольник 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B482290-44AA-4F7D-8899-D57977FAB5AE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D926A50-C1FD-4579-957B-3BC83543875B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Полилиния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Полилиния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Полилиния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Полилиния 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Полилиния 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Полилиния 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Полилиния 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Полилиния 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Полилиния 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Полилиния 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Полилиния 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Полилиния 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Полилиния 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Полилиния 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Полилиния 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Полилиния 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Полилиния 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Полилиния 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Полилиния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Полилиния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Полилиния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Группа 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Прямоугольник 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Равнобедренный треугольник 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Прямоугольник 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rtlCol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rtlCol="0" anchor="ctr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 rtlCol="0"/>
          <a:lstStyle>
            <a:lvl1pPr marL="0" indent="0" algn="ctr">
              <a:buNone/>
              <a:defRPr sz="1600">
                <a:solidFill>
                  <a:srgbClr val="FFFEFF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DE496D9-AA86-428A-9A8C-D3F03202FF63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Группа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Полилиния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Полилиния 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Полилиния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Полилиния 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Полилиния 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Полилиния 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Полилиния 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Полилиния 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Полилиния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Полилиния 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Полилиния 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Полилиния 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Полилиния 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Полилиния 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Полилиния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Полилиния 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Полилиния 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Полилиния 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Полилиния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Группа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Равнобедренный треугольник 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Прямоугольник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>
                <a:latin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rtlCol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6772508-3C9D-4536-B478-8D31F3DF9EBF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DABE795-D463-4D2D-AB02-69FE5A3F56F0}" type="datetime1">
              <a:rPr lang="ru-RU" noProof="1" smtClean="0"/>
              <a:pPr/>
              <a:t>14.01.2025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Полилиния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Полилиния 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Полилиния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Полилиния 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Полилиния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Полилиния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Полилиния 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Полилиния 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Полилиния 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Полилиния 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Полилиния 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Полилиния 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Полилиния 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Полилиния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Полилиния 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Полилиния 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Полилиния 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Полилиния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36" name="Овал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081FE-3187-4184-98D0-CDC8A7E5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373" y="1804568"/>
            <a:ext cx="6959446" cy="1662475"/>
          </a:xfrm>
        </p:spPr>
        <p:txBody>
          <a:bodyPr rtlCol="0">
            <a:normAutofit/>
          </a:bodyPr>
          <a:lstStyle/>
          <a:p>
            <a:r>
              <a:rPr lang="ru-RU" sz="4800" noProof="1"/>
              <a:t>Белорусское общество Красного Креста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B0D1D1-624A-4AF5-B57E-100CDFEEA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rtlCol="0">
            <a:normAutofit/>
          </a:bodyPr>
          <a:lstStyle/>
          <a:p>
            <a:pPr rtl="0"/>
            <a:r>
              <a:rPr lang="ru-RU" sz="3200" u="sng" noProof="1"/>
              <a:t>Шакура Екатерина </a:t>
            </a:r>
          </a:p>
        </p:txBody>
      </p:sp>
    </p:spTree>
    <p:extLst>
      <p:ext uri="{BB962C8B-B14F-4D97-AF65-F5344CB8AC3E}">
        <p14:creationId xmlns:p14="http://schemas.microsoft.com/office/powerpoint/2010/main" val="163064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10" name="Овал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Times New Roman" panose="02020603050405020304" pitchFamily="18" charset="0"/>
            </a:endParaRPr>
          </a:p>
        </p:txBody>
      </p:sp>
      <p:sp useBgFill="1"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C07D1-29E1-4AA8-B207-C6F2C03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9" y="1624614"/>
            <a:ext cx="5970627" cy="3595456"/>
          </a:xfrm>
        </p:spPr>
        <p:txBody>
          <a:bodyPr rtlCol="0">
            <a:no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Цели Красного Креста Республики Беларусь (РБ):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Оказание помощи нуждающимся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 – поддержка уязвимых слоев населения (больные, пожилые, дети, люди с инвалидностью).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Гуманитарная помощь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 – обеспечение пострадавших в результате чрезвычайных ситуаций (стихийные бедствия, конфликты).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Популяризация здорового образа жизни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 – проведение образовательных и профилактических мероприятий.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Развитие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волонтерства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 – привлечение добровольцев к оказанию помощи.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Обучение первой помощи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 – повышение знаний и навыков оказания помощи.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Продвижение гуманитарных ценностей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 – защита человеческого достоинства, содействие миру и терпимости.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Сотрудничество с международными организациями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  <a:t> – координация усилий для помощи и поддержки.</a:t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00"/>
                </a:highlight>
                <a:latin typeface="Bahnschrift" panose="020B0502040204020203" pitchFamily="34" charset="0"/>
              </a:rPr>
            </a:br>
            <a:endParaRPr lang="ru-RU" sz="2000" noProof="1">
              <a:solidFill>
                <a:schemeClr val="bg1">
                  <a:lumMod val="95000"/>
                  <a:lumOff val="5000"/>
                </a:schemeClr>
              </a:solidFill>
              <a:highlight>
                <a:srgbClr val="FF0000"/>
              </a:highlight>
              <a:latin typeface="Bahnschrift" panose="020B05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BCC325-293B-49F1-938F-5DB1785A2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2533" y="1377841"/>
            <a:ext cx="4605933" cy="32673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4796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82CBF99-05C7-46EE-BB64-419A10627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1693913"/>
            <a:ext cx="5776646" cy="2885600"/>
          </a:xfrm>
        </p:spPr>
        <p:txBody>
          <a:bodyPr>
            <a:normAutofit/>
          </a:bodyPr>
          <a:lstStyle/>
          <a:p>
            <a:r>
              <a:rPr lang="ru-RU" sz="2400" dirty="0"/>
              <a:t>Символика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ECE47D-020F-4F9A-B005-19B43BC60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15" r="4815"/>
          <a:stretch>
            <a:fillRect/>
          </a:stretch>
        </p:blipFill>
        <p:spPr>
          <a:xfrm>
            <a:off x="7250838" y="171232"/>
            <a:ext cx="4648200" cy="6515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C25AE71-FC35-47C4-B787-82AFB9E9A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85443" y="2413337"/>
            <a:ext cx="606577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Эмблема Красного Креста в Беларуси — это красный крест на белом фоне, символизирующий гуманность, нейтральность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беспристрастность. Она используется для защиты медицинского персонала, транспорта и имущества, а также помощи пострадавшим.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Использование эмблемы регулируется законодательством, запрещающим её несанкционированное применение.</a:t>
            </a:r>
          </a:p>
        </p:txBody>
      </p:sp>
    </p:spTree>
    <p:extLst>
      <p:ext uri="{BB962C8B-B14F-4D97-AF65-F5344CB8AC3E}">
        <p14:creationId xmlns:p14="http://schemas.microsoft.com/office/powerpoint/2010/main" val="300420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0609F-39EC-4DAC-93A6-0532CB1A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Красный Крест осуществляет деятельность по следующим основным направлениям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13F4557-B215-4A95-91E2-BDAEA4543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21497" y="1228400"/>
            <a:ext cx="670365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Гуманитарная помощь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поддержка уязвимых слоев населения, включая пожилых людей, многодетные семьи, инвалидов, и беженцев.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Медицина и здоровье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обучение первой помощи, поддержка системы здравоохранения, профилактика заболеваний.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Реагирование на чрезвычайные ситуации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помощь при природных катастрофах, пожарах, наводнениях и других кризисах.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Социальная поддержка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уход на дому, психологическая помощь, социальные проекты.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Просветительская работа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обучение гуманитарным принципам, пропаганда здорового образа жизни и волонтёрской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22003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6DA1B-A060-4166-8F27-3446A609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Красный Крест в Бобруйске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CA3AFD5-44A9-4CDD-894C-F34659740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129" y="1337369"/>
            <a:ext cx="6608524" cy="4397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3968534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29_TF23154475.potx" id="{D79CA83C-7E32-4CE2-8F89-F16DE0A7A5B3}" vid="{25D592F3-2C7E-49FB-AACF-7598423FA8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8F3D8C7-1E6F-4D15-8163-ADBC81A00A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8986E-DA64-415A-A390-AF2FFA01B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24716F-C831-4AC2-BB0A-5EC60E4671B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Атлас</Template>
  <TotalTime>0</TotalTime>
  <Words>127</Words>
  <Application>Microsoft Office PowerPoint</Application>
  <PresentationFormat>Широкоэкранный</PresentationFormat>
  <Paragraphs>14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Times New Roman</vt:lpstr>
      <vt:lpstr>Wingdings</vt:lpstr>
      <vt:lpstr>Атлас</vt:lpstr>
      <vt:lpstr>Белорусское общество Красного Креста</vt:lpstr>
      <vt:lpstr>Цели Красного Креста Республики Беларусь (РБ): Оказание помощи нуждающимся – поддержка уязвимых слоев населения (больные, пожилые, дети, люди с инвалидностью). Гуманитарная помощь – обеспечение пострадавших в результате чрезвычайных ситуаций (стихийные бедствия, конфликты). Популяризация здорового образа жизни – проведение образовательных и профилактических мероприятий. Развитие волонтерства – привлечение добровольцев к оказанию помощи. Обучение первой помощи – повышение знаний и навыков оказания помощи. Продвижение гуманитарных ценностей – защита человеческого достоинства, содействие миру и терпимости. Сотрудничество с международными организациями – координация усилий для помощи и поддержки. </vt:lpstr>
      <vt:lpstr>Эмблема Красного Креста в Беларуси — это красный крест на белом фоне, символизирующий гуманность, нейтральность  и беспристрастность. Она используется для защиты медицинского персонала, транспорта и имущества, а также помощи пострадавшим.  Использование эмблемы регулируется законодательством, запрещающим её несанкционированное применение.</vt:lpstr>
      <vt:lpstr>Белорусский Красный Крест осуществляет деятельность по следующим основным направлениям</vt:lpstr>
      <vt:lpstr>Красный Крест в Бобруйске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2025-01-14T12:59:20Z</dcterms:created>
  <dcterms:modified xsi:type="dcterms:W3CDTF">2025-01-14T13:59:31Z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