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Tq0JA8Orgn56d8BSerD1WJ5RF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0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3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3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30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30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0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0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0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30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9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9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0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4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1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1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4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41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4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4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3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5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35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3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3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3" name="Google Shape;63;p35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35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3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3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7" name="Google Shape;67;p35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37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37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9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9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9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1119187" y="2520695"/>
            <a:ext cx="5734050" cy="15512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/>
              <a:t>РАЗВИТИЕ КАПИТАЛИЗМА В БЕЛАРУСИ ВО ВТОРОЙ ПОЛОВИНЕ XIX – НАЧАЛЕ ХХ В.</a:t>
            </a:r>
            <a:endParaRPr b="1" sz="2800"/>
          </a:p>
        </p:txBody>
      </p:sp>
      <p:pic>
        <p:nvPicPr>
          <p:cNvPr id="121" name="Google Shape;121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1131107" y="3881168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История Беларуси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794567" y="724277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16150" r="13050" t="0"/>
          <a:stretch/>
        </p:blipFill>
        <p:spPr>
          <a:xfrm>
            <a:off x="6981063" y="1293712"/>
            <a:ext cx="5218982" cy="4242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Становление фабричного производства</a:t>
            </a:r>
            <a:endParaRPr/>
          </a:p>
        </p:txBody>
      </p:sp>
      <p:grpSp>
        <p:nvGrpSpPr>
          <p:cNvPr id="235" name="Google Shape;235;p10"/>
          <p:cNvGrpSpPr/>
          <p:nvPr/>
        </p:nvGrpSpPr>
        <p:grpSpPr>
          <a:xfrm>
            <a:off x="1104900" y="5800724"/>
            <a:ext cx="10039350" cy="771523"/>
            <a:chOff x="2003520" y="4409464"/>
            <a:chExt cx="7964854" cy="705421"/>
          </a:xfrm>
        </p:grpSpPr>
        <p:sp>
          <p:nvSpPr>
            <p:cNvPr id="236" name="Google Shape;236;p10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Капитализм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это общественный строй, основанный на частной собственности, товарно-де- нежных отношениях, использовании вольнонаёмной рабочей силы.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0"/>
          <p:cNvGrpSpPr/>
          <p:nvPr/>
        </p:nvGrpSpPr>
        <p:grpSpPr>
          <a:xfrm>
            <a:off x="1093258" y="1483937"/>
            <a:ext cx="9972146" cy="4090152"/>
            <a:chOff x="7407" y="98048"/>
            <a:chExt cx="9972146" cy="4090152"/>
          </a:xfrm>
        </p:grpSpPr>
        <p:sp>
          <p:nvSpPr>
            <p:cNvPr id="239" name="Google Shape;239;p10"/>
            <p:cNvSpPr/>
            <p:nvPr/>
          </p:nvSpPr>
          <p:spPr>
            <a:xfrm>
              <a:off x="8127266" y="2126345"/>
              <a:ext cx="1014148" cy="3520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10"/>
            <p:cNvSpPr/>
            <p:nvPr/>
          </p:nvSpPr>
          <p:spPr>
            <a:xfrm>
              <a:off x="7113118" y="2126345"/>
              <a:ext cx="1014148" cy="35201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10"/>
            <p:cNvSpPr/>
            <p:nvPr/>
          </p:nvSpPr>
          <p:spPr>
            <a:xfrm>
              <a:off x="4993480" y="936187"/>
              <a:ext cx="3133785" cy="3520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10"/>
            <p:cNvSpPr/>
            <p:nvPr/>
          </p:nvSpPr>
          <p:spPr>
            <a:xfrm>
              <a:off x="4947761" y="2126345"/>
              <a:ext cx="91440" cy="35201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10"/>
            <p:cNvSpPr/>
            <p:nvPr/>
          </p:nvSpPr>
          <p:spPr>
            <a:xfrm>
              <a:off x="4947760" y="936187"/>
              <a:ext cx="91440" cy="35201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10"/>
            <p:cNvSpPr/>
            <p:nvPr/>
          </p:nvSpPr>
          <p:spPr>
            <a:xfrm>
              <a:off x="1859695" y="2126345"/>
              <a:ext cx="1014148" cy="3520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10"/>
            <p:cNvSpPr/>
            <p:nvPr/>
          </p:nvSpPr>
          <p:spPr>
            <a:xfrm>
              <a:off x="845546" y="2126345"/>
              <a:ext cx="1014148" cy="35201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10"/>
            <p:cNvSpPr/>
            <p:nvPr/>
          </p:nvSpPr>
          <p:spPr>
            <a:xfrm>
              <a:off x="1859695" y="936187"/>
              <a:ext cx="3133785" cy="35201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10"/>
            <p:cNvSpPr/>
            <p:nvPr/>
          </p:nvSpPr>
          <p:spPr>
            <a:xfrm>
              <a:off x="2157410" y="98048"/>
              <a:ext cx="5672140" cy="83813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2157410" y="98048"/>
              <a:ext cx="5672140" cy="838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Условия становления капитализма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468811" y="1288206"/>
              <a:ext cx="2781767" cy="83813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0"/>
            <p:cNvSpPr txBox="1"/>
            <p:nvPr/>
          </p:nvSpPr>
          <p:spPr>
            <a:xfrm>
              <a:off x="468811" y="1288206"/>
              <a:ext cx="2781767" cy="838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наличие свободных рабочих рук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7407" y="2478363"/>
              <a:ext cx="1676278" cy="1709837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7407" y="2478363"/>
              <a:ext cx="1676278" cy="17098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освободив- шиеся от крепостной зависимости крестьяне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2035704" y="2478363"/>
              <a:ext cx="1676278" cy="1709837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2035704" y="2478363"/>
              <a:ext cx="1676278" cy="17098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разорившиеся ремесленники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602597" y="1288206"/>
              <a:ext cx="2781767" cy="83813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3602597" y="1288206"/>
              <a:ext cx="2781767" cy="838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наличие капитала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4155341" y="2478363"/>
              <a:ext cx="1676278" cy="1709837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4155341" y="2478363"/>
              <a:ext cx="1676278" cy="17098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деньги за землю от выкупных операций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6736383" y="1288206"/>
              <a:ext cx="2781767" cy="83813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6736383" y="1288206"/>
              <a:ext cx="2781767" cy="838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наличие рынка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6274979" y="2478363"/>
              <a:ext cx="1676278" cy="1709837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6274979" y="2478363"/>
              <a:ext cx="1676278" cy="17098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увеличение спроса деревни на промышлен- ные товары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303275" y="2478363"/>
              <a:ext cx="1676278" cy="1709837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8303275" y="2478363"/>
              <a:ext cx="1676278" cy="17098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строительство железных дорог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Становление фабричного производства</a:t>
            </a:r>
            <a:endParaRPr/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966" y="1509713"/>
            <a:ext cx="2357271" cy="49482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72" name="Google Shape;272;p11"/>
          <p:cNvGrpSpPr/>
          <p:nvPr/>
        </p:nvGrpSpPr>
        <p:grpSpPr>
          <a:xfrm>
            <a:off x="1101284" y="1617490"/>
            <a:ext cx="7441493" cy="4780306"/>
            <a:chOff x="1146" y="203027"/>
            <a:chExt cx="7441493" cy="4780306"/>
          </a:xfrm>
        </p:grpSpPr>
        <p:sp>
          <p:nvSpPr>
            <p:cNvPr id="273" name="Google Shape;273;p11"/>
            <p:cNvSpPr/>
            <p:nvPr/>
          </p:nvSpPr>
          <p:spPr>
            <a:xfrm>
              <a:off x="5667258" y="3215616"/>
              <a:ext cx="91440" cy="5228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11"/>
            <p:cNvSpPr/>
            <p:nvPr/>
          </p:nvSpPr>
          <p:spPr>
            <a:xfrm>
              <a:off x="3721893" y="1447899"/>
              <a:ext cx="1991084" cy="5228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1"/>
            <p:cNvSpPr/>
            <p:nvPr/>
          </p:nvSpPr>
          <p:spPr>
            <a:xfrm>
              <a:off x="1685088" y="3215616"/>
              <a:ext cx="91440" cy="5228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1"/>
            <p:cNvSpPr/>
            <p:nvPr/>
          </p:nvSpPr>
          <p:spPr>
            <a:xfrm>
              <a:off x="1730808" y="1447899"/>
              <a:ext cx="1991084" cy="5228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11"/>
            <p:cNvSpPr/>
            <p:nvPr/>
          </p:nvSpPr>
          <p:spPr>
            <a:xfrm>
              <a:off x="957257" y="203027"/>
              <a:ext cx="5529271" cy="124487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957257" y="203027"/>
              <a:ext cx="5529271" cy="1244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Особенности развития промышленности Беларуси во второй половине XIX в.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146" y="1970745"/>
              <a:ext cx="3459323" cy="124487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146" y="1970745"/>
              <a:ext cx="3459323" cy="1244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существование ремесленных мастерских, мануфактур, фабрик и заводов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146" y="3738462"/>
              <a:ext cx="3459323" cy="124487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 txBox="1"/>
            <p:nvPr/>
          </p:nvSpPr>
          <p:spPr>
            <a:xfrm>
              <a:off x="1146" y="3738462"/>
              <a:ext cx="3459323" cy="1244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преобладание мелких и средних фабрик и заводов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983316" y="1970745"/>
              <a:ext cx="3459323" cy="124487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 txBox="1"/>
            <p:nvPr/>
          </p:nvSpPr>
          <p:spPr>
            <a:xfrm>
              <a:off x="3983316" y="1970745"/>
              <a:ext cx="3459323" cy="1244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привязанность к сельской местности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3983316" y="3738462"/>
              <a:ext cx="3459323" cy="124487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3983316" y="3738462"/>
              <a:ext cx="3459323" cy="1244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размещение предприятий вблизи источников сырья и дешёвой рабочей силы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Становление фабричного производства</a:t>
            </a:r>
            <a:endParaRPr/>
          </a:p>
        </p:txBody>
      </p:sp>
      <p:grpSp>
        <p:nvGrpSpPr>
          <p:cNvPr id="293" name="Google Shape;293;p12"/>
          <p:cNvGrpSpPr/>
          <p:nvPr/>
        </p:nvGrpSpPr>
        <p:grpSpPr>
          <a:xfrm>
            <a:off x="1104900" y="5564038"/>
            <a:ext cx="10039350" cy="1008210"/>
            <a:chOff x="2003520" y="4409464"/>
            <a:chExt cx="7964854" cy="705421"/>
          </a:xfrm>
        </p:grpSpPr>
        <p:sp>
          <p:nvSpPr>
            <p:cNvPr id="294" name="Google Shape;294;p12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Самым крупным предприятием в Беларуси была табачная фабрика Шерешевского в Грод- но, основанная в 1862 г. В 1900 г. на ней работало 1445 рабочих. Сырьё на фабрику завози- ли с юга России и из-за рубежа. Продукция продавалась по всей России и в Польше.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Фото: abraham-estin.org" id="296" name="Google Shape;296;p12"/>
          <p:cNvPicPr preferRelativeResize="0"/>
          <p:nvPr/>
        </p:nvPicPr>
        <p:blipFill rotWithShape="1">
          <a:blip r:embed="rId3">
            <a:alphaModFix/>
          </a:blip>
          <a:srcRect b="3471" l="5688" r="4522" t="6318"/>
          <a:stretch/>
        </p:blipFill>
        <p:spPr>
          <a:xfrm>
            <a:off x="7600950" y="1385887"/>
            <a:ext cx="3400424" cy="34401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7" name="Google Shape;297;p12"/>
          <p:cNvSpPr txBox="1"/>
          <p:nvPr/>
        </p:nvSpPr>
        <p:spPr>
          <a:xfrm>
            <a:off x="7600951" y="4900612"/>
            <a:ext cx="340042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Иосель Шерешевский с супругой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: plakaty.ru" id="298" name="Google Shape;2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262" y="1402216"/>
            <a:ext cx="2987675" cy="38412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9" name="Google Shape;299;p12"/>
          <p:cNvSpPr txBox="1"/>
          <p:nvPr/>
        </p:nvSpPr>
        <p:spPr>
          <a:xfrm>
            <a:off x="4100513" y="1414462"/>
            <a:ext cx="3200400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Рекламный проспект табачной фабрики И.Л.Шерешевского. 1888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промышленности</a:t>
            </a:r>
            <a:endParaRPr/>
          </a:p>
        </p:txBody>
      </p:sp>
      <p:grpSp>
        <p:nvGrpSpPr>
          <p:cNvPr id="306" name="Google Shape;306;p13"/>
          <p:cNvGrpSpPr/>
          <p:nvPr/>
        </p:nvGrpSpPr>
        <p:grpSpPr>
          <a:xfrm>
            <a:off x="1100408" y="1491248"/>
            <a:ext cx="9986421" cy="5104227"/>
            <a:chOff x="270" y="62498"/>
            <a:chExt cx="9986421" cy="5104227"/>
          </a:xfrm>
        </p:grpSpPr>
        <p:sp>
          <p:nvSpPr>
            <p:cNvPr id="307" name="Google Shape;307;p13"/>
            <p:cNvSpPr/>
            <p:nvPr/>
          </p:nvSpPr>
          <p:spPr>
            <a:xfrm>
              <a:off x="7260107" y="1951136"/>
              <a:ext cx="454430" cy="5208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3"/>
            <p:cNvSpPr/>
            <p:nvPr/>
          </p:nvSpPr>
          <p:spPr>
            <a:xfrm>
              <a:off x="5204611" y="927322"/>
              <a:ext cx="3267310" cy="2377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3"/>
            <p:cNvSpPr/>
            <p:nvPr/>
          </p:nvSpPr>
          <p:spPr>
            <a:xfrm>
              <a:off x="3992796" y="1951136"/>
              <a:ext cx="454430" cy="13247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3"/>
            <p:cNvSpPr/>
            <p:nvPr/>
          </p:nvSpPr>
          <p:spPr>
            <a:xfrm>
              <a:off x="3992796" y="1951136"/>
              <a:ext cx="454430" cy="5208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3"/>
            <p:cNvSpPr/>
            <p:nvPr/>
          </p:nvSpPr>
          <p:spPr>
            <a:xfrm>
              <a:off x="5158891" y="927322"/>
              <a:ext cx="91440" cy="2377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3"/>
            <p:cNvSpPr/>
            <p:nvPr/>
          </p:nvSpPr>
          <p:spPr>
            <a:xfrm>
              <a:off x="2130759" y="2755034"/>
              <a:ext cx="290595" cy="21286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3"/>
            <p:cNvSpPr/>
            <p:nvPr/>
          </p:nvSpPr>
          <p:spPr>
            <a:xfrm>
              <a:off x="2130759" y="2755034"/>
              <a:ext cx="290595" cy="13247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3"/>
            <p:cNvSpPr/>
            <p:nvPr/>
          </p:nvSpPr>
          <p:spPr>
            <a:xfrm>
              <a:off x="2130759" y="2755034"/>
              <a:ext cx="290595" cy="5208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13"/>
            <p:cNvSpPr/>
            <p:nvPr/>
          </p:nvSpPr>
          <p:spPr>
            <a:xfrm>
              <a:off x="1937300" y="1951136"/>
              <a:ext cx="968379" cy="2377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6" name="Google Shape;316;p13"/>
            <p:cNvSpPr/>
            <p:nvPr/>
          </p:nvSpPr>
          <p:spPr>
            <a:xfrm>
              <a:off x="170169" y="2755034"/>
              <a:ext cx="254847" cy="21286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7" name="Google Shape;317;p13"/>
            <p:cNvSpPr/>
            <p:nvPr/>
          </p:nvSpPr>
          <p:spPr>
            <a:xfrm>
              <a:off x="170169" y="2755034"/>
              <a:ext cx="254847" cy="13247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p13"/>
            <p:cNvSpPr/>
            <p:nvPr/>
          </p:nvSpPr>
          <p:spPr>
            <a:xfrm>
              <a:off x="170169" y="2755034"/>
              <a:ext cx="254847" cy="5208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13"/>
            <p:cNvSpPr/>
            <p:nvPr/>
          </p:nvSpPr>
          <p:spPr>
            <a:xfrm>
              <a:off x="849763" y="1951136"/>
              <a:ext cx="1087537" cy="2377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13"/>
            <p:cNvSpPr/>
            <p:nvPr/>
          </p:nvSpPr>
          <p:spPr>
            <a:xfrm>
              <a:off x="1937300" y="927322"/>
              <a:ext cx="3267310" cy="2377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3"/>
            <p:cNvSpPr/>
            <p:nvPr/>
          </p:nvSpPr>
          <p:spPr>
            <a:xfrm>
              <a:off x="1676962" y="62498"/>
              <a:ext cx="7055298" cy="86482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 txBox="1"/>
            <p:nvPr/>
          </p:nvSpPr>
          <p:spPr>
            <a:xfrm>
              <a:off x="1676962" y="62498"/>
              <a:ext cx="7055298" cy="8648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Специализация промышленности Беларуси во второй половине XIX в.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422531" y="1165094"/>
              <a:ext cx="3029538" cy="78604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 txBox="1"/>
            <p:nvPr/>
          </p:nvSpPr>
          <p:spPr>
            <a:xfrm>
              <a:off x="422531" y="1165094"/>
              <a:ext cx="3029538" cy="7860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переработка продукции местного сельского хозяйства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70" y="2188909"/>
              <a:ext cx="1698986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270" y="2188909"/>
              <a:ext cx="1698986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земледелие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425016" y="2992806"/>
              <a:ext cx="1617815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425016" y="2992806"/>
              <a:ext cx="1617815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мукомольная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425016" y="3796704"/>
              <a:ext cx="1617815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 txBox="1"/>
            <p:nvPr/>
          </p:nvSpPr>
          <p:spPr>
            <a:xfrm>
              <a:off x="425016" y="3796704"/>
              <a:ext cx="1617815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льняная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425016" y="4600601"/>
              <a:ext cx="1617815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425016" y="4600601"/>
              <a:ext cx="1617815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винокуренная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1937029" y="2188909"/>
              <a:ext cx="1937302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1937029" y="2188909"/>
              <a:ext cx="1937302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животноводство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421354" y="2992806"/>
              <a:ext cx="1400445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2421354" y="2992806"/>
              <a:ext cx="1400445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кожевенная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421354" y="3796704"/>
              <a:ext cx="1400445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 txBox="1"/>
            <p:nvPr/>
          </p:nvSpPr>
          <p:spPr>
            <a:xfrm>
              <a:off x="2421354" y="3796704"/>
              <a:ext cx="1400445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шерстяная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2421354" y="4600601"/>
              <a:ext cx="1400445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 txBox="1"/>
            <p:nvPr/>
          </p:nvSpPr>
          <p:spPr>
            <a:xfrm>
              <a:off x="2421354" y="4600601"/>
              <a:ext cx="1400445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суконная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3689842" y="1165094"/>
              <a:ext cx="3029538" cy="78604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 txBox="1"/>
            <p:nvPr/>
          </p:nvSpPr>
          <p:spPr>
            <a:xfrm>
              <a:off x="3689842" y="1165094"/>
              <a:ext cx="3029538" cy="7860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переработка лесного сырья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4447227" y="2188909"/>
              <a:ext cx="1815743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 txBox="1"/>
            <p:nvPr/>
          </p:nvSpPr>
          <p:spPr>
            <a:xfrm>
              <a:off x="4447227" y="2188909"/>
              <a:ext cx="1815743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спичечная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4447227" y="2992806"/>
              <a:ext cx="1815743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4447227" y="2992806"/>
              <a:ext cx="1815743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бумажно-картонная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957153" y="1165094"/>
              <a:ext cx="3029538" cy="786041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6957153" y="1165094"/>
              <a:ext cx="3029538" cy="7860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переработка минерального сырья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7714537" y="2188909"/>
              <a:ext cx="1896892" cy="56612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 txBox="1"/>
            <p:nvPr/>
          </p:nvSpPr>
          <p:spPr>
            <a:xfrm>
              <a:off x="7714537" y="2188909"/>
              <a:ext cx="1896892" cy="566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стекольная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промышленности</a:t>
            </a:r>
            <a:endParaRPr/>
          </a:p>
        </p:txBody>
      </p:sp>
      <p:grpSp>
        <p:nvGrpSpPr>
          <p:cNvPr id="357" name="Google Shape;357;p14"/>
          <p:cNvGrpSpPr/>
          <p:nvPr/>
        </p:nvGrpSpPr>
        <p:grpSpPr>
          <a:xfrm>
            <a:off x="1104900" y="5314950"/>
            <a:ext cx="10039350" cy="1257298"/>
            <a:chOff x="2003520" y="4409464"/>
            <a:chExt cx="7964854" cy="705421"/>
          </a:xfrm>
        </p:grpSpPr>
        <p:sp>
          <p:nvSpPr>
            <p:cNvPr id="358" name="Google Shape;358;p14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Ведущая роль среди отраслей производства принадлежала винокурению. Беларусь была одним из главных районов винокурения Российской империи. Быстрыми темпами развива- лась деревообрабатывающая промышленность. Крупнейшие спичечные фабрики находи- лись в Пинске, Мозыре, Бобруйске, Борисове.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6225" y="1462974"/>
            <a:ext cx="6419850" cy="36995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61" name="Google Shape;361;p14"/>
          <p:cNvSpPr txBox="1"/>
          <p:nvPr/>
        </p:nvSpPr>
        <p:spPr>
          <a:xfrm>
            <a:off x="1400174" y="3100387"/>
            <a:ext cx="2657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Промышленность Беларуси в 1913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6886575" y="2528888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5872162" y="4129088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7029450" y="4586288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7243763" y="3471863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промышленности</a:t>
            </a:r>
            <a:endParaRPr/>
          </a:p>
        </p:txBody>
      </p:sp>
      <p:grpSp>
        <p:nvGrpSpPr>
          <p:cNvPr id="372" name="Google Shape;372;p15"/>
          <p:cNvGrpSpPr/>
          <p:nvPr/>
        </p:nvGrpSpPr>
        <p:grpSpPr>
          <a:xfrm>
            <a:off x="1104900" y="5529262"/>
            <a:ext cx="10039350" cy="1042985"/>
            <a:chOff x="2003520" y="4409464"/>
            <a:chExt cx="7964854" cy="705421"/>
          </a:xfrm>
        </p:grpSpPr>
        <p:sp>
          <p:nvSpPr>
            <p:cNvPr id="373" name="Google Shape;373;p15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Бумажно-картонная промышленность Беларуси размещалась в основном в Могилёвской и Витебской губерниях. Крупнейшей в этой области была Добрушская бумажная фабрика - одна из самых передовых в России по технической оснащенности.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5" name="Google Shape;3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9074" y="1691574"/>
            <a:ext cx="6419850" cy="36995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76" name="Google Shape;376;p15"/>
          <p:cNvSpPr txBox="1"/>
          <p:nvPr/>
        </p:nvSpPr>
        <p:spPr>
          <a:xfrm>
            <a:off x="1357311" y="3300412"/>
            <a:ext cx="2657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Промышленность Беларуси в 1913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5"/>
          <p:cNvSpPr/>
          <p:nvPr/>
        </p:nvSpPr>
        <p:spPr>
          <a:xfrm>
            <a:off x="8086725" y="4157663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промышленности</a:t>
            </a:r>
            <a:endParaRPr/>
          </a:p>
        </p:txBody>
      </p:sp>
      <p:grpSp>
        <p:nvGrpSpPr>
          <p:cNvPr id="384" name="Google Shape;384;p16"/>
          <p:cNvGrpSpPr/>
          <p:nvPr/>
        </p:nvGrpSpPr>
        <p:grpSpPr>
          <a:xfrm>
            <a:off x="1104880" y="2455316"/>
            <a:ext cx="5967269" cy="4117049"/>
            <a:chOff x="2003520" y="4409464"/>
            <a:chExt cx="7964854" cy="705421"/>
          </a:xfrm>
        </p:grpSpPr>
        <p:sp>
          <p:nvSpPr>
            <p:cNvPr id="385" name="Google Shape;385;p16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Директором Добрушской бумажной фабрики в 1878 г. стал видный инженер и изобретатель Антон Игнатье- вич Стульгинский. Под его руководством фабрика бы- ла реконструирована и быстро стала лидером в своей отрасли. По инициативе Стульгинского в Добруше на- чалось строительство первой в Беларуси электростан- ции, которая дала ток в 1889 г. На Всероссийской выс- тавке в 1882 г. Добрушская фабрика вместе с Грод- ненской табачной были награждены медалями. Кроме того, Добрушская бумажная фабрика получила право ставить на своей продукции государственный герб Российской империи. На фабрике впервые в России был введен 8-часовой рабочий день при сохранении той же зарплаты, что выплачивалась за 12-часовую работу.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16"/>
          <p:cNvSpPr txBox="1"/>
          <p:nvPr/>
        </p:nvSpPr>
        <p:spPr>
          <a:xfrm>
            <a:off x="4514849" y="1428750"/>
            <a:ext cx="265747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Антон Стульгинский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geroytruda.by/wp-content/uploads/2019/11/1.%D0%90%D0%BD%D1%82%D0%BE%D0%BD-%D0%86%D0%B3%D0%BD%D0%B0%D1%86%D1%8C%D0%B5%D0%B2%D1%96%D1%87-%D0%A1%D1%82%D1%83%D0%BB%D1%8C%D0%B3%D1%96%D0%BD%D1%81%D0%BA%D1%96.jpg" id="388" name="Google Shape;3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2325" y="1442906"/>
            <a:ext cx="3898900" cy="51579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промышленности</a:t>
            </a:r>
            <a:endParaRPr/>
          </a:p>
        </p:txBody>
      </p:sp>
      <p:grpSp>
        <p:nvGrpSpPr>
          <p:cNvPr id="395" name="Google Shape;395;p17"/>
          <p:cNvGrpSpPr/>
          <p:nvPr/>
        </p:nvGrpSpPr>
        <p:grpSpPr>
          <a:xfrm>
            <a:off x="1105006" y="5522001"/>
            <a:ext cx="10039698" cy="1050301"/>
            <a:chOff x="2003520" y="4409464"/>
            <a:chExt cx="7964854" cy="705421"/>
          </a:xfrm>
        </p:grpSpPr>
        <p:sp>
          <p:nvSpPr>
            <p:cNvPr id="396" name="Google Shape;396;p17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Самым крупным предприятием из стеклозаводов был завод «Нёман» в Лидском уезде, на- чавший работу в 1883 г. Наиболее значимым предприятием в области текстильной, льняной промышленности была льнопрядильная фабрика «Двина» в Витебске, построенная в 1900 г.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8" name="Google Shape;3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9087" y="1448687"/>
            <a:ext cx="6419850" cy="36995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9" name="Google Shape;399;p17"/>
          <p:cNvSpPr txBox="1"/>
          <p:nvPr/>
        </p:nvSpPr>
        <p:spPr>
          <a:xfrm>
            <a:off x="1357311" y="3300412"/>
            <a:ext cx="2657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Промышленность Беларуси в 1913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7"/>
          <p:cNvSpPr/>
          <p:nvPr/>
        </p:nvSpPr>
        <p:spPr>
          <a:xfrm>
            <a:off x="5486400" y="3171826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7"/>
          <p:cNvSpPr/>
          <p:nvPr/>
        </p:nvSpPr>
        <p:spPr>
          <a:xfrm>
            <a:off x="7743825" y="1943101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206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Особенности промышленного переворота в Беларуси</a:t>
            </a:r>
            <a:endParaRPr/>
          </a:p>
        </p:txBody>
      </p:sp>
      <p:grpSp>
        <p:nvGrpSpPr>
          <p:cNvPr id="408" name="Google Shape;408;p18"/>
          <p:cNvGrpSpPr/>
          <p:nvPr/>
        </p:nvGrpSpPr>
        <p:grpSpPr>
          <a:xfrm>
            <a:off x="1104900" y="5514975"/>
            <a:ext cx="10039350" cy="1057272"/>
            <a:chOff x="2003520" y="4409464"/>
            <a:chExt cx="7964854" cy="705421"/>
          </a:xfrm>
        </p:grpSpPr>
        <p:sp>
          <p:nvSpPr>
            <p:cNvPr id="409" name="Google Shape;409;p18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8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*Пролетариат – это класс (общественная группа людей) наёмных рабочих, лишённых собст- венности на орудия труда. Единственным источником его существования являлась продажа своей рабочей силы владельцу предприятия за определённую плату.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18"/>
          <p:cNvGrpSpPr/>
          <p:nvPr/>
        </p:nvGrpSpPr>
        <p:grpSpPr>
          <a:xfrm>
            <a:off x="1086044" y="1600201"/>
            <a:ext cx="9986575" cy="3614737"/>
            <a:chOff x="193" y="214312"/>
            <a:chExt cx="9986575" cy="3614737"/>
          </a:xfrm>
        </p:grpSpPr>
        <p:sp>
          <p:nvSpPr>
            <p:cNvPr id="412" name="Google Shape;412;p18"/>
            <p:cNvSpPr/>
            <p:nvPr/>
          </p:nvSpPr>
          <p:spPr>
            <a:xfrm>
              <a:off x="6786462" y="1630516"/>
              <a:ext cx="1792981" cy="2758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3" name="Google Shape;413;p18"/>
            <p:cNvSpPr/>
            <p:nvPr/>
          </p:nvSpPr>
          <p:spPr>
            <a:xfrm>
              <a:off x="5241211" y="1630516"/>
              <a:ext cx="1545251" cy="2758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4" name="Google Shape;414;p18"/>
            <p:cNvSpPr/>
            <p:nvPr/>
          </p:nvSpPr>
          <p:spPr>
            <a:xfrm>
              <a:off x="4220855" y="871108"/>
              <a:ext cx="2565607" cy="2758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5" name="Google Shape;415;p18"/>
            <p:cNvSpPr/>
            <p:nvPr/>
          </p:nvSpPr>
          <p:spPr>
            <a:xfrm>
              <a:off x="1609527" y="1630516"/>
              <a:ext cx="91440" cy="27585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6" name="Google Shape;416;p18"/>
            <p:cNvSpPr/>
            <p:nvPr/>
          </p:nvSpPr>
          <p:spPr>
            <a:xfrm>
              <a:off x="1655247" y="871108"/>
              <a:ext cx="2565607" cy="2758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7" name="Google Shape;417;p18"/>
            <p:cNvSpPr/>
            <p:nvPr/>
          </p:nvSpPr>
          <p:spPr>
            <a:xfrm>
              <a:off x="2271838" y="214312"/>
              <a:ext cx="3898033" cy="656796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 txBox="1"/>
            <p:nvPr/>
          </p:nvSpPr>
          <p:spPr>
            <a:xfrm>
              <a:off x="2271838" y="214312"/>
              <a:ext cx="3898033" cy="656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Промышленный переворот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193" y="1146962"/>
              <a:ext cx="3310109" cy="48355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 txBox="1"/>
            <p:nvPr/>
          </p:nvSpPr>
          <p:spPr>
            <a:xfrm>
              <a:off x="193" y="1146962"/>
              <a:ext cx="3310109" cy="483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техническая сторона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193" y="1906370"/>
              <a:ext cx="3310109" cy="192267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193" y="1906370"/>
              <a:ext cx="3310109" cy="19226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замена ручного, мануфактурного производства машинным, фабрично-заводским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5131408" y="1146962"/>
              <a:ext cx="3310109" cy="483553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8"/>
            <p:cNvSpPr txBox="1"/>
            <p:nvPr/>
          </p:nvSpPr>
          <p:spPr>
            <a:xfrm>
              <a:off x="5131408" y="1146962"/>
              <a:ext cx="3310109" cy="483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общественная сторона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586156" y="1906370"/>
              <a:ext cx="3310109" cy="192267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3586156" y="1906370"/>
              <a:ext cx="3310109" cy="19226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замена принудительного труда вольнонаёмным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7172120" y="1906370"/>
              <a:ext cx="2814648" cy="192267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8"/>
            <p:cNvSpPr txBox="1"/>
            <p:nvPr/>
          </p:nvSpPr>
          <p:spPr>
            <a:xfrm>
              <a:off x="7172120" y="1906370"/>
              <a:ext cx="2814648" cy="19226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формирование буржуазии и пролетариата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Особенности промышленного переворота в Беларуси</a:t>
            </a:r>
            <a:endParaRPr/>
          </a:p>
        </p:txBody>
      </p:sp>
      <p:grpSp>
        <p:nvGrpSpPr>
          <p:cNvPr id="435" name="Google Shape;435;p19"/>
          <p:cNvGrpSpPr/>
          <p:nvPr/>
        </p:nvGrpSpPr>
        <p:grpSpPr>
          <a:xfrm>
            <a:off x="1104900" y="5186363"/>
            <a:ext cx="10039350" cy="1385884"/>
            <a:chOff x="2003520" y="4409464"/>
            <a:chExt cx="7964854" cy="705421"/>
          </a:xfrm>
        </p:grpSpPr>
        <p:sp>
          <p:nvSpPr>
            <p:cNvPr id="436" name="Google Shape;436;p19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 txBox="1"/>
            <p:nvPr/>
          </p:nvSpPr>
          <p:spPr>
            <a:xfrm>
              <a:off x="2024181" y="4453098"/>
              <a:ext cx="7923532" cy="641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Переход к машинному производству произошёл в Беларуси в 1880-1890-х гг. первоначально в деревообрабатывающей и металлообрабатывающей отраслях. Он проходил медленно и завершился в начале ХХ в., когда в основных сферах производства машинная техника вы- теснила ручной труд, а водяное колесо было заменено паровым двигателем.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Картинки по запросу &quot;спичечная фабрика виктория&quot;" id="438" name="Google Shape;438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proxy/_6ftItalqaT-Uh02kS1DgsiYjsnrzp5wDtS99GITgN4nUlU-5X6WDx9ypZpYq35ZnfwDVezAeX7lUpSlP_6pKMBZco7XhCaNhUk8MEoZUy1bD3Sw8dp0Ye-zMhlxZOU-AUZSKTCK_7k8FdU" id="439" name="Google Shape;439;p19"/>
          <p:cNvPicPr preferRelativeResize="0"/>
          <p:nvPr/>
        </p:nvPicPr>
        <p:blipFill rotWithShape="1">
          <a:blip r:embed="rId3">
            <a:alphaModFix/>
          </a:blip>
          <a:srcRect b="18094" l="3841" r="4166" t="7594"/>
          <a:stretch/>
        </p:blipFill>
        <p:spPr>
          <a:xfrm>
            <a:off x="4939244" y="1585913"/>
            <a:ext cx="6147858" cy="31718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40" name="Google Shape;440;p19"/>
          <p:cNvSpPr txBox="1"/>
          <p:nvPr/>
        </p:nvSpPr>
        <p:spPr>
          <a:xfrm>
            <a:off x="1314451" y="3014662"/>
            <a:ext cx="362902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Спичечная фабрика в Борисове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Рост буржуазного землевладения и особенности этого процесса в Беларуси.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Положение крестьян.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Переход к предпринимательскому хозяйству.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Специализация сельского хозяйства.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Становление фабричного производства.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Специализация промышленности.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Особенности промышленного переворота в Беларуси.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Строительство железных дорог и их влияние на развитие хозяйства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Процесс урбанизации и его особенности в Беларуси.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Изменения в составе городского населения.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ru-RU"/>
              <a:t>Развитие торговли.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Особенности промышленного переворота в Беларуси</a:t>
            </a:r>
            <a:endParaRPr/>
          </a:p>
        </p:txBody>
      </p:sp>
      <p:sp>
        <p:nvSpPr>
          <p:cNvPr descr="Картинки по запросу &quot;спичечная фабрика виктория&quot;" id="447" name="Google Shape;447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20"/>
          <p:cNvGrpSpPr/>
          <p:nvPr/>
        </p:nvGrpSpPr>
        <p:grpSpPr>
          <a:xfrm>
            <a:off x="1114425" y="2371725"/>
            <a:ext cx="9823598" cy="4271642"/>
            <a:chOff x="0" y="0"/>
            <a:chExt cx="9823598" cy="4271642"/>
          </a:xfrm>
        </p:grpSpPr>
        <p:sp>
          <p:nvSpPr>
            <p:cNvPr id="449" name="Google Shape;449;p20"/>
            <p:cNvSpPr/>
            <p:nvPr/>
          </p:nvSpPr>
          <p:spPr>
            <a:xfrm>
              <a:off x="0" y="0"/>
              <a:ext cx="3422919" cy="96652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 txBox="1"/>
            <p:nvPr/>
          </p:nvSpPr>
          <p:spPr>
            <a:xfrm>
              <a:off x="28309" y="28309"/>
              <a:ext cx="3366301" cy="909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Рабочий класс </a:t>
              </a: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(сильно привязан к сельскому хозяйству)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342291" y="966528"/>
              <a:ext cx="563152" cy="400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2" name="Google Shape;452;p20"/>
            <p:cNvSpPr/>
            <p:nvPr/>
          </p:nvSpPr>
          <p:spPr>
            <a:xfrm>
              <a:off x="905444" y="1100182"/>
              <a:ext cx="3580833" cy="53333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 txBox="1"/>
            <p:nvPr/>
          </p:nvSpPr>
          <p:spPr>
            <a:xfrm>
              <a:off x="921065" y="1115803"/>
              <a:ext cx="3549591" cy="5020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бывшие крепостные крестьяне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342291" y="966528"/>
              <a:ext cx="563152" cy="11309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5" name="Google Shape;455;p20"/>
            <p:cNvSpPr/>
            <p:nvPr/>
          </p:nvSpPr>
          <p:spPr>
            <a:xfrm>
              <a:off x="905444" y="1766856"/>
              <a:ext cx="3580833" cy="66130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 txBox="1"/>
            <p:nvPr/>
          </p:nvSpPr>
          <p:spPr>
            <a:xfrm>
              <a:off x="924813" y="1786225"/>
              <a:ext cx="3542095" cy="6225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мастеровые работники мануфактур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342291" y="966528"/>
              <a:ext cx="563152" cy="18616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8" name="Google Shape;458;p20"/>
            <p:cNvSpPr/>
            <p:nvPr/>
          </p:nvSpPr>
          <p:spPr>
            <a:xfrm>
              <a:off x="905444" y="2561495"/>
              <a:ext cx="3580833" cy="53333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 txBox="1"/>
            <p:nvPr/>
          </p:nvSpPr>
          <p:spPr>
            <a:xfrm>
              <a:off x="921065" y="2577116"/>
              <a:ext cx="3549591" cy="5020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ремесленники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513680" y="0"/>
              <a:ext cx="2766229" cy="96652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 txBox="1"/>
            <p:nvPr/>
          </p:nvSpPr>
          <p:spPr>
            <a:xfrm>
              <a:off x="4541989" y="28309"/>
              <a:ext cx="2709611" cy="909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Буржуазия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790303" y="966528"/>
              <a:ext cx="276614" cy="3717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3" name="Google Shape;463;p20"/>
            <p:cNvSpPr/>
            <p:nvPr/>
          </p:nvSpPr>
          <p:spPr>
            <a:xfrm>
              <a:off x="5066918" y="1071605"/>
              <a:ext cx="4726480" cy="53333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 txBox="1"/>
            <p:nvPr/>
          </p:nvSpPr>
          <p:spPr>
            <a:xfrm>
              <a:off x="5082539" y="1087226"/>
              <a:ext cx="4695238" cy="5020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купечество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4790303" y="966528"/>
              <a:ext cx="276614" cy="10384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6" name="Google Shape;466;p20"/>
            <p:cNvSpPr/>
            <p:nvPr/>
          </p:nvSpPr>
          <p:spPr>
            <a:xfrm>
              <a:off x="5066918" y="1738280"/>
              <a:ext cx="4726480" cy="53333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 txBox="1"/>
            <p:nvPr/>
          </p:nvSpPr>
          <p:spPr>
            <a:xfrm>
              <a:off x="5082539" y="1753901"/>
              <a:ext cx="4695238" cy="5020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владельцы мануфактур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4790303" y="966528"/>
              <a:ext cx="276614" cy="17050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9" name="Google Shape;469;p20"/>
            <p:cNvSpPr/>
            <p:nvPr/>
          </p:nvSpPr>
          <p:spPr>
            <a:xfrm>
              <a:off x="5066918" y="2404954"/>
              <a:ext cx="4726480" cy="53333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0"/>
            <p:cNvSpPr txBox="1"/>
            <p:nvPr/>
          </p:nvSpPr>
          <p:spPr>
            <a:xfrm>
              <a:off x="5082539" y="2420575"/>
              <a:ext cx="4695238" cy="5020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мещане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4790303" y="966528"/>
              <a:ext cx="276614" cy="23717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2" name="Google Shape;472;p20"/>
            <p:cNvSpPr/>
            <p:nvPr/>
          </p:nvSpPr>
          <p:spPr>
            <a:xfrm>
              <a:off x="5066918" y="3071629"/>
              <a:ext cx="4726480" cy="53333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 txBox="1"/>
            <p:nvPr/>
          </p:nvSpPr>
          <p:spPr>
            <a:xfrm>
              <a:off x="5082539" y="3087250"/>
              <a:ext cx="4695238" cy="5020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зажиточные ремесленники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790303" y="966528"/>
              <a:ext cx="276614" cy="30384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5" name="Google Shape;475;p20"/>
            <p:cNvSpPr/>
            <p:nvPr/>
          </p:nvSpPr>
          <p:spPr>
            <a:xfrm>
              <a:off x="5066918" y="3738303"/>
              <a:ext cx="4756680" cy="53333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0"/>
            <p:cNvSpPr txBox="1"/>
            <p:nvPr/>
          </p:nvSpPr>
          <p:spPr>
            <a:xfrm>
              <a:off x="5082539" y="3753924"/>
              <a:ext cx="4725438" cy="5020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зажиточное крестьянство - после 1861 г.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20"/>
          <p:cNvGrpSpPr/>
          <p:nvPr/>
        </p:nvGrpSpPr>
        <p:grpSpPr>
          <a:xfrm>
            <a:off x="2314576" y="1334359"/>
            <a:ext cx="7729538" cy="874582"/>
            <a:chOff x="0" y="0"/>
            <a:chExt cx="3090004" cy="874582"/>
          </a:xfrm>
        </p:grpSpPr>
        <p:sp>
          <p:nvSpPr>
            <p:cNvPr id="478" name="Google Shape;478;p20"/>
            <p:cNvSpPr/>
            <p:nvPr/>
          </p:nvSpPr>
          <p:spPr>
            <a:xfrm>
              <a:off x="0" y="0"/>
              <a:ext cx="3090004" cy="87458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25616" y="25616"/>
              <a:ext cx="3038772" cy="8233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Источники формирования основных классов капиталистического общества в Беларуси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Строительство железных дорог и их влияние на развитие хозяйства</a:t>
            </a:r>
            <a:endParaRPr/>
          </a:p>
        </p:txBody>
      </p:sp>
      <p:sp>
        <p:nvSpPr>
          <p:cNvPr descr="Картинки по запросу &quot;спичечная фабрика виктория&quot;" id="486" name="Google Shape;486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21"/>
          <p:cNvGrpSpPr/>
          <p:nvPr/>
        </p:nvGrpSpPr>
        <p:grpSpPr>
          <a:xfrm>
            <a:off x="1104900" y="4339087"/>
            <a:ext cx="3743145" cy="2233158"/>
            <a:chOff x="2003520" y="4409464"/>
            <a:chExt cx="7964854" cy="705421"/>
          </a:xfrm>
        </p:grpSpPr>
        <p:sp>
          <p:nvSpPr>
            <p:cNvPr id="488" name="Google Shape;488;p21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Речные и шоссейные пути сооб- щения уже не удовлетворяли тре- бованиям развития рынка. Нача- лось интенсивное строительство железных дорог. Первая желез- ная дорога - участок Петербург- ско-Варшавской магистрали - прошла через Беларусь в 1862 г.</a:t>
              </a:r>
              <a:endParaRPr/>
            </a:p>
          </p:txBody>
        </p:sp>
      </p:grpSp>
      <p:sp>
        <p:nvSpPr>
          <p:cNvPr id="490" name="Google Shape;490;p21"/>
          <p:cNvSpPr txBox="1"/>
          <p:nvPr/>
        </p:nvSpPr>
        <p:spPr>
          <a:xfrm>
            <a:off x="4971226" y="6279857"/>
            <a:ext cx="606896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сети железных дорог в Беларуси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226" y="1388773"/>
            <a:ext cx="6068960" cy="48567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Строительство железных дорог и их влияние на развитие хозяйства</a:t>
            </a:r>
            <a:endParaRPr/>
          </a:p>
        </p:txBody>
      </p:sp>
      <p:sp>
        <p:nvSpPr>
          <p:cNvPr descr="Картинки по запросу &quot;спичечная фабрика виктория&quot;" id="498" name="Google Shape;498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22"/>
          <p:cNvGrpSpPr/>
          <p:nvPr/>
        </p:nvGrpSpPr>
        <p:grpSpPr>
          <a:xfrm>
            <a:off x="1104900" y="3243531"/>
            <a:ext cx="3743145" cy="3328713"/>
            <a:chOff x="2003520" y="4409464"/>
            <a:chExt cx="7964854" cy="705421"/>
          </a:xfrm>
        </p:grpSpPr>
        <p:sp>
          <p:nvSpPr>
            <p:cNvPr id="500" name="Google Shape;500;p22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2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 строительством в 1860-х гг. Риго-Орловской, в 1870-х гг. Мос- ковско-Брестской и Либаво-Ро- менской, в 1880-х гг. Полесских железных дорог и в 1902 г. желез- нодорожной линии Витебск–Жло- бин длина железных дорог на территории Беларуси составила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3000 км. Железнодорожная сеть на территории Беларуси была од- ной из самых густых в Российской империи 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22"/>
          <p:cNvSpPr txBox="1"/>
          <p:nvPr/>
        </p:nvSpPr>
        <p:spPr>
          <a:xfrm>
            <a:off x="4971226" y="6279857"/>
            <a:ext cx="606896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сети железных дорог в Беларуси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226" y="1388773"/>
            <a:ext cx="6068960" cy="48567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Процесс урбанизации и его особенности в Беларуси</a:t>
            </a:r>
            <a:endParaRPr/>
          </a:p>
        </p:txBody>
      </p:sp>
      <p:sp>
        <p:nvSpPr>
          <p:cNvPr descr="Картинки по запросу &quot;спичечная фабрика виктория&quot;" id="510" name="Google Shape;510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23"/>
          <p:cNvGrpSpPr/>
          <p:nvPr/>
        </p:nvGrpSpPr>
        <p:grpSpPr>
          <a:xfrm>
            <a:off x="1104900" y="5314949"/>
            <a:ext cx="10039350" cy="1257297"/>
            <a:chOff x="2003520" y="4409464"/>
            <a:chExt cx="7964854" cy="705421"/>
          </a:xfrm>
        </p:grpSpPr>
        <p:sp>
          <p:nvSpPr>
            <p:cNvPr id="512" name="Google Shape;512;p23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3"/>
            <p:cNvSpPr txBox="1"/>
            <p:nvPr/>
          </p:nvSpPr>
          <p:spPr>
            <a:xfrm>
              <a:off x="2024181" y="4453098"/>
              <a:ext cx="7923532" cy="641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 второй половине XIX - начале ХХ в. в облике белорусских городов произошли заметные изменения. В крупные промышленные центры превратились Минск, Гомель, Пинск, Витебск, Гродно, Брест, Бобруйск, Борисов. Прежде всего росли те города, которые стали железнодо- рожными узлами или станциями.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4" name="Google Shape;5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7662" y="1434399"/>
            <a:ext cx="6419850" cy="36995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15" name="Google Shape;515;p23"/>
          <p:cNvSpPr txBox="1"/>
          <p:nvPr/>
        </p:nvSpPr>
        <p:spPr>
          <a:xfrm>
            <a:off x="1485899" y="3043237"/>
            <a:ext cx="2657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Промышленность Беларуси в 1913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3"/>
          <p:cNvSpPr/>
          <p:nvPr/>
        </p:nvSpPr>
        <p:spPr>
          <a:xfrm>
            <a:off x="6457950" y="3214688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3"/>
          <p:cNvSpPr/>
          <p:nvPr/>
        </p:nvSpPr>
        <p:spPr>
          <a:xfrm>
            <a:off x="8086725" y="4143375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5915025" y="4157662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3"/>
          <p:cNvSpPr/>
          <p:nvPr/>
        </p:nvSpPr>
        <p:spPr>
          <a:xfrm>
            <a:off x="7458075" y="1885950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3"/>
          <p:cNvSpPr/>
          <p:nvPr/>
        </p:nvSpPr>
        <p:spPr>
          <a:xfrm>
            <a:off x="4857750" y="3300412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4672013" y="4300537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7315200" y="3457574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6929437" y="2743199"/>
            <a:ext cx="242888" cy="25717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  <a:effectLst>
            <a:outerShdw blurRad="39000" rotWithShape="0" dir="5400000" dist="254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Процесс урбанизации и его особенности в Беларуси</a:t>
            </a:r>
            <a:endParaRPr/>
          </a:p>
        </p:txBody>
      </p:sp>
      <p:sp>
        <p:nvSpPr>
          <p:cNvPr descr="Картинки по запросу &quot;спичечная фабрика виктория&quot;" id="530" name="Google Shape;530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" name="Google Shape;531;p24"/>
          <p:cNvGrpSpPr/>
          <p:nvPr/>
        </p:nvGrpSpPr>
        <p:grpSpPr>
          <a:xfrm>
            <a:off x="1104900" y="5314949"/>
            <a:ext cx="10039350" cy="1257297"/>
            <a:chOff x="2003520" y="4409464"/>
            <a:chExt cx="7964854" cy="705421"/>
          </a:xfrm>
        </p:grpSpPr>
        <p:sp>
          <p:nvSpPr>
            <p:cNvPr id="532" name="Google Shape;532;p24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 txBox="1"/>
            <p:nvPr/>
          </p:nvSpPr>
          <p:spPr>
            <a:xfrm>
              <a:off x="2024181" y="4453098"/>
              <a:ext cx="7923532" cy="641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 ростом городов обострилась проблема городского общественного транспорта. В наибо- лее людных местах прокладывались первые линии конки. В 1898 г. в Витебске,  раньше, чем в Москве и Петербурге, был пущен электрический трамвай. В начале ХХ в. в качестве общественного транспорта стал использоваться автомобиль.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24"/>
          <p:cNvSpPr txBox="1"/>
          <p:nvPr/>
        </p:nvSpPr>
        <p:spPr>
          <a:xfrm>
            <a:off x="1671636" y="3228974"/>
            <a:ext cx="2657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Электрический трамвай в Витебске. Конец XIX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артинки по запросу &quot;электрический трамвай в витебске&quot;" id="535" name="Google Shape;5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0539" y="1454149"/>
            <a:ext cx="6235386" cy="36607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Процесс урбанизации и его особенности в Беларуси</a:t>
            </a:r>
            <a:endParaRPr/>
          </a:p>
        </p:txBody>
      </p:sp>
      <p:sp>
        <p:nvSpPr>
          <p:cNvPr descr="Картинки по запросу &quot;спичечная фабрика виктория&quot;" id="542" name="Google Shape;542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p25"/>
          <p:cNvGrpSpPr/>
          <p:nvPr/>
        </p:nvGrpSpPr>
        <p:grpSpPr>
          <a:xfrm>
            <a:off x="1104900" y="5557838"/>
            <a:ext cx="10039350" cy="1014408"/>
            <a:chOff x="2003520" y="4409464"/>
            <a:chExt cx="7964854" cy="705421"/>
          </a:xfrm>
        </p:grpSpPr>
        <p:sp>
          <p:nvSpPr>
            <p:cNvPr id="544" name="Google Shape;544;p25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5"/>
            <p:cNvSpPr txBox="1"/>
            <p:nvPr/>
          </p:nvSpPr>
          <p:spPr>
            <a:xfrm>
              <a:off x="2024181" y="4453098"/>
              <a:ext cx="7923532" cy="641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Характерными для белорусских губерний были местечки – населенные пункты, занимавшие промежуточное положение между городом и деревней. При этом преобладали мелкие мес- течки.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25"/>
          <p:cNvSpPr txBox="1"/>
          <p:nvPr/>
        </p:nvSpPr>
        <p:spPr>
          <a:xfrm>
            <a:off x="1796825" y="3314700"/>
            <a:ext cx="28752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 в местечке Лиозно. Худ. М.Шагал. 1914 г.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артинки по запросу &quot;дом в местечке лиозно&quot;" id="547" name="Google Shape;5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456" y="1443038"/>
            <a:ext cx="5540906" cy="4013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Изменения в составе городского населения</a:t>
            </a:r>
            <a:endParaRPr/>
          </a:p>
        </p:txBody>
      </p:sp>
      <p:sp>
        <p:nvSpPr>
          <p:cNvPr descr="Картинки по запросу &quot;спичечная фабрика виктория&quot;" id="554" name="Google Shape;554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26"/>
          <p:cNvGrpSpPr/>
          <p:nvPr/>
        </p:nvGrpSpPr>
        <p:grpSpPr>
          <a:xfrm>
            <a:off x="1104901" y="4029075"/>
            <a:ext cx="7310438" cy="2543170"/>
            <a:chOff x="2003520" y="4409464"/>
            <a:chExt cx="7964854" cy="705421"/>
          </a:xfrm>
        </p:grpSpPr>
        <p:sp>
          <p:nvSpPr>
            <p:cNvPr id="556" name="Google Shape;556;p26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6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Рост городов сопровождался изменением их социальной структу- ры. К концу XIX в. среди горожан выделялись буржуазия и наём- ные рабочие. В состав городской буржуазии входили промышлен- ники, зажиточные ремесленники, купцы, финансисты. Общая чис- ленность горожан увеличивалась за счёт шляхты, обезземеленно- го крестьянства и изгнанных из сельских поселений евреев. Свое- образным был национальный состав городского населения, в кото- ром по переписи 1897 г. преобладали евреи. Белорусов среди го- родских жителей было только 14,5%.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8" name="Google Shape;5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351" y="1562101"/>
            <a:ext cx="2695576" cy="48893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Развитие торговли</a:t>
            </a:r>
            <a:endParaRPr/>
          </a:p>
        </p:txBody>
      </p:sp>
      <p:sp>
        <p:nvSpPr>
          <p:cNvPr descr="Картинки по запросу &quot;спичечная фабрика виктория&quot;" id="565" name="Google Shape;565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27"/>
          <p:cNvGrpSpPr/>
          <p:nvPr/>
        </p:nvGrpSpPr>
        <p:grpSpPr>
          <a:xfrm>
            <a:off x="1104927" y="4713075"/>
            <a:ext cx="9980759" cy="1858996"/>
            <a:chOff x="2003520" y="4409464"/>
            <a:chExt cx="7964854" cy="705421"/>
          </a:xfrm>
        </p:grpSpPr>
        <p:sp>
          <p:nvSpPr>
            <p:cNvPr id="567" name="Google Shape;567;p27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7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Значительные сдвиги в последней трети XIX - начале ХХ в. произошли в торговле. Посте- пенно утрачивали свою роль ярмарки, проводившиеся периодически. На смену им приходи- ла постоянная торговля через магазины. В конце XIX в. на белорусском рынке главным то- варом был лес. Второе место занимала сельскохозяйственная продукция. В связи со спе- циализацией на мясо-молочном производстве в товарообороте возросла роль продуктов животноводства. Стремительными темпами развивалась торговля промышленными това- рами.</a:t>
              </a:r>
              <a:endParaRPr/>
            </a:p>
          </p:txBody>
        </p:sp>
      </p:grpSp>
      <p:grpSp>
        <p:nvGrpSpPr>
          <p:cNvPr id="569" name="Google Shape;569;p27"/>
          <p:cNvGrpSpPr/>
          <p:nvPr/>
        </p:nvGrpSpPr>
        <p:grpSpPr>
          <a:xfrm>
            <a:off x="1111284" y="2253667"/>
            <a:ext cx="9974297" cy="2404596"/>
            <a:chOff x="0" y="882068"/>
            <a:chExt cx="9974297" cy="2404596"/>
          </a:xfrm>
        </p:grpSpPr>
        <p:sp>
          <p:nvSpPr>
            <p:cNvPr id="570" name="Google Shape;570;p27"/>
            <p:cNvSpPr/>
            <p:nvPr/>
          </p:nvSpPr>
          <p:spPr>
            <a:xfrm>
              <a:off x="3958484" y="1096050"/>
              <a:ext cx="2011905" cy="2011905"/>
            </a:xfrm>
            <a:prstGeom prst="ellipse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7"/>
            <p:cNvSpPr txBox="1"/>
            <p:nvPr/>
          </p:nvSpPr>
          <p:spPr>
            <a:xfrm>
              <a:off x="4253121" y="1390687"/>
              <a:ext cx="1422631" cy="14226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Беларусь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2692960" y="1795073"/>
              <a:ext cx="1188658" cy="573393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0" y="882068"/>
              <a:ext cx="2657428" cy="2404596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7"/>
            <p:cNvSpPr txBox="1"/>
            <p:nvPr/>
          </p:nvSpPr>
          <p:spPr>
            <a:xfrm>
              <a:off x="70428" y="952496"/>
              <a:ext cx="2516572" cy="2263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Продукты сельского хозяйства, спирт, спички, бумага, картон, оконное стекло, кирпич, кафель, верёвки, канаты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7"/>
            <p:cNvSpPr/>
            <p:nvPr/>
          </p:nvSpPr>
          <p:spPr>
            <a:xfrm rot="-16470">
              <a:off x="6031760" y="1777848"/>
              <a:ext cx="1198596" cy="573393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7316869" y="882068"/>
              <a:ext cx="2657428" cy="2404596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7"/>
            <p:cNvSpPr txBox="1"/>
            <p:nvPr/>
          </p:nvSpPr>
          <p:spPr>
            <a:xfrm>
              <a:off x="7387297" y="952496"/>
              <a:ext cx="2516572" cy="2263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Металл, машины, уголь, нефть, соль, зерно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7"/>
          <p:cNvGrpSpPr/>
          <p:nvPr/>
        </p:nvGrpSpPr>
        <p:grpSpPr>
          <a:xfrm>
            <a:off x="4045562" y="1463757"/>
            <a:ext cx="4060345" cy="597958"/>
            <a:chOff x="0" y="0"/>
            <a:chExt cx="3090004" cy="874582"/>
          </a:xfrm>
        </p:grpSpPr>
        <p:sp>
          <p:nvSpPr>
            <p:cNvPr id="579" name="Google Shape;579;p27"/>
            <p:cNvSpPr/>
            <p:nvPr/>
          </p:nvSpPr>
          <p:spPr>
            <a:xfrm>
              <a:off x="0" y="0"/>
              <a:ext cx="3090004" cy="87458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25616" y="25616"/>
              <a:ext cx="3038772" cy="8233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Внешняя торговля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587" name="Google Shape;587;p28"/>
          <p:cNvSpPr txBox="1"/>
          <p:nvPr/>
        </p:nvSpPr>
        <p:spPr>
          <a:xfrm>
            <a:off x="1104901" y="4202168"/>
            <a:ext cx="7918330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61950" lvl="0" marL="3619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§9.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8"/>
          <p:cNvSpPr txBox="1"/>
          <p:nvPr/>
        </p:nvSpPr>
        <p:spPr>
          <a:xfrm>
            <a:off x="1104900" y="1461896"/>
            <a:ext cx="7918330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Панов С.В. и др. История Беларуси. Конец XVIII – начало XX в.: Учебное пособие для 8 класса. / Под ред. В.А.Сосно. – Минск: Из- дательский центр БГУ, 2018, §16; §17-18, п. 1-5, 7-8.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1285" y="1454737"/>
            <a:ext cx="1923674" cy="24658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90" name="Google Shape;59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8521" y="4202168"/>
            <a:ext cx="1906438" cy="24764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Рост буржуазного землевладения и особенности этого про- цесса в Беларуси</a:t>
            </a:r>
            <a:endParaRPr/>
          </a:p>
        </p:txBody>
      </p:sp>
      <p:sp>
        <p:nvSpPr>
          <p:cNvPr descr="Картинки по запросу &quot;спичечная фабрика виктория&quot;" id="140" name="Google Shape;140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3"/>
          <p:cNvGrpSpPr/>
          <p:nvPr/>
        </p:nvGrpSpPr>
        <p:grpSpPr>
          <a:xfrm>
            <a:off x="1104900" y="4347713"/>
            <a:ext cx="9980681" cy="2224531"/>
            <a:chOff x="2003520" y="4409464"/>
            <a:chExt cx="7964854" cy="705421"/>
          </a:xfrm>
        </p:grpSpPr>
        <p:sp>
          <p:nvSpPr>
            <p:cNvPr id="142" name="Google Shape;142;p3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После отмены крепостного права в белорусских губерниях начался процесс распада дво- рянской земельной собственности и её превращения в буржуазную. Значительная часть помещиков, которые вели хозяйство старыми методами, не выдерживали конкуренции. Их имения с течением времени обременялись долгами, закладывались в банках и рано или поздно продавались целиком или частями. Покупателями земли являлись купцы, зажиточ- ные крестьяне, мещане. Вместе с тем приобретение земли католической шляхтой и еврей- ской буржуазией с 1860-х гг. не допускалось, что сдерживало формирование буржуазной земельной собственности в западных губерниях. </a:t>
              </a:r>
              <a:endParaRPr/>
            </a:p>
          </p:txBody>
        </p:sp>
      </p:grpSp>
      <p:sp>
        <p:nvSpPr>
          <p:cNvPr id="144" name="Google Shape;144;p3"/>
          <p:cNvSpPr txBox="1"/>
          <p:nvPr/>
        </p:nvSpPr>
        <p:spPr>
          <a:xfrm>
            <a:off x="1828800" y="2642877"/>
            <a:ext cx="3752491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Имение в Лошице Минской губернии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¤Ð¾ÑÐ¾: ÐÐ°Ð´Ð¸Ð¼ ÐÐ°Ð¼Ð¸ÑÐ¾Ð²ÑÐºÐ¸Ð¹, TUT.BY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291" y="1379548"/>
            <a:ext cx="4301286" cy="28652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Положение крестьян</a:t>
            </a:r>
            <a:endParaRPr/>
          </a:p>
        </p:txBody>
      </p:sp>
      <p:sp>
        <p:nvSpPr>
          <p:cNvPr descr="Картинки по запросу &quot;спичечная фабрика виктория&quot;" id="152" name="Google Shape;152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1104900" y="5175849"/>
            <a:ext cx="9980681" cy="1396395"/>
            <a:chOff x="2003520" y="4409464"/>
            <a:chExt cx="7964854" cy="705421"/>
          </a:xfrm>
        </p:grpSpPr>
        <p:sp>
          <p:nvSpPr>
            <p:cNvPr id="154" name="Google Shape;154;p4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Подавляющее большинство крестьян вело хозяйство на наделах, полученных согласно ре- форме. Малоземелье и безземелье были настоящим бедствием для большей части кресть- янства. Средний размер крестьянских наделов в белорусских губерниях не обеспечивал прожиточного минимума средней семьи. Зато крестьяне, имевшие большие наделы нара- щивали производство своей продукции на продажу и расширяли своё хозяйство. </a:t>
              </a:r>
              <a:endParaRPr/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1890027" y="2882118"/>
            <a:ext cx="32178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Крестьяне Борисовского уезда. Вторая половина XIX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docplayer.ru/docs-images/70/62384715/images/89-0.jpg"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7680" y="1576762"/>
            <a:ext cx="5664316" cy="32799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Переход к предпринимательскому хозяйству</a:t>
            </a:r>
            <a:endParaRPr/>
          </a:p>
        </p:txBody>
      </p:sp>
      <p:sp>
        <p:nvSpPr>
          <p:cNvPr descr="Картинки по запросу &quot;спичечная фабрика виктория&quot;" id="164" name="Google Shape;16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5"/>
          <p:cNvGrpSpPr/>
          <p:nvPr/>
        </p:nvGrpSpPr>
        <p:grpSpPr>
          <a:xfrm>
            <a:off x="1104900" y="2080195"/>
            <a:ext cx="4536775" cy="4492050"/>
            <a:chOff x="2003520" y="4409464"/>
            <a:chExt cx="7964854" cy="705421"/>
          </a:xfrm>
        </p:grpSpPr>
        <p:sp>
          <p:nvSpPr>
            <p:cNvPr id="166" name="Google Shape;166;p5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Часть помещиков после реформы 1861 г. продолжала вести своё хозяйство по-ста- рому. В первые пореформенные десяти- летия наибольшее распространение в Могилёвской и Витебской губерниях по- лучили отработки. При отработочной си- стеме хозяйствования малоземельные крестьяне были вынуждены работать на пана за аренду помещичьих полей, паст- бищ, сенокосов и за натуральные или денежные займы. Отработки осущест- влялись примитивными методами земле- делия и традиционными орудиями труда. Крестьяне, находившиеся на отработках, не были заинтересованы в добросовест- ной работе, что обрекало помещичье хо- зяйство на упадок.</a:t>
              </a:r>
              <a:endParaRPr/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1254078" y="1398375"/>
            <a:ext cx="4494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Административно-территориальное деление Беларуси в начале ХХ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8440" y="1495419"/>
            <a:ext cx="5343525" cy="50768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0" name="Google Shape;170;p5"/>
          <p:cNvSpPr/>
          <p:nvPr/>
        </p:nvSpPr>
        <p:spPr>
          <a:xfrm>
            <a:off x="7623745" y="1496961"/>
            <a:ext cx="2228178" cy="1187245"/>
          </a:xfrm>
          <a:custGeom>
            <a:rect b="b" l="l" r="r" t="t"/>
            <a:pathLst>
              <a:path extrusionOk="0" h="1187245" w="2228178">
                <a:moveTo>
                  <a:pt x="745965" y="1187245"/>
                </a:moveTo>
                <a:cubicBezTo>
                  <a:pt x="733675" y="1182329"/>
                  <a:pt x="720587" y="1179064"/>
                  <a:pt x="709094" y="1172497"/>
                </a:cubicBezTo>
                <a:cubicBezTo>
                  <a:pt x="669135" y="1149664"/>
                  <a:pt x="718584" y="1167239"/>
                  <a:pt x="686971" y="1135626"/>
                </a:cubicBezTo>
                <a:cubicBezTo>
                  <a:pt x="679198" y="1127853"/>
                  <a:pt x="667306" y="1125794"/>
                  <a:pt x="657474" y="1120878"/>
                </a:cubicBezTo>
                <a:cubicBezTo>
                  <a:pt x="648620" y="1112024"/>
                  <a:pt x="633009" y="1094482"/>
                  <a:pt x="620603" y="1091381"/>
                </a:cubicBezTo>
                <a:cubicBezTo>
                  <a:pt x="589238" y="1083540"/>
                  <a:pt x="556630" y="1081948"/>
                  <a:pt x="524739" y="1076633"/>
                </a:cubicBezTo>
                <a:cubicBezTo>
                  <a:pt x="512376" y="1074572"/>
                  <a:pt x="500158" y="1071716"/>
                  <a:pt x="487868" y="1069258"/>
                </a:cubicBezTo>
                <a:cubicBezTo>
                  <a:pt x="453455" y="1071716"/>
                  <a:pt x="418748" y="1071515"/>
                  <a:pt x="384629" y="1076633"/>
                </a:cubicBezTo>
                <a:cubicBezTo>
                  <a:pt x="369255" y="1078939"/>
                  <a:pt x="340384" y="1091381"/>
                  <a:pt x="340384" y="1091381"/>
                </a:cubicBezTo>
                <a:cubicBezTo>
                  <a:pt x="328094" y="1088923"/>
                  <a:pt x="311208" y="1093901"/>
                  <a:pt x="303513" y="1084007"/>
                </a:cubicBezTo>
                <a:cubicBezTo>
                  <a:pt x="287029" y="1062813"/>
                  <a:pt x="284106" y="959289"/>
                  <a:pt x="281390" y="943897"/>
                </a:cubicBezTo>
                <a:cubicBezTo>
                  <a:pt x="276757" y="917643"/>
                  <a:pt x="267901" y="897538"/>
                  <a:pt x="251894" y="877529"/>
                </a:cubicBezTo>
                <a:cubicBezTo>
                  <a:pt x="247551" y="872100"/>
                  <a:pt x="242061" y="867697"/>
                  <a:pt x="237145" y="862781"/>
                </a:cubicBezTo>
                <a:cubicBezTo>
                  <a:pt x="234341" y="848758"/>
                  <a:pt x="229955" y="818903"/>
                  <a:pt x="222397" y="803787"/>
                </a:cubicBezTo>
                <a:cubicBezTo>
                  <a:pt x="200852" y="760697"/>
                  <a:pt x="212631" y="802791"/>
                  <a:pt x="200274" y="759542"/>
                </a:cubicBezTo>
                <a:cubicBezTo>
                  <a:pt x="195121" y="741507"/>
                  <a:pt x="186915" y="698944"/>
                  <a:pt x="178152" y="685800"/>
                </a:cubicBezTo>
                <a:cubicBezTo>
                  <a:pt x="168320" y="671052"/>
                  <a:pt x="154260" y="658371"/>
                  <a:pt x="148655" y="641555"/>
                </a:cubicBezTo>
                <a:cubicBezTo>
                  <a:pt x="140823" y="618060"/>
                  <a:pt x="145220" y="620257"/>
                  <a:pt x="126532" y="604684"/>
                </a:cubicBezTo>
                <a:cubicBezTo>
                  <a:pt x="117091" y="596816"/>
                  <a:pt x="108029" y="588058"/>
                  <a:pt x="97036" y="582562"/>
                </a:cubicBezTo>
                <a:cubicBezTo>
                  <a:pt x="83131" y="575609"/>
                  <a:pt x="67539" y="572729"/>
                  <a:pt x="52790" y="567813"/>
                </a:cubicBezTo>
                <a:cubicBezTo>
                  <a:pt x="45416" y="565355"/>
                  <a:pt x="37136" y="564750"/>
                  <a:pt x="30668" y="560439"/>
                </a:cubicBezTo>
                <a:lnTo>
                  <a:pt x="8545" y="545691"/>
                </a:lnTo>
                <a:cubicBezTo>
                  <a:pt x="6087" y="521110"/>
                  <a:pt x="-3248" y="496254"/>
                  <a:pt x="1171" y="471949"/>
                </a:cubicBezTo>
                <a:cubicBezTo>
                  <a:pt x="2562" y="464301"/>
                  <a:pt x="16016" y="467303"/>
                  <a:pt x="23294" y="464574"/>
                </a:cubicBezTo>
                <a:cubicBezTo>
                  <a:pt x="35688" y="459926"/>
                  <a:pt x="47771" y="454474"/>
                  <a:pt x="60165" y="449826"/>
                </a:cubicBezTo>
                <a:cubicBezTo>
                  <a:pt x="67443" y="447097"/>
                  <a:pt x="75335" y="445928"/>
                  <a:pt x="82287" y="442452"/>
                </a:cubicBezTo>
                <a:cubicBezTo>
                  <a:pt x="90214" y="438489"/>
                  <a:pt x="95921" y="430251"/>
                  <a:pt x="104410" y="427704"/>
                </a:cubicBezTo>
                <a:cubicBezTo>
                  <a:pt x="121058" y="422710"/>
                  <a:pt x="138823" y="422787"/>
                  <a:pt x="156029" y="420329"/>
                </a:cubicBezTo>
                <a:cubicBezTo>
                  <a:pt x="168319" y="422787"/>
                  <a:pt x="184037" y="418841"/>
                  <a:pt x="192900" y="427704"/>
                </a:cubicBezTo>
                <a:cubicBezTo>
                  <a:pt x="201762" y="436566"/>
                  <a:pt x="191411" y="455712"/>
                  <a:pt x="200274" y="464574"/>
                </a:cubicBezTo>
                <a:cubicBezTo>
                  <a:pt x="205190" y="469490"/>
                  <a:pt x="208804" y="452935"/>
                  <a:pt x="215023" y="449826"/>
                </a:cubicBezTo>
                <a:cubicBezTo>
                  <a:pt x="228928" y="442874"/>
                  <a:pt x="259268" y="435078"/>
                  <a:pt x="259268" y="435078"/>
                </a:cubicBezTo>
                <a:cubicBezTo>
                  <a:pt x="269100" y="425246"/>
                  <a:pt x="286479" y="419297"/>
                  <a:pt x="288765" y="405581"/>
                </a:cubicBezTo>
                <a:cubicBezTo>
                  <a:pt x="291223" y="390833"/>
                  <a:pt x="286293" y="372588"/>
                  <a:pt x="296139" y="361336"/>
                </a:cubicBezTo>
                <a:cubicBezTo>
                  <a:pt x="306376" y="349636"/>
                  <a:pt x="327449" y="355210"/>
                  <a:pt x="340384" y="346587"/>
                </a:cubicBezTo>
                <a:cubicBezTo>
                  <a:pt x="390414" y="313234"/>
                  <a:pt x="372095" y="329625"/>
                  <a:pt x="399378" y="302342"/>
                </a:cubicBezTo>
                <a:cubicBezTo>
                  <a:pt x="414126" y="304800"/>
                  <a:pt x="429439" y="304988"/>
                  <a:pt x="443623" y="309716"/>
                </a:cubicBezTo>
                <a:cubicBezTo>
                  <a:pt x="452031" y="312519"/>
                  <a:pt x="457599" y="320974"/>
                  <a:pt x="465745" y="324465"/>
                </a:cubicBezTo>
                <a:cubicBezTo>
                  <a:pt x="475060" y="328457"/>
                  <a:pt x="485410" y="329381"/>
                  <a:pt x="495242" y="331839"/>
                </a:cubicBezTo>
                <a:cubicBezTo>
                  <a:pt x="505074" y="329381"/>
                  <a:pt x="523158" y="334476"/>
                  <a:pt x="524739" y="324465"/>
                </a:cubicBezTo>
                <a:cubicBezTo>
                  <a:pt x="531619" y="280891"/>
                  <a:pt x="517664" y="193818"/>
                  <a:pt x="509990" y="140110"/>
                </a:cubicBezTo>
                <a:cubicBezTo>
                  <a:pt x="514906" y="115529"/>
                  <a:pt x="515740" y="89765"/>
                  <a:pt x="524739" y="66368"/>
                </a:cubicBezTo>
                <a:cubicBezTo>
                  <a:pt x="528483" y="56634"/>
                  <a:pt x="541076" y="52922"/>
                  <a:pt x="546861" y="44245"/>
                </a:cubicBezTo>
                <a:cubicBezTo>
                  <a:pt x="551173" y="37778"/>
                  <a:pt x="550237" y="28788"/>
                  <a:pt x="554236" y="22123"/>
                </a:cubicBezTo>
                <a:cubicBezTo>
                  <a:pt x="557813" y="16161"/>
                  <a:pt x="562049" y="7869"/>
                  <a:pt x="568984" y="7374"/>
                </a:cubicBezTo>
                <a:cubicBezTo>
                  <a:pt x="667087" y="366"/>
                  <a:pt x="765629" y="2458"/>
                  <a:pt x="863952" y="0"/>
                </a:cubicBezTo>
                <a:cubicBezTo>
                  <a:pt x="871326" y="7374"/>
                  <a:pt x="880289" y="13446"/>
                  <a:pt x="886074" y="22123"/>
                </a:cubicBezTo>
                <a:cubicBezTo>
                  <a:pt x="900188" y="43294"/>
                  <a:pt x="890727" y="50480"/>
                  <a:pt x="886074" y="73742"/>
                </a:cubicBezTo>
                <a:cubicBezTo>
                  <a:pt x="874719" y="130516"/>
                  <a:pt x="888490" y="103302"/>
                  <a:pt x="863952" y="140110"/>
                </a:cubicBezTo>
                <a:cubicBezTo>
                  <a:pt x="866410" y="157316"/>
                  <a:pt x="871326" y="174348"/>
                  <a:pt x="871326" y="191729"/>
                </a:cubicBezTo>
                <a:cubicBezTo>
                  <a:pt x="871326" y="205828"/>
                  <a:pt x="853646" y="229205"/>
                  <a:pt x="871326" y="243349"/>
                </a:cubicBezTo>
                <a:cubicBezTo>
                  <a:pt x="879240" y="249680"/>
                  <a:pt x="890991" y="248265"/>
                  <a:pt x="900823" y="250723"/>
                </a:cubicBezTo>
                <a:cubicBezTo>
                  <a:pt x="959252" y="231246"/>
                  <a:pt x="929733" y="233418"/>
                  <a:pt x="989313" y="243349"/>
                </a:cubicBezTo>
                <a:cubicBezTo>
                  <a:pt x="991771" y="250723"/>
                  <a:pt x="996687" y="257698"/>
                  <a:pt x="996687" y="265471"/>
                </a:cubicBezTo>
                <a:cubicBezTo>
                  <a:pt x="996687" y="273244"/>
                  <a:pt x="991198" y="280053"/>
                  <a:pt x="989313" y="287594"/>
                </a:cubicBezTo>
                <a:cubicBezTo>
                  <a:pt x="986273" y="299754"/>
                  <a:pt x="984397" y="312175"/>
                  <a:pt x="981939" y="324465"/>
                </a:cubicBezTo>
                <a:cubicBezTo>
                  <a:pt x="1021266" y="383455"/>
                  <a:pt x="969649" y="312175"/>
                  <a:pt x="1018810" y="361336"/>
                </a:cubicBezTo>
                <a:cubicBezTo>
                  <a:pt x="1038317" y="380843"/>
                  <a:pt x="1028499" y="390480"/>
                  <a:pt x="1055681" y="405581"/>
                </a:cubicBezTo>
                <a:cubicBezTo>
                  <a:pt x="1069271" y="413131"/>
                  <a:pt x="1099926" y="420329"/>
                  <a:pt x="1099926" y="420329"/>
                </a:cubicBezTo>
                <a:cubicBezTo>
                  <a:pt x="1104842" y="425245"/>
                  <a:pt x="1111565" y="428860"/>
                  <a:pt x="1114674" y="435078"/>
                </a:cubicBezTo>
                <a:cubicBezTo>
                  <a:pt x="1119206" y="444143"/>
                  <a:pt x="1120061" y="454636"/>
                  <a:pt x="1122049" y="464574"/>
                </a:cubicBezTo>
                <a:cubicBezTo>
                  <a:pt x="1124981" y="479236"/>
                  <a:pt x="1122736" y="495446"/>
                  <a:pt x="1129423" y="508820"/>
                </a:cubicBezTo>
                <a:cubicBezTo>
                  <a:pt x="1133386" y="516747"/>
                  <a:pt x="1144171" y="518652"/>
                  <a:pt x="1151545" y="523568"/>
                </a:cubicBezTo>
                <a:cubicBezTo>
                  <a:pt x="1154003" y="530942"/>
                  <a:pt x="1156784" y="538217"/>
                  <a:pt x="1158920" y="545691"/>
                </a:cubicBezTo>
                <a:cubicBezTo>
                  <a:pt x="1161704" y="555436"/>
                  <a:pt x="1160403" y="566940"/>
                  <a:pt x="1166294" y="575187"/>
                </a:cubicBezTo>
                <a:cubicBezTo>
                  <a:pt x="1170454" y="581012"/>
                  <a:pt x="1208947" y="606081"/>
                  <a:pt x="1217913" y="612058"/>
                </a:cubicBezTo>
                <a:cubicBezTo>
                  <a:pt x="1225287" y="609600"/>
                  <a:pt x="1233966" y="609540"/>
                  <a:pt x="1240036" y="604684"/>
                </a:cubicBezTo>
                <a:cubicBezTo>
                  <a:pt x="1260484" y="588326"/>
                  <a:pt x="1257703" y="560590"/>
                  <a:pt x="1262158" y="538316"/>
                </a:cubicBezTo>
                <a:cubicBezTo>
                  <a:pt x="1264146" y="528378"/>
                  <a:pt x="1263910" y="517252"/>
                  <a:pt x="1269532" y="508820"/>
                </a:cubicBezTo>
                <a:cubicBezTo>
                  <a:pt x="1274448" y="501446"/>
                  <a:pt x="1284281" y="498987"/>
                  <a:pt x="1291655" y="494071"/>
                </a:cubicBezTo>
                <a:cubicBezTo>
                  <a:pt x="1303945" y="496529"/>
                  <a:pt x="1319663" y="492582"/>
                  <a:pt x="1328526" y="501445"/>
                </a:cubicBezTo>
                <a:cubicBezTo>
                  <a:pt x="1337389" y="510308"/>
                  <a:pt x="1330963" y="526796"/>
                  <a:pt x="1335900" y="538316"/>
                </a:cubicBezTo>
                <a:cubicBezTo>
                  <a:pt x="1342648" y="554062"/>
                  <a:pt x="1359142" y="555896"/>
                  <a:pt x="1372771" y="560439"/>
                </a:cubicBezTo>
                <a:cubicBezTo>
                  <a:pt x="1392436" y="557981"/>
                  <a:pt x="1412267" y="556610"/>
                  <a:pt x="1431765" y="553065"/>
                </a:cubicBezTo>
                <a:cubicBezTo>
                  <a:pt x="1439413" y="551675"/>
                  <a:pt x="1447817" y="550547"/>
                  <a:pt x="1453887" y="545691"/>
                </a:cubicBezTo>
                <a:cubicBezTo>
                  <a:pt x="1460808" y="540154"/>
                  <a:pt x="1462369" y="529835"/>
                  <a:pt x="1468636" y="523568"/>
                </a:cubicBezTo>
                <a:cubicBezTo>
                  <a:pt x="1474903" y="517301"/>
                  <a:pt x="1483838" y="514356"/>
                  <a:pt x="1490758" y="508820"/>
                </a:cubicBezTo>
                <a:cubicBezTo>
                  <a:pt x="1496187" y="504477"/>
                  <a:pt x="1500591" y="498987"/>
                  <a:pt x="1505507" y="494071"/>
                </a:cubicBezTo>
                <a:cubicBezTo>
                  <a:pt x="1520255" y="496529"/>
                  <a:pt x="1536770" y="494027"/>
                  <a:pt x="1549752" y="501445"/>
                </a:cubicBezTo>
                <a:cubicBezTo>
                  <a:pt x="1556501" y="505302"/>
                  <a:pt x="1550801" y="519050"/>
                  <a:pt x="1557126" y="523568"/>
                </a:cubicBezTo>
                <a:cubicBezTo>
                  <a:pt x="1569776" y="532604"/>
                  <a:pt x="1586623" y="533400"/>
                  <a:pt x="1601371" y="538316"/>
                </a:cubicBezTo>
                <a:lnTo>
                  <a:pt x="1623494" y="545691"/>
                </a:lnTo>
                <a:cubicBezTo>
                  <a:pt x="1625952" y="553065"/>
                  <a:pt x="1629344" y="560191"/>
                  <a:pt x="1630868" y="567813"/>
                </a:cubicBezTo>
                <a:cubicBezTo>
                  <a:pt x="1634277" y="584857"/>
                  <a:pt x="1630469" y="603887"/>
                  <a:pt x="1638242" y="619433"/>
                </a:cubicBezTo>
                <a:cubicBezTo>
                  <a:pt x="1641718" y="626386"/>
                  <a:pt x="1652991" y="624349"/>
                  <a:pt x="1660365" y="626807"/>
                </a:cubicBezTo>
                <a:cubicBezTo>
                  <a:pt x="1667739" y="634181"/>
                  <a:pt x="1677313" y="639875"/>
                  <a:pt x="1682487" y="648929"/>
                </a:cubicBezTo>
                <a:cubicBezTo>
                  <a:pt x="1687515" y="657729"/>
                  <a:pt x="1682166" y="671830"/>
                  <a:pt x="1689861" y="678426"/>
                </a:cubicBezTo>
                <a:cubicBezTo>
                  <a:pt x="1701665" y="688543"/>
                  <a:pt x="1734107" y="693174"/>
                  <a:pt x="1734107" y="693174"/>
                </a:cubicBezTo>
                <a:cubicBezTo>
                  <a:pt x="1838175" y="675830"/>
                  <a:pt x="1755714" y="698488"/>
                  <a:pt x="1748855" y="671052"/>
                </a:cubicBezTo>
                <a:cubicBezTo>
                  <a:pt x="1742863" y="647086"/>
                  <a:pt x="1753771" y="621891"/>
                  <a:pt x="1756229" y="597310"/>
                </a:cubicBezTo>
                <a:cubicBezTo>
                  <a:pt x="1768519" y="599768"/>
                  <a:pt x="1780737" y="602624"/>
                  <a:pt x="1793100" y="604684"/>
                </a:cubicBezTo>
                <a:cubicBezTo>
                  <a:pt x="1810245" y="607541"/>
                  <a:pt x="1828072" y="607063"/>
                  <a:pt x="1844720" y="612058"/>
                </a:cubicBezTo>
                <a:cubicBezTo>
                  <a:pt x="1853209" y="614605"/>
                  <a:pt x="1858743" y="623207"/>
                  <a:pt x="1866842" y="626807"/>
                </a:cubicBezTo>
                <a:cubicBezTo>
                  <a:pt x="1881048" y="633121"/>
                  <a:pt x="1896339" y="636639"/>
                  <a:pt x="1911087" y="641555"/>
                </a:cubicBezTo>
                <a:lnTo>
                  <a:pt x="1977455" y="663678"/>
                </a:lnTo>
                <a:lnTo>
                  <a:pt x="1999578" y="671052"/>
                </a:lnTo>
                <a:cubicBezTo>
                  <a:pt x="1994662" y="678426"/>
                  <a:pt x="1991096" y="686907"/>
                  <a:pt x="1984829" y="693174"/>
                </a:cubicBezTo>
                <a:cubicBezTo>
                  <a:pt x="1978562" y="699441"/>
                  <a:pt x="1965509" y="699515"/>
                  <a:pt x="1962707" y="707923"/>
                </a:cubicBezTo>
                <a:cubicBezTo>
                  <a:pt x="1959502" y="717538"/>
                  <a:pt x="1963750" y="729506"/>
                  <a:pt x="1970081" y="737420"/>
                </a:cubicBezTo>
                <a:cubicBezTo>
                  <a:pt x="1974937" y="743490"/>
                  <a:pt x="1984536" y="743516"/>
                  <a:pt x="1992203" y="744794"/>
                </a:cubicBezTo>
                <a:cubicBezTo>
                  <a:pt x="2014159" y="748453"/>
                  <a:pt x="2036448" y="749710"/>
                  <a:pt x="2058571" y="752168"/>
                </a:cubicBezTo>
                <a:cubicBezTo>
                  <a:pt x="2072305" y="834571"/>
                  <a:pt x="2049444" y="785826"/>
                  <a:pt x="2169184" y="803787"/>
                </a:cubicBezTo>
                <a:cubicBezTo>
                  <a:pt x="2184558" y="806093"/>
                  <a:pt x="2213429" y="818536"/>
                  <a:pt x="2213429" y="818536"/>
                </a:cubicBezTo>
                <a:lnTo>
                  <a:pt x="2228178" y="833284"/>
                </a:lnTo>
              </a:path>
            </a:pathLst>
          </a:custGeom>
          <a:noFill/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8369710" y="2330245"/>
            <a:ext cx="2706329" cy="3532239"/>
          </a:xfrm>
          <a:custGeom>
            <a:rect b="b" l="l" r="r" t="t"/>
            <a:pathLst>
              <a:path extrusionOk="0" h="3532239" w="2706329">
                <a:moveTo>
                  <a:pt x="1489587" y="0"/>
                </a:moveTo>
                <a:cubicBezTo>
                  <a:pt x="1497806" y="1644"/>
                  <a:pt x="1537271" y="2446"/>
                  <a:pt x="1541206" y="22123"/>
                </a:cubicBezTo>
                <a:cubicBezTo>
                  <a:pt x="1542730" y="29745"/>
                  <a:pt x="1536290" y="36871"/>
                  <a:pt x="1533832" y="44245"/>
                </a:cubicBezTo>
                <a:cubicBezTo>
                  <a:pt x="1536290" y="54077"/>
                  <a:pt x="1536674" y="64677"/>
                  <a:pt x="1541206" y="73742"/>
                </a:cubicBezTo>
                <a:cubicBezTo>
                  <a:pt x="1549133" y="89596"/>
                  <a:pt x="1570703" y="117987"/>
                  <a:pt x="1570703" y="117987"/>
                </a:cubicBezTo>
                <a:cubicBezTo>
                  <a:pt x="1585451" y="115529"/>
                  <a:pt x="1601146" y="116364"/>
                  <a:pt x="1614948" y="110613"/>
                </a:cubicBezTo>
                <a:cubicBezTo>
                  <a:pt x="1631310" y="103796"/>
                  <a:pt x="1659193" y="81116"/>
                  <a:pt x="1659193" y="81116"/>
                </a:cubicBezTo>
                <a:cubicBezTo>
                  <a:pt x="1661651" y="73742"/>
                  <a:pt x="1662568" y="65659"/>
                  <a:pt x="1666567" y="58994"/>
                </a:cubicBezTo>
                <a:cubicBezTo>
                  <a:pt x="1678170" y="39657"/>
                  <a:pt x="1689604" y="42173"/>
                  <a:pt x="1710813" y="36871"/>
                </a:cubicBezTo>
                <a:cubicBezTo>
                  <a:pt x="1735394" y="39329"/>
                  <a:pt x="1765055" y="29079"/>
                  <a:pt x="1784555" y="44245"/>
                </a:cubicBezTo>
                <a:cubicBezTo>
                  <a:pt x="1796357" y="53425"/>
                  <a:pt x="1773073" y="74113"/>
                  <a:pt x="1777180" y="88490"/>
                </a:cubicBezTo>
                <a:cubicBezTo>
                  <a:pt x="1779315" y="95964"/>
                  <a:pt x="1791929" y="93407"/>
                  <a:pt x="1799303" y="95865"/>
                </a:cubicBezTo>
                <a:cubicBezTo>
                  <a:pt x="1854725" y="89706"/>
                  <a:pt x="1855016" y="99963"/>
                  <a:pt x="1887793" y="73742"/>
                </a:cubicBezTo>
                <a:cubicBezTo>
                  <a:pt x="1893222" y="69399"/>
                  <a:pt x="1897626" y="63910"/>
                  <a:pt x="1902542" y="58994"/>
                </a:cubicBezTo>
                <a:cubicBezTo>
                  <a:pt x="1905000" y="51620"/>
                  <a:pt x="1902233" y="38053"/>
                  <a:pt x="1909916" y="36871"/>
                </a:cubicBezTo>
                <a:cubicBezTo>
                  <a:pt x="1922523" y="34931"/>
                  <a:pt x="1992289" y="37500"/>
                  <a:pt x="2020529" y="51620"/>
                </a:cubicBezTo>
                <a:cubicBezTo>
                  <a:pt x="2028456" y="55583"/>
                  <a:pt x="2034353" y="63256"/>
                  <a:pt x="2042651" y="66368"/>
                </a:cubicBezTo>
                <a:cubicBezTo>
                  <a:pt x="2054387" y="70769"/>
                  <a:pt x="2067232" y="71284"/>
                  <a:pt x="2079522" y="73742"/>
                </a:cubicBezTo>
                <a:cubicBezTo>
                  <a:pt x="2077064" y="81116"/>
                  <a:pt x="2075624" y="88912"/>
                  <a:pt x="2072148" y="95865"/>
                </a:cubicBezTo>
                <a:cubicBezTo>
                  <a:pt x="2062846" y="114469"/>
                  <a:pt x="2056369" y="119018"/>
                  <a:pt x="2042651" y="132736"/>
                </a:cubicBezTo>
                <a:cubicBezTo>
                  <a:pt x="2045109" y="140110"/>
                  <a:pt x="2047890" y="147384"/>
                  <a:pt x="2050025" y="154858"/>
                </a:cubicBezTo>
                <a:cubicBezTo>
                  <a:pt x="2052809" y="164603"/>
                  <a:pt x="2051778" y="175922"/>
                  <a:pt x="2057400" y="184355"/>
                </a:cubicBezTo>
                <a:cubicBezTo>
                  <a:pt x="2067041" y="198817"/>
                  <a:pt x="2094271" y="221226"/>
                  <a:pt x="2094271" y="221226"/>
                </a:cubicBezTo>
                <a:cubicBezTo>
                  <a:pt x="2091813" y="238432"/>
                  <a:pt x="2098342" y="259764"/>
                  <a:pt x="2086896" y="272845"/>
                </a:cubicBezTo>
                <a:cubicBezTo>
                  <a:pt x="2039284" y="327259"/>
                  <a:pt x="2032178" y="227856"/>
                  <a:pt x="2050025" y="317090"/>
                </a:cubicBezTo>
                <a:cubicBezTo>
                  <a:pt x="2047567" y="331839"/>
                  <a:pt x="2045894" y="346740"/>
                  <a:pt x="2042651" y="361336"/>
                </a:cubicBezTo>
                <a:cubicBezTo>
                  <a:pt x="2040965" y="368924"/>
                  <a:pt x="2037162" y="375917"/>
                  <a:pt x="2035277" y="383458"/>
                </a:cubicBezTo>
                <a:cubicBezTo>
                  <a:pt x="2032237" y="395618"/>
                  <a:pt x="2034856" y="409900"/>
                  <a:pt x="2027903" y="420329"/>
                </a:cubicBezTo>
                <a:cubicBezTo>
                  <a:pt x="2023591" y="426797"/>
                  <a:pt x="2013154" y="425245"/>
                  <a:pt x="2005780" y="427703"/>
                </a:cubicBezTo>
                <a:cubicBezTo>
                  <a:pt x="2000864" y="442452"/>
                  <a:pt x="2003469" y="462621"/>
                  <a:pt x="1991032" y="471949"/>
                </a:cubicBezTo>
                <a:cubicBezTo>
                  <a:pt x="1981200" y="479323"/>
                  <a:pt x="1970977" y="486203"/>
                  <a:pt x="1961535" y="494071"/>
                </a:cubicBezTo>
                <a:cubicBezTo>
                  <a:pt x="1956194" y="498522"/>
                  <a:pt x="1952749" y="505243"/>
                  <a:pt x="1946787" y="508820"/>
                </a:cubicBezTo>
                <a:cubicBezTo>
                  <a:pt x="1940122" y="512819"/>
                  <a:pt x="1932038" y="513736"/>
                  <a:pt x="1924664" y="516194"/>
                </a:cubicBezTo>
                <a:cubicBezTo>
                  <a:pt x="1909916" y="526026"/>
                  <a:pt x="1892953" y="533156"/>
                  <a:pt x="1880419" y="545690"/>
                </a:cubicBezTo>
                <a:cubicBezTo>
                  <a:pt x="1870587" y="555522"/>
                  <a:pt x="1864412" y="571814"/>
                  <a:pt x="1850922" y="575187"/>
                </a:cubicBezTo>
                <a:cubicBezTo>
                  <a:pt x="1831258" y="580103"/>
                  <a:pt x="1810059" y="580871"/>
                  <a:pt x="1791929" y="589936"/>
                </a:cubicBezTo>
                <a:cubicBezTo>
                  <a:pt x="1782097" y="594852"/>
                  <a:pt x="1772861" y="601208"/>
                  <a:pt x="1762432" y="604684"/>
                </a:cubicBezTo>
                <a:cubicBezTo>
                  <a:pt x="1750541" y="608647"/>
                  <a:pt x="1737721" y="609018"/>
                  <a:pt x="1725561" y="612058"/>
                </a:cubicBezTo>
                <a:cubicBezTo>
                  <a:pt x="1718020" y="613943"/>
                  <a:pt x="1710812" y="616974"/>
                  <a:pt x="1703438" y="619432"/>
                </a:cubicBezTo>
                <a:cubicBezTo>
                  <a:pt x="1696064" y="614516"/>
                  <a:pt x="1686852" y="611604"/>
                  <a:pt x="1681316" y="604684"/>
                </a:cubicBezTo>
                <a:cubicBezTo>
                  <a:pt x="1660617" y="578809"/>
                  <a:pt x="1692184" y="576480"/>
                  <a:pt x="1651819" y="589936"/>
                </a:cubicBezTo>
                <a:cubicBezTo>
                  <a:pt x="1654277" y="612058"/>
                  <a:pt x="1653336" y="634829"/>
                  <a:pt x="1659193" y="656303"/>
                </a:cubicBezTo>
                <a:cubicBezTo>
                  <a:pt x="1661022" y="663011"/>
                  <a:pt x="1669599" y="665623"/>
                  <a:pt x="1673942" y="671052"/>
                </a:cubicBezTo>
                <a:cubicBezTo>
                  <a:pt x="1679478" y="677972"/>
                  <a:pt x="1683774" y="685800"/>
                  <a:pt x="1688690" y="693174"/>
                </a:cubicBezTo>
                <a:cubicBezTo>
                  <a:pt x="1691148" y="720213"/>
                  <a:pt x="1683922" y="750006"/>
                  <a:pt x="1696064" y="774290"/>
                </a:cubicBezTo>
                <a:cubicBezTo>
                  <a:pt x="1701669" y="785501"/>
                  <a:pt x="1722187" y="775216"/>
                  <a:pt x="1732935" y="781665"/>
                </a:cubicBezTo>
                <a:cubicBezTo>
                  <a:pt x="1747839" y="790608"/>
                  <a:pt x="1769806" y="818536"/>
                  <a:pt x="1769806" y="818536"/>
                </a:cubicBezTo>
                <a:cubicBezTo>
                  <a:pt x="1789470" y="877529"/>
                  <a:pt x="1759973" y="808702"/>
                  <a:pt x="1799303" y="848032"/>
                </a:cubicBezTo>
                <a:cubicBezTo>
                  <a:pt x="1804799" y="853528"/>
                  <a:pt x="1803201" y="863202"/>
                  <a:pt x="1806677" y="870155"/>
                </a:cubicBezTo>
                <a:cubicBezTo>
                  <a:pt x="1810640" y="878082"/>
                  <a:pt x="1816509" y="884904"/>
                  <a:pt x="1821425" y="892278"/>
                </a:cubicBezTo>
                <a:cubicBezTo>
                  <a:pt x="1823883" y="904568"/>
                  <a:pt x="1822071" y="918575"/>
                  <a:pt x="1828800" y="929149"/>
                </a:cubicBezTo>
                <a:cubicBezTo>
                  <a:pt x="1839998" y="946745"/>
                  <a:pt x="1861475" y="956040"/>
                  <a:pt x="1873045" y="973394"/>
                </a:cubicBezTo>
                <a:cubicBezTo>
                  <a:pt x="1893891" y="1004663"/>
                  <a:pt x="1883829" y="987589"/>
                  <a:pt x="1902542" y="1025013"/>
                </a:cubicBezTo>
                <a:cubicBezTo>
                  <a:pt x="1905000" y="1034845"/>
                  <a:pt x="1907717" y="1044616"/>
                  <a:pt x="1909916" y="1054510"/>
                </a:cubicBezTo>
                <a:cubicBezTo>
                  <a:pt x="1912635" y="1066745"/>
                  <a:pt x="1912889" y="1079645"/>
                  <a:pt x="1917290" y="1091381"/>
                </a:cubicBezTo>
                <a:cubicBezTo>
                  <a:pt x="1920402" y="1099679"/>
                  <a:pt x="1928075" y="1105576"/>
                  <a:pt x="1932038" y="1113503"/>
                </a:cubicBezTo>
                <a:cubicBezTo>
                  <a:pt x="1939399" y="1128224"/>
                  <a:pt x="1938313" y="1147184"/>
                  <a:pt x="1954161" y="1157749"/>
                </a:cubicBezTo>
                <a:cubicBezTo>
                  <a:pt x="1962594" y="1163371"/>
                  <a:pt x="1973826" y="1162665"/>
                  <a:pt x="1983658" y="1165123"/>
                </a:cubicBezTo>
                <a:cubicBezTo>
                  <a:pt x="1993380" y="1174845"/>
                  <a:pt x="2022418" y="1190692"/>
                  <a:pt x="1998406" y="1209368"/>
                </a:cubicBezTo>
                <a:cubicBezTo>
                  <a:pt x="1981052" y="1222866"/>
                  <a:pt x="1939413" y="1238865"/>
                  <a:pt x="1939413" y="1238865"/>
                </a:cubicBezTo>
                <a:cubicBezTo>
                  <a:pt x="1929581" y="1236407"/>
                  <a:pt x="1919661" y="1234274"/>
                  <a:pt x="1909916" y="1231490"/>
                </a:cubicBezTo>
                <a:cubicBezTo>
                  <a:pt x="1902442" y="1229354"/>
                  <a:pt x="1895566" y="1224116"/>
                  <a:pt x="1887793" y="1224116"/>
                </a:cubicBezTo>
                <a:cubicBezTo>
                  <a:pt x="1870412" y="1224116"/>
                  <a:pt x="1853380" y="1229032"/>
                  <a:pt x="1836174" y="1231490"/>
                </a:cubicBezTo>
                <a:cubicBezTo>
                  <a:pt x="1851166" y="1306452"/>
                  <a:pt x="1835806" y="1237574"/>
                  <a:pt x="1850922" y="1290484"/>
                </a:cubicBezTo>
                <a:cubicBezTo>
                  <a:pt x="1869430" y="1355266"/>
                  <a:pt x="1847997" y="1289088"/>
                  <a:pt x="1865671" y="1342103"/>
                </a:cubicBezTo>
                <a:cubicBezTo>
                  <a:pt x="1878298" y="1506263"/>
                  <a:pt x="1841511" y="1413149"/>
                  <a:pt x="1895167" y="1445342"/>
                </a:cubicBezTo>
                <a:cubicBezTo>
                  <a:pt x="1901129" y="1448919"/>
                  <a:pt x="1905000" y="1455174"/>
                  <a:pt x="1909916" y="1460090"/>
                </a:cubicBezTo>
                <a:cubicBezTo>
                  <a:pt x="1912374" y="1467464"/>
                  <a:pt x="1911794" y="1476716"/>
                  <a:pt x="1917290" y="1482213"/>
                </a:cubicBezTo>
                <a:cubicBezTo>
                  <a:pt x="1942647" y="1507570"/>
                  <a:pt x="1955839" y="1509811"/>
                  <a:pt x="1983658" y="1519084"/>
                </a:cubicBezTo>
                <a:cubicBezTo>
                  <a:pt x="1988574" y="1526458"/>
                  <a:pt x="1992139" y="1534940"/>
                  <a:pt x="1998406" y="1541207"/>
                </a:cubicBezTo>
                <a:cubicBezTo>
                  <a:pt x="2028150" y="1570951"/>
                  <a:pt x="2047761" y="1553232"/>
                  <a:pt x="2094271" y="1548581"/>
                </a:cubicBezTo>
                <a:cubicBezTo>
                  <a:pt x="2195753" y="1561266"/>
                  <a:pt x="2145890" y="1573050"/>
                  <a:pt x="2145890" y="1533832"/>
                </a:cubicBezTo>
                <a:cubicBezTo>
                  <a:pt x="2145890" y="1518880"/>
                  <a:pt x="2150806" y="1504335"/>
                  <a:pt x="2153264" y="1489587"/>
                </a:cubicBezTo>
                <a:cubicBezTo>
                  <a:pt x="2190135" y="1494503"/>
                  <a:pt x="2228373" y="1493241"/>
                  <a:pt x="2263877" y="1504336"/>
                </a:cubicBezTo>
                <a:cubicBezTo>
                  <a:pt x="2271296" y="1506654"/>
                  <a:pt x="2267252" y="1519793"/>
                  <a:pt x="2271251" y="1526458"/>
                </a:cubicBezTo>
                <a:cubicBezTo>
                  <a:pt x="2278256" y="1538134"/>
                  <a:pt x="2298073" y="1549256"/>
                  <a:pt x="2308122" y="1555955"/>
                </a:cubicBezTo>
                <a:cubicBezTo>
                  <a:pt x="2311280" y="1578060"/>
                  <a:pt x="2305286" y="1609843"/>
                  <a:pt x="2330245" y="1622323"/>
                </a:cubicBezTo>
                <a:cubicBezTo>
                  <a:pt x="2344150" y="1629275"/>
                  <a:pt x="2374490" y="1637071"/>
                  <a:pt x="2374490" y="1637071"/>
                </a:cubicBezTo>
                <a:cubicBezTo>
                  <a:pt x="2410254" y="1672835"/>
                  <a:pt x="2396274" y="1654998"/>
                  <a:pt x="2418735" y="1688690"/>
                </a:cubicBezTo>
                <a:cubicBezTo>
                  <a:pt x="2421193" y="1700980"/>
                  <a:pt x="2421172" y="1714041"/>
                  <a:pt x="2426109" y="1725561"/>
                </a:cubicBezTo>
                <a:cubicBezTo>
                  <a:pt x="2428848" y="1731952"/>
                  <a:pt x="2436515" y="1734881"/>
                  <a:pt x="2440858" y="1740310"/>
                </a:cubicBezTo>
                <a:cubicBezTo>
                  <a:pt x="2446394" y="1747230"/>
                  <a:pt x="2450690" y="1755058"/>
                  <a:pt x="2455606" y="1762432"/>
                </a:cubicBezTo>
                <a:cubicBezTo>
                  <a:pt x="2458064" y="1769806"/>
                  <a:pt x="2461095" y="1777014"/>
                  <a:pt x="2462980" y="1784555"/>
                </a:cubicBezTo>
                <a:cubicBezTo>
                  <a:pt x="2466020" y="1796715"/>
                  <a:pt x="2464136" y="1810544"/>
                  <a:pt x="2470355" y="1821426"/>
                </a:cubicBezTo>
                <a:cubicBezTo>
                  <a:pt x="2474752" y="1829121"/>
                  <a:pt x="2485103" y="1831258"/>
                  <a:pt x="2492477" y="1836174"/>
                </a:cubicBezTo>
                <a:cubicBezTo>
                  <a:pt x="2497393" y="1868129"/>
                  <a:pt x="2500564" y="1900402"/>
                  <a:pt x="2507225" y="1932039"/>
                </a:cubicBezTo>
                <a:cubicBezTo>
                  <a:pt x="2510428" y="1947252"/>
                  <a:pt x="2509039" y="1967661"/>
                  <a:pt x="2521974" y="1976284"/>
                </a:cubicBezTo>
                <a:lnTo>
                  <a:pt x="2544096" y="1991032"/>
                </a:lnTo>
                <a:cubicBezTo>
                  <a:pt x="2539180" y="1995948"/>
                  <a:pt x="2534777" y="2001438"/>
                  <a:pt x="2529348" y="2005781"/>
                </a:cubicBezTo>
                <a:cubicBezTo>
                  <a:pt x="2522427" y="2011318"/>
                  <a:pt x="2512762" y="2013608"/>
                  <a:pt x="2507225" y="2020529"/>
                </a:cubicBezTo>
                <a:cubicBezTo>
                  <a:pt x="2502369" y="2026599"/>
                  <a:pt x="2502309" y="2035278"/>
                  <a:pt x="2499851" y="2042652"/>
                </a:cubicBezTo>
                <a:cubicBezTo>
                  <a:pt x="2502394" y="2062996"/>
                  <a:pt x="2503231" y="2101030"/>
                  <a:pt x="2514600" y="2123768"/>
                </a:cubicBezTo>
                <a:cubicBezTo>
                  <a:pt x="2518563" y="2131695"/>
                  <a:pt x="2522540" y="2140216"/>
                  <a:pt x="2529348" y="2145890"/>
                </a:cubicBezTo>
                <a:cubicBezTo>
                  <a:pt x="2537793" y="2152928"/>
                  <a:pt x="2549300" y="2155185"/>
                  <a:pt x="2558845" y="2160639"/>
                </a:cubicBezTo>
                <a:cubicBezTo>
                  <a:pt x="2566540" y="2165036"/>
                  <a:pt x="2573593" y="2170471"/>
                  <a:pt x="2580967" y="2175387"/>
                </a:cubicBezTo>
                <a:cubicBezTo>
                  <a:pt x="2585883" y="2195052"/>
                  <a:pt x="2585872" y="2216662"/>
                  <a:pt x="2595716" y="2234381"/>
                </a:cubicBezTo>
                <a:cubicBezTo>
                  <a:pt x="2599491" y="2241176"/>
                  <a:pt x="2610190" y="2240365"/>
                  <a:pt x="2617838" y="2241755"/>
                </a:cubicBezTo>
                <a:cubicBezTo>
                  <a:pt x="2637336" y="2245300"/>
                  <a:pt x="2657167" y="2246671"/>
                  <a:pt x="2676832" y="2249129"/>
                </a:cubicBezTo>
                <a:cubicBezTo>
                  <a:pt x="2684206" y="2251587"/>
                  <a:pt x="2693459" y="2251007"/>
                  <a:pt x="2698955" y="2256503"/>
                </a:cubicBezTo>
                <a:cubicBezTo>
                  <a:pt x="2704451" y="2261999"/>
                  <a:pt x="2706329" y="2270853"/>
                  <a:pt x="2706329" y="2278626"/>
                </a:cubicBezTo>
                <a:cubicBezTo>
                  <a:pt x="2706329" y="2292548"/>
                  <a:pt x="2695890" y="2308487"/>
                  <a:pt x="2684206" y="2315497"/>
                </a:cubicBezTo>
                <a:cubicBezTo>
                  <a:pt x="2677541" y="2319496"/>
                  <a:pt x="2669558" y="2320736"/>
                  <a:pt x="2662084" y="2322871"/>
                </a:cubicBezTo>
                <a:cubicBezTo>
                  <a:pt x="2597286" y="2341384"/>
                  <a:pt x="2663493" y="2319942"/>
                  <a:pt x="2610464" y="2337620"/>
                </a:cubicBezTo>
                <a:cubicBezTo>
                  <a:pt x="2598825" y="2360898"/>
                  <a:pt x="2584018" y="2393561"/>
                  <a:pt x="2566219" y="2411361"/>
                </a:cubicBezTo>
                <a:cubicBezTo>
                  <a:pt x="2561303" y="2416277"/>
                  <a:pt x="2557689" y="2423001"/>
                  <a:pt x="2551471" y="2426110"/>
                </a:cubicBezTo>
                <a:cubicBezTo>
                  <a:pt x="2542406" y="2430643"/>
                  <a:pt x="2531806" y="2431026"/>
                  <a:pt x="2521974" y="2433484"/>
                </a:cubicBezTo>
                <a:cubicBezTo>
                  <a:pt x="2502275" y="2453182"/>
                  <a:pt x="2505870" y="2446477"/>
                  <a:pt x="2492477" y="2477729"/>
                </a:cubicBezTo>
                <a:cubicBezTo>
                  <a:pt x="2489415" y="2484874"/>
                  <a:pt x="2490599" y="2494356"/>
                  <a:pt x="2485103" y="2499852"/>
                </a:cubicBezTo>
                <a:cubicBezTo>
                  <a:pt x="2479607" y="2505348"/>
                  <a:pt x="2470354" y="2504768"/>
                  <a:pt x="2462980" y="2507226"/>
                </a:cubicBezTo>
                <a:cubicBezTo>
                  <a:pt x="2455606" y="2512142"/>
                  <a:pt x="2447778" y="2516438"/>
                  <a:pt x="2440858" y="2521974"/>
                </a:cubicBezTo>
                <a:cubicBezTo>
                  <a:pt x="2435429" y="2526317"/>
                  <a:pt x="2432328" y="2533614"/>
                  <a:pt x="2426109" y="2536723"/>
                </a:cubicBezTo>
                <a:cubicBezTo>
                  <a:pt x="2412204" y="2543675"/>
                  <a:pt x="2396612" y="2546555"/>
                  <a:pt x="2381864" y="2551471"/>
                </a:cubicBezTo>
                <a:lnTo>
                  <a:pt x="2359742" y="2558845"/>
                </a:lnTo>
                <a:cubicBezTo>
                  <a:pt x="2352368" y="2561303"/>
                  <a:pt x="2345241" y="2564696"/>
                  <a:pt x="2337619" y="2566220"/>
                </a:cubicBezTo>
                <a:cubicBezTo>
                  <a:pt x="2293126" y="2575118"/>
                  <a:pt x="2312639" y="2569631"/>
                  <a:pt x="2278625" y="2580968"/>
                </a:cubicBezTo>
                <a:cubicBezTo>
                  <a:pt x="2254284" y="2576100"/>
                  <a:pt x="2239885" y="2580310"/>
                  <a:pt x="2227006" y="2558845"/>
                </a:cubicBezTo>
                <a:cubicBezTo>
                  <a:pt x="2223007" y="2552180"/>
                  <a:pt x="2222090" y="2544097"/>
                  <a:pt x="2219632" y="2536723"/>
                </a:cubicBezTo>
                <a:cubicBezTo>
                  <a:pt x="2217174" y="2521975"/>
                  <a:pt x="2226084" y="2498171"/>
                  <a:pt x="2212258" y="2492478"/>
                </a:cubicBezTo>
                <a:cubicBezTo>
                  <a:pt x="2175820" y="2477474"/>
                  <a:pt x="2133460" y="2489228"/>
                  <a:pt x="2094271" y="2485103"/>
                </a:cubicBezTo>
                <a:cubicBezTo>
                  <a:pt x="2086541" y="2484289"/>
                  <a:pt x="2079522" y="2480187"/>
                  <a:pt x="2072148" y="2477729"/>
                </a:cubicBezTo>
                <a:cubicBezTo>
                  <a:pt x="2062316" y="2480187"/>
                  <a:pt x="2050437" y="2478615"/>
                  <a:pt x="2042651" y="2485103"/>
                </a:cubicBezTo>
                <a:cubicBezTo>
                  <a:pt x="2034206" y="2492140"/>
                  <a:pt x="2034001" y="2505453"/>
                  <a:pt x="2027903" y="2514600"/>
                </a:cubicBezTo>
                <a:cubicBezTo>
                  <a:pt x="2024047" y="2520385"/>
                  <a:pt x="2018071" y="2524433"/>
                  <a:pt x="2013155" y="2529349"/>
                </a:cubicBezTo>
                <a:cubicBezTo>
                  <a:pt x="2022987" y="2531807"/>
                  <a:pt x="2033852" y="2531695"/>
                  <a:pt x="2042651" y="2536723"/>
                </a:cubicBezTo>
                <a:cubicBezTo>
                  <a:pt x="2069777" y="2552223"/>
                  <a:pt x="2074474" y="2573210"/>
                  <a:pt x="2057400" y="2603090"/>
                </a:cubicBezTo>
                <a:cubicBezTo>
                  <a:pt x="2053543" y="2609839"/>
                  <a:pt x="2042422" y="2607403"/>
                  <a:pt x="2035277" y="2610465"/>
                </a:cubicBezTo>
                <a:cubicBezTo>
                  <a:pt x="2025173" y="2614795"/>
                  <a:pt x="2016073" y="2621353"/>
                  <a:pt x="2005780" y="2625213"/>
                </a:cubicBezTo>
                <a:cubicBezTo>
                  <a:pt x="1996291" y="2628771"/>
                  <a:pt x="1986029" y="2629803"/>
                  <a:pt x="1976284" y="2632587"/>
                </a:cubicBezTo>
                <a:cubicBezTo>
                  <a:pt x="1968810" y="2634722"/>
                  <a:pt x="1961535" y="2637503"/>
                  <a:pt x="1954161" y="2639961"/>
                </a:cubicBezTo>
                <a:cubicBezTo>
                  <a:pt x="2008021" y="2657915"/>
                  <a:pt x="2002176" y="2639628"/>
                  <a:pt x="1991032" y="2684207"/>
                </a:cubicBezTo>
                <a:cubicBezTo>
                  <a:pt x="2019285" y="2703041"/>
                  <a:pt x="2012933" y="2693522"/>
                  <a:pt x="2027903" y="2728452"/>
                </a:cubicBezTo>
                <a:cubicBezTo>
                  <a:pt x="2030965" y="2735596"/>
                  <a:pt x="2028325" y="2747098"/>
                  <a:pt x="2035277" y="2750574"/>
                </a:cubicBezTo>
                <a:cubicBezTo>
                  <a:pt x="2050823" y="2758347"/>
                  <a:pt x="2069690" y="2755491"/>
                  <a:pt x="2086896" y="2757949"/>
                </a:cubicBezTo>
                <a:cubicBezTo>
                  <a:pt x="2094270" y="2762865"/>
                  <a:pt x="2108339" y="2763860"/>
                  <a:pt x="2109019" y="2772697"/>
                </a:cubicBezTo>
                <a:cubicBezTo>
                  <a:pt x="2115274" y="2853997"/>
                  <a:pt x="2114009" y="2847234"/>
                  <a:pt x="2072148" y="2861187"/>
                </a:cubicBezTo>
                <a:cubicBezTo>
                  <a:pt x="2069690" y="2868561"/>
                  <a:pt x="2058306" y="2878998"/>
                  <a:pt x="2064774" y="2883310"/>
                </a:cubicBezTo>
                <a:cubicBezTo>
                  <a:pt x="2079236" y="2892951"/>
                  <a:pt x="2099349" y="2887275"/>
                  <a:pt x="2116393" y="2890684"/>
                </a:cubicBezTo>
                <a:cubicBezTo>
                  <a:pt x="2124015" y="2892208"/>
                  <a:pt x="2131142" y="2895600"/>
                  <a:pt x="2138516" y="2898058"/>
                </a:cubicBezTo>
                <a:cubicBezTo>
                  <a:pt x="2136058" y="2905432"/>
                  <a:pt x="2131142" y="2912408"/>
                  <a:pt x="2131142" y="2920181"/>
                </a:cubicBezTo>
                <a:cubicBezTo>
                  <a:pt x="2131142" y="2942841"/>
                  <a:pt x="2144873" y="2959595"/>
                  <a:pt x="2153264" y="2979174"/>
                </a:cubicBezTo>
                <a:cubicBezTo>
                  <a:pt x="2171582" y="3021917"/>
                  <a:pt x="2147043" y="2980905"/>
                  <a:pt x="2175387" y="3023420"/>
                </a:cubicBezTo>
                <a:cubicBezTo>
                  <a:pt x="2195687" y="3084321"/>
                  <a:pt x="2179919" y="3030711"/>
                  <a:pt x="2190135" y="3163529"/>
                </a:cubicBezTo>
                <a:cubicBezTo>
                  <a:pt x="2192030" y="3188159"/>
                  <a:pt x="2193753" y="3212855"/>
                  <a:pt x="2197509" y="3237271"/>
                </a:cubicBezTo>
                <a:cubicBezTo>
                  <a:pt x="2198691" y="3244954"/>
                  <a:pt x="2199387" y="3253897"/>
                  <a:pt x="2204884" y="3259394"/>
                </a:cubicBezTo>
                <a:cubicBezTo>
                  <a:pt x="2210380" y="3264890"/>
                  <a:pt x="2219418" y="3265082"/>
                  <a:pt x="2227006" y="3266768"/>
                </a:cubicBezTo>
                <a:cubicBezTo>
                  <a:pt x="2241602" y="3270011"/>
                  <a:pt x="2256503" y="3271684"/>
                  <a:pt x="2271251" y="3274142"/>
                </a:cubicBezTo>
                <a:cubicBezTo>
                  <a:pt x="2276167" y="3279058"/>
                  <a:pt x="2279610" y="3286151"/>
                  <a:pt x="2286000" y="3288890"/>
                </a:cubicBezTo>
                <a:cubicBezTo>
                  <a:pt x="2292564" y="3291703"/>
                  <a:pt x="2364152" y="3303145"/>
                  <a:pt x="2367116" y="3303639"/>
                </a:cubicBezTo>
                <a:cubicBezTo>
                  <a:pt x="2373596" y="3323079"/>
                  <a:pt x="2384027" y="3350539"/>
                  <a:pt x="2381864" y="3370007"/>
                </a:cubicBezTo>
                <a:cubicBezTo>
                  <a:pt x="2380885" y="3378815"/>
                  <a:pt x="2372652" y="3385209"/>
                  <a:pt x="2367116" y="3392129"/>
                </a:cubicBezTo>
                <a:cubicBezTo>
                  <a:pt x="2357971" y="3403560"/>
                  <a:pt x="2343021" y="3415238"/>
                  <a:pt x="2330245" y="3421626"/>
                </a:cubicBezTo>
                <a:cubicBezTo>
                  <a:pt x="2323292" y="3425102"/>
                  <a:pt x="2315866" y="3428327"/>
                  <a:pt x="2308122" y="3429000"/>
                </a:cubicBezTo>
                <a:cubicBezTo>
                  <a:pt x="2259084" y="3433264"/>
                  <a:pt x="2209799" y="3433916"/>
                  <a:pt x="2160638" y="3436374"/>
                </a:cubicBezTo>
                <a:cubicBezTo>
                  <a:pt x="2153264" y="3438832"/>
                  <a:pt x="2146138" y="3442225"/>
                  <a:pt x="2138516" y="3443749"/>
                </a:cubicBezTo>
                <a:cubicBezTo>
                  <a:pt x="2121472" y="3447158"/>
                  <a:pt x="2104075" y="3448480"/>
                  <a:pt x="2086896" y="3451123"/>
                </a:cubicBezTo>
                <a:cubicBezTo>
                  <a:pt x="2072118" y="3453396"/>
                  <a:pt x="2057399" y="3456039"/>
                  <a:pt x="2042651" y="3458497"/>
                </a:cubicBezTo>
                <a:cubicBezTo>
                  <a:pt x="2037735" y="3465871"/>
                  <a:pt x="2036697" y="3479521"/>
                  <a:pt x="2027903" y="3480620"/>
                </a:cubicBezTo>
                <a:cubicBezTo>
                  <a:pt x="2012477" y="3482548"/>
                  <a:pt x="1983658" y="3465871"/>
                  <a:pt x="1983658" y="3465871"/>
                </a:cubicBezTo>
                <a:cubicBezTo>
                  <a:pt x="1924077" y="3475801"/>
                  <a:pt x="1953598" y="3468517"/>
                  <a:pt x="1895167" y="3487994"/>
                </a:cubicBezTo>
                <a:cubicBezTo>
                  <a:pt x="1887793" y="3490452"/>
                  <a:pt x="1879513" y="3491057"/>
                  <a:pt x="1873045" y="3495368"/>
                </a:cubicBezTo>
                <a:cubicBezTo>
                  <a:pt x="1865671" y="3500284"/>
                  <a:pt x="1857843" y="3504579"/>
                  <a:pt x="1850922" y="3510116"/>
                </a:cubicBezTo>
                <a:cubicBezTo>
                  <a:pt x="1845493" y="3514459"/>
                  <a:pt x="1842136" y="3521288"/>
                  <a:pt x="1836174" y="3524865"/>
                </a:cubicBezTo>
                <a:cubicBezTo>
                  <a:pt x="1829509" y="3528864"/>
                  <a:pt x="1821425" y="3529781"/>
                  <a:pt x="1814051" y="3532239"/>
                </a:cubicBezTo>
                <a:cubicBezTo>
                  <a:pt x="1799303" y="3529781"/>
                  <a:pt x="1783179" y="3531552"/>
                  <a:pt x="1769806" y="3524865"/>
                </a:cubicBezTo>
                <a:cubicBezTo>
                  <a:pt x="1757369" y="3518646"/>
                  <a:pt x="1740309" y="3495368"/>
                  <a:pt x="1740309" y="3495368"/>
                </a:cubicBezTo>
                <a:cubicBezTo>
                  <a:pt x="1735981" y="3473729"/>
                  <a:pt x="1734064" y="3456214"/>
                  <a:pt x="1725561" y="3436374"/>
                </a:cubicBezTo>
                <a:cubicBezTo>
                  <a:pt x="1721231" y="3426270"/>
                  <a:pt x="1718586" y="3414651"/>
                  <a:pt x="1710813" y="3406878"/>
                </a:cubicBezTo>
                <a:cubicBezTo>
                  <a:pt x="1698279" y="3394344"/>
                  <a:pt x="1666567" y="3377381"/>
                  <a:pt x="1666567" y="3377381"/>
                </a:cubicBezTo>
                <a:cubicBezTo>
                  <a:pt x="1664109" y="3370007"/>
                  <a:pt x="1664049" y="3361328"/>
                  <a:pt x="1659193" y="3355258"/>
                </a:cubicBezTo>
                <a:cubicBezTo>
                  <a:pt x="1653657" y="3348338"/>
                  <a:pt x="1639220" y="3349108"/>
                  <a:pt x="1637071" y="3340510"/>
                </a:cubicBezTo>
                <a:cubicBezTo>
                  <a:pt x="1628554" y="3306442"/>
                  <a:pt x="1641794" y="3298917"/>
                  <a:pt x="1659193" y="3281516"/>
                </a:cubicBezTo>
                <a:cubicBezTo>
                  <a:pt x="1656735" y="3274142"/>
                  <a:pt x="1656675" y="3265464"/>
                  <a:pt x="1651819" y="3259394"/>
                </a:cubicBezTo>
                <a:cubicBezTo>
                  <a:pt x="1646282" y="3252473"/>
                  <a:pt x="1636505" y="3250319"/>
                  <a:pt x="1629696" y="3244645"/>
                </a:cubicBezTo>
                <a:cubicBezTo>
                  <a:pt x="1621685" y="3237969"/>
                  <a:pt x="1616417" y="3228050"/>
                  <a:pt x="1607574" y="3222523"/>
                </a:cubicBezTo>
                <a:cubicBezTo>
                  <a:pt x="1596349" y="3215507"/>
                  <a:pt x="1582543" y="3213694"/>
                  <a:pt x="1570703" y="3207774"/>
                </a:cubicBezTo>
                <a:cubicBezTo>
                  <a:pt x="1562776" y="3203810"/>
                  <a:pt x="1555954" y="3197942"/>
                  <a:pt x="1548580" y="3193026"/>
                </a:cubicBezTo>
                <a:cubicBezTo>
                  <a:pt x="1543664" y="3183194"/>
                  <a:pt x="1538162" y="3173633"/>
                  <a:pt x="1533832" y="3163529"/>
                </a:cubicBezTo>
                <a:cubicBezTo>
                  <a:pt x="1525801" y="3144789"/>
                  <a:pt x="1530576" y="3137978"/>
                  <a:pt x="1511709" y="3126658"/>
                </a:cubicBezTo>
                <a:cubicBezTo>
                  <a:pt x="1505044" y="3122659"/>
                  <a:pt x="1496961" y="3121742"/>
                  <a:pt x="1489587" y="3119284"/>
                </a:cubicBezTo>
                <a:cubicBezTo>
                  <a:pt x="1453637" y="3083336"/>
                  <a:pt x="1488732" y="3123883"/>
                  <a:pt x="1460090" y="3030794"/>
                </a:cubicBezTo>
                <a:cubicBezTo>
                  <a:pt x="1457484" y="3022323"/>
                  <a:pt x="1452151" y="3014345"/>
                  <a:pt x="1445342" y="3008671"/>
                </a:cubicBezTo>
                <a:cubicBezTo>
                  <a:pt x="1423172" y="2990196"/>
                  <a:pt x="1379568" y="2986746"/>
                  <a:pt x="1356851" y="2979174"/>
                </a:cubicBezTo>
                <a:cubicBezTo>
                  <a:pt x="1346423" y="2975698"/>
                  <a:pt x="1337459" y="2968756"/>
                  <a:pt x="1327355" y="2964426"/>
                </a:cubicBezTo>
                <a:cubicBezTo>
                  <a:pt x="1320210" y="2961364"/>
                  <a:pt x="1312606" y="2959510"/>
                  <a:pt x="1305232" y="2957052"/>
                </a:cubicBezTo>
                <a:cubicBezTo>
                  <a:pt x="1300316" y="2952136"/>
                  <a:pt x="1293223" y="2948693"/>
                  <a:pt x="1290484" y="2942303"/>
                </a:cubicBezTo>
                <a:cubicBezTo>
                  <a:pt x="1285547" y="2930783"/>
                  <a:pt x="1286149" y="2917592"/>
                  <a:pt x="1283109" y="2905432"/>
                </a:cubicBezTo>
                <a:cubicBezTo>
                  <a:pt x="1281224" y="2897891"/>
                  <a:pt x="1278193" y="2890684"/>
                  <a:pt x="1275735" y="2883310"/>
                </a:cubicBezTo>
                <a:cubicBezTo>
                  <a:pt x="1273277" y="2846439"/>
                  <a:pt x="1285651" y="2805355"/>
                  <a:pt x="1268361" y="2772697"/>
                </a:cubicBezTo>
                <a:cubicBezTo>
                  <a:pt x="1258877" y="2754783"/>
                  <a:pt x="1220905" y="2774615"/>
                  <a:pt x="1209367" y="2757949"/>
                </a:cubicBezTo>
                <a:cubicBezTo>
                  <a:pt x="1193913" y="2735626"/>
                  <a:pt x="1209977" y="2702782"/>
                  <a:pt x="1201993" y="2676832"/>
                </a:cubicBezTo>
                <a:cubicBezTo>
                  <a:pt x="1199387" y="2668361"/>
                  <a:pt x="1186679" y="2667758"/>
                  <a:pt x="1179871" y="2662084"/>
                </a:cubicBezTo>
                <a:cubicBezTo>
                  <a:pt x="1143046" y="2631396"/>
                  <a:pt x="1174503" y="2645546"/>
                  <a:pt x="1135625" y="2632587"/>
                </a:cubicBezTo>
                <a:cubicBezTo>
                  <a:pt x="1138083" y="2588342"/>
                  <a:pt x="1136426" y="2543675"/>
                  <a:pt x="1143000" y="2499852"/>
                </a:cubicBezTo>
                <a:cubicBezTo>
                  <a:pt x="1144031" y="2492976"/>
                  <a:pt x="1154171" y="2491065"/>
                  <a:pt x="1157748" y="2485103"/>
                </a:cubicBezTo>
                <a:cubicBezTo>
                  <a:pt x="1186464" y="2437242"/>
                  <a:pt x="1142502" y="2485601"/>
                  <a:pt x="1179871" y="2448232"/>
                </a:cubicBezTo>
                <a:cubicBezTo>
                  <a:pt x="1158977" y="2385559"/>
                  <a:pt x="1188117" y="2461978"/>
                  <a:pt x="1157748" y="2411361"/>
                </a:cubicBezTo>
                <a:cubicBezTo>
                  <a:pt x="1153749" y="2404696"/>
                  <a:pt x="1155870" y="2394735"/>
                  <a:pt x="1150374" y="2389239"/>
                </a:cubicBezTo>
                <a:cubicBezTo>
                  <a:pt x="1144877" y="2383743"/>
                  <a:pt x="1135625" y="2384323"/>
                  <a:pt x="1128251" y="2381865"/>
                </a:cubicBezTo>
                <a:lnTo>
                  <a:pt x="1113503" y="2337620"/>
                </a:lnTo>
                <a:cubicBezTo>
                  <a:pt x="1111045" y="2330246"/>
                  <a:pt x="1111626" y="2320993"/>
                  <a:pt x="1106129" y="2315497"/>
                </a:cubicBezTo>
                <a:lnTo>
                  <a:pt x="1091380" y="2300749"/>
                </a:lnTo>
                <a:cubicBezTo>
                  <a:pt x="1093838" y="2288459"/>
                  <a:pt x="1093818" y="2275398"/>
                  <a:pt x="1098755" y="2263878"/>
                </a:cubicBezTo>
                <a:cubicBezTo>
                  <a:pt x="1102959" y="2254069"/>
                  <a:pt x="1129147" y="2238700"/>
                  <a:pt x="1135625" y="2234381"/>
                </a:cubicBezTo>
                <a:cubicBezTo>
                  <a:pt x="1139104" y="2223946"/>
                  <a:pt x="1150374" y="2192024"/>
                  <a:pt x="1150374" y="2182761"/>
                </a:cubicBezTo>
                <a:cubicBezTo>
                  <a:pt x="1150374" y="2167809"/>
                  <a:pt x="1144855" y="2153352"/>
                  <a:pt x="1143000" y="2138516"/>
                </a:cubicBezTo>
                <a:cubicBezTo>
                  <a:pt x="1139936" y="2114003"/>
                  <a:pt x="1151268" y="2083893"/>
                  <a:pt x="1135625" y="2064774"/>
                </a:cubicBezTo>
                <a:cubicBezTo>
                  <a:pt x="1123076" y="2049436"/>
                  <a:pt x="1096296" y="2059858"/>
                  <a:pt x="1076632" y="2057400"/>
                </a:cubicBezTo>
                <a:cubicBezTo>
                  <a:pt x="1128251" y="2040194"/>
                  <a:pt x="1115961" y="2057400"/>
                  <a:pt x="1128251" y="2020529"/>
                </a:cubicBezTo>
                <a:cubicBezTo>
                  <a:pt x="1125793" y="2013155"/>
                  <a:pt x="1126373" y="2003903"/>
                  <a:pt x="1120877" y="1998407"/>
                </a:cubicBezTo>
                <a:cubicBezTo>
                  <a:pt x="1115381" y="1992911"/>
                  <a:pt x="1106403" y="1992423"/>
                  <a:pt x="1098755" y="1991032"/>
                </a:cubicBezTo>
                <a:cubicBezTo>
                  <a:pt x="1079257" y="1987487"/>
                  <a:pt x="1059426" y="1986116"/>
                  <a:pt x="1039761" y="1983658"/>
                </a:cubicBezTo>
                <a:cubicBezTo>
                  <a:pt x="1033449" y="1882667"/>
                  <a:pt x="994698" y="1873249"/>
                  <a:pt x="1054509" y="1858297"/>
                </a:cubicBezTo>
                <a:cubicBezTo>
                  <a:pt x="1066669" y="1855257"/>
                  <a:pt x="1079090" y="1853381"/>
                  <a:pt x="1091380" y="1850923"/>
                </a:cubicBezTo>
                <a:cubicBezTo>
                  <a:pt x="1096296" y="1846007"/>
                  <a:pt x="1104986" y="1843032"/>
                  <a:pt x="1106129" y="1836174"/>
                </a:cubicBezTo>
                <a:cubicBezTo>
                  <a:pt x="1111939" y="1801317"/>
                  <a:pt x="1068376" y="1783232"/>
                  <a:pt x="1054509" y="1762432"/>
                </a:cubicBezTo>
                <a:cubicBezTo>
                  <a:pt x="1050193" y="1755957"/>
                  <a:pt x="1034819" y="1729763"/>
                  <a:pt x="1025013" y="1725561"/>
                </a:cubicBezTo>
                <a:cubicBezTo>
                  <a:pt x="1013493" y="1720624"/>
                  <a:pt x="1000302" y="1721227"/>
                  <a:pt x="988142" y="1718187"/>
                </a:cubicBezTo>
                <a:cubicBezTo>
                  <a:pt x="980601" y="1716302"/>
                  <a:pt x="973393" y="1713271"/>
                  <a:pt x="966019" y="1710813"/>
                </a:cubicBezTo>
                <a:cubicBezTo>
                  <a:pt x="988393" y="1643689"/>
                  <a:pt x="947976" y="1743602"/>
                  <a:pt x="1010264" y="1681316"/>
                </a:cubicBezTo>
                <a:cubicBezTo>
                  <a:pt x="1015760" y="1675820"/>
                  <a:pt x="1008386" y="1664690"/>
                  <a:pt x="1002890" y="1659194"/>
                </a:cubicBezTo>
                <a:cubicBezTo>
                  <a:pt x="962134" y="1618438"/>
                  <a:pt x="959481" y="1620145"/>
                  <a:pt x="921774" y="1607574"/>
                </a:cubicBezTo>
                <a:cubicBezTo>
                  <a:pt x="914400" y="1612490"/>
                  <a:pt x="908514" y="1622323"/>
                  <a:pt x="899651" y="1622323"/>
                </a:cubicBezTo>
                <a:cubicBezTo>
                  <a:pt x="888658" y="1622323"/>
                  <a:pt x="880448" y="1611434"/>
                  <a:pt x="870155" y="1607574"/>
                </a:cubicBezTo>
                <a:cubicBezTo>
                  <a:pt x="860665" y="1604015"/>
                  <a:pt x="850403" y="1602984"/>
                  <a:pt x="840658" y="1600200"/>
                </a:cubicBezTo>
                <a:cubicBezTo>
                  <a:pt x="833184" y="1598065"/>
                  <a:pt x="825909" y="1595284"/>
                  <a:pt x="818535" y="1592826"/>
                </a:cubicBezTo>
                <a:cubicBezTo>
                  <a:pt x="773564" y="1622806"/>
                  <a:pt x="807978" y="1606403"/>
                  <a:pt x="803787" y="1585452"/>
                </a:cubicBezTo>
                <a:cubicBezTo>
                  <a:pt x="802423" y="1578634"/>
                  <a:pt x="793954" y="1575619"/>
                  <a:pt x="789038" y="1570703"/>
                </a:cubicBezTo>
                <a:cubicBezTo>
                  <a:pt x="786580" y="1563329"/>
                  <a:pt x="783549" y="1556122"/>
                  <a:pt x="781664" y="1548581"/>
                </a:cubicBezTo>
                <a:lnTo>
                  <a:pt x="766916" y="1489587"/>
                </a:lnTo>
                <a:cubicBezTo>
                  <a:pt x="771832" y="1482213"/>
                  <a:pt x="781242" y="1476317"/>
                  <a:pt x="781664" y="1467465"/>
                </a:cubicBezTo>
                <a:cubicBezTo>
                  <a:pt x="788772" y="1318192"/>
                  <a:pt x="785687" y="1378308"/>
                  <a:pt x="766916" y="1312607"/>
                </a:cubicBezTo>
                <a:cubicBezTo>
                  <a:pt x="764132" y="1302862"/>
                  <a:pt x="763534" y="1292425"/>
                  <a:pt x="759542" y="1283110"/>
                </a:cubicBezTo>
                <a:cubicBezTo>
                  <a:pt x="756051" y="1274964"/>
                  <a:pt x="749709" y="1268361"/>
                  <a:pt x="744793" y="1260987"/>
                </a:cubicBezTo>
                <a:cubicBezTo>
                  <a:pt x="727587" y="1209368"/>
                  <a:pt x="744793" y="1221658"/>
                  <a:pt x="707922" y="1209368"/>
                </a:cubicBezTo>
                <a:cubicBezTo>
                  <a:pt x="700548" y="1201994"/>
                  <a:pt x="693811" y="1193921"/>
                  <a:pt x="685800" y="1187245"/>
                </a:cubicBezTo>
                <a:cubicBezTo>
                  <a:pt x="650745" y="1158032"/>
                  <a:pt x="651249" y="1173740"/>
                  <a:pt x="589935" y="1179871"/>
                </a:cubicBezTo>
                <a:cubicBezTo>
                  <a:pt x="549719" y="1195958"/>
                  <a:pt x="543661" y="1205278"/>
                  <a:pt x="494071" y="1187245"/>
                </a:cubicBezTo>
                <a:cubicBezTo>
                  <a:pt x="484270" y="1183681"/>
                  <a:pt x="479322" y="1172497"/>
                  <a:pt x="471948" y="1165123"/>
                </a:cubicBezTo>
                <a:cubicBezTo>
                  <a:pt x="474406" y="1147916"/>
                  <a:pt x="471549" y="1129049"/>
                  <a:pt x="479322" y="1113503"/>
                </a:cubicBezTo>
                <a:cubicBezTo>
                  <a:pt x="482798" y="1106550"/>
                  <a:pt x="496927" y="1112454"/>
                  <a:pt x="501445" y="1106129"/>
                </a:cubicBezTo>
                <a:cubicBezTo>
                  <a:pt x="510481" y="1093479"/>
                  <a:pt x="511277" y="1076632"/>
                  <a:pt x="516193" y="1061884"/>
                </a:cubicBezTo>
                <a:lnTo>
                  <a:pt x="523567" y="1039761"/>
                </a:lnTo>
                <a:cubicBezTo>
                  <a:pt x="521109" y="1015181"/>
                  <a:pt x="526415" y="988509"/>
                  <a:pt x="516193" y="966020"/>
                </a:cubicBezTo>
                <a:cubicBezTo>
                  <a:pt x="511999" y="956793"/>
                  <a:pt x="496011" y="962637"/>
                  <a:pt x="486696" y="958645"/>
                </a:cubicBezTo>
                <a:cubicBezTo>
                  <a:pt x="478550" y="955154"/>
                  <a:pt x="471948" y="948813"/>
                  <a:pt x="464574" y="943897"/>
                </a:cubicBezTo>
                <a:cubicBezTo>
                  <a:pt x="462116" y="936523"/>
                  <a:pt x="464417" y="924661"/>
                  <a:pt x="457200" y="921774"/>
                </a:cubicBezTo>
                <a:cubicBezTo>
                  <a:pt x="437784" y="914008"/>
                  <a:pt x="408994" y="947859"/>
                  <a:pt x="442451" y="914400"/>
                </a:cubicBezTo>
                <a:cubicBezTo>
                  <a:pt x="439572" y="908642"/>
                  <a:pt x="420329" y="873630"/>
                  <a:pt x="420329" y="862781"/>
                </a:cubicBezTo>
                <a:cubicBezTo>
                  <a:pt x="420329" y="855008"/>
                  <a:pt x="425818" y="848199"/>
                  <a:pt x="427703" y="840658"/>
                </a:cubicBezTo>
                <a:cubicBezTo>
                  <a:pt x="430743" y="828498"/>
                  <a:pt x="432619" y="816077"/>
                  <a:pt x="435077" y="803787"/>
                </a:cubicBezTo>
                <a:cubicBezTo>
                  <a:pt x="432619" y="747252"/>
                  <a:pt x="431596" y="690636"/>
                  <a:pt x="427703" y="634181"/>
                </a:cubicBezTo>
                <a:cubicBezTo>
                  <a:pt x="427695" y="634060"/>
                  <a:pt x="417833" y="567756"/>
                  <a:pt x="412955" y="560439"/>
                </a:cubicBezTo>
                <a:cubicBezTo>
                  <a:pt x="388745" y="524124"/>
                  <a:pt x="384453" y="526358"/>
                  <a:pt x="353961" y="516194"/>
                </a:cubicBezTo>
                <a:cubicBezTo>
                  <a:pt x="342386" y="458318"/>
                  <a:pt x="357024" y="496056"/>
                  <a:pt x="331838" y="464574"/>
                </a:cubicBezTo>
                <a:cubicBezTo>
                  <a:pt x="326302" y="457654"/>
                  <a:pt x="324010" y="447988"/>
                  <a:pt x="317090" y="442452"/>
                </a:cubicBezTo>
                <a:cubicBezTo>
                  <a:pt x="312284" y="438607"/>
                  <a:pt x="267395" y="428184"/>
                  <a:pt x="265471" y="427703"/>
                </a:cubicBezTo>
                <a:cubicBezTo>
                  <a:pt x="260179" y="406538"/>
                  <a:pt x="252321" y="371906"/>
                  <a:pt x="243348" y="353961"/>
                </a:cubicBezTo>
                <a:lnTo>
                  <a:pt x="228600" y="324465"/>
                </a:lnTo>
                <a:cubicBezTo>
                  <a:pt x="221226" y="326923"/>
                  <a:pt x="214018" y="329954"/>
                  <a:pt x="206477" y="331839"/>
                </a:cubicBezTo>
                <a:cubicBezTo>
                  <a:pt x="194317" y="334879"/>
                  <a:pt x="180816" y="333608"/>
                  <a:pt x="169606" y="339213"/>
                </a:cubicBezTo>
                <a:cubicBezTo>
                  <a:pt x="81741" y="383146"/>
                  <a:pt x="214528" y="344575"/>
                  <a:pt x="117987" y="368710"/>
                </a:cubicBezTo>
                <a:cubicBezTo>
                  <a:pt x="105697" y="366252"/>
                  <a:pt x="93613" y="360375"/>
                  <a:pt x="81116" y="361336"/>
                </a:cubicBezTo>
                <a:cubicBezTo>
                  <a:pt x="60906" y="362891"/>
                  <a:pt x="42065" y="372458"/>
                  <a:pt x="22122" y="376084"/>
                </a:cubicBezTo>
                <a:cubicBezTo>
                  <a:pt x="14867" y="377403"/>
                  <a:pt x="7374" y="376084"/>
                  <a:pt x="0" y="376084"/>
                </a:cubicBezTo>
              </a:path>
            </a:pathLst>
          </a:custGeom>
          <a:noFill/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Переход к предпринимательскому хозяйству</a:t>
            </a:r>
            <a:endParaRPr/>
          </a:p>
        </p:txBody>
      </p:sp>
      <p:sp>
        <p:nvSpPr>
          <p:cNvPr descr="Картинки по запросу &quot;спичечная фабрика виктория&quot;" id="178" name="Google Shape;178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6"/>
          <p:cNvGrpSpPr/>
          <p:nvPr/>
        </p:nvGrpSpPr>
        <p:grpSpPr>
          <a:xfrm>
            <a:off x="1104904" y="1867173"/>
            <a:ext cx="4857764" cy="4705370"/>
            <a:chOff x="2003520" y="4409464"/>
            <a:chExt cx="7964854" cy="705421"/>
          </a:xfrm>
        </p:grpSpPr>
        <p:sp>
          <p:nvSpPr>
            <p:cNvPr id="180" name="Google Shape;180;p6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Часть помещиков смогла перейти к капита- листической системе хозяйствования. Эта система преобладала в Виленской, Грод- ненской и Минской губерниях. Она заключа- лась в найме помещиками в свои хозяйства постоянных или временных работников, ко- торые обрабатывали землю инвентарём владельца. Такие хозяйства постепенно приобретали торговый, предпринимательс- кий характер. Здесь вводили многопольные севообороты, разводили породистый скот, использовали минеральные удобрения и улучшенные орудия труда, а позже – раз- личные сельскохозяйственные машины. По- добными нововведениями пользовались на своих землях и зажиточные предприимчи- вые крестьяне. </a:t>
              </a:r>
              <a:endParaRPr/>
            </a:p>
          </p:txBody>
        </p:sp>
      </p:grpSp>
      <p:sp>
        <p:nvSpPr>
          <p:cNvPr id="182" name="Google Shape;182;p6"/>
          <p:cNvSpPr txBox="1"/>
          <p:nvPr/>
        </p:nvSpPr>
        <p:spPr>
          <a:xfrm>
            <a:off x="6139423" y="6208365"/>
            <a:ext cx="4952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Административно-территориальное деление Беларуси в начале ХХ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423" y="1495420"/>
            <a:ext cx="4952542" cy="47053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4" name="Google Shape;184;p6"/>
          <p:cNvSpPr/>
          <p:nvPr/>
        </p:nvSpPr>
        <p:spPr>
          <a:xfrm>
            <a:off x="6216555" y="2593556"/>
            <a:ext cx="3998952" cy="3532354"/>
          </a:xfrm>
          <a:custGeom>
            <a:rect b="b" l="l" r="r" t="t"/>
            <a:pathLst>
              <a:path extrusionOk="0" h="3532354" w="3998952">
                <a:moveTo>
                  <a:pt x="102358" y="2633537"/>
                </a:moveTo>
                <a:cubicBezTo>
                  <a:pt x="95534" y="2619889"/>
                  <a:pt x="89575" y="2605773"/>
                  <a:pt x="81887" y="2592593"/>
                </a:cubicBezTo>
                <a:cubicBezTo>
                  <a:pt x="73622" y="2578425"/>
                  <a:pt x="63689" y="2565298"/>
                  <a:pt x="54591" y="2551650"/>
                </a:cubicBezTo>
                <a:cubicBezTo>
                  <a:pt x="50042" y="2544826"/>
                  <a:pt x="43538" y="2538958"/>
                  <a:pt x="40944" y="2531178"/>
                </a:cubicBezTo>
                <a:cubicBezTo>
                  <a:pt x="38669" y="2524354"/>
                  <a:pt x="37337" y="2517140"/>
                  <a:pt x="34120" y="2510707"/>
                </a:cubicBezTo>
                <a:cubicBezTo>
                  <a:pt x="30452" y="2503371"/>
                  <a:pt x="24140" y="2497571"/>
                  <a:pt x="20472" y="2490235"/>
                </a:cubicBezTo>
                <a:cubicBezTo>
                  <a:pt x="15019" y="2479328"/>
                  <a:pt x="9739" y="2452670"/>
                  <a:pt x="6824" y="2442468"/>
                </a:cubicBezTo>
                <a:cubicBezTo>
                  <a:pt x="4848" y="2435552"/>
                  <a:pt x="2275" y="2428820"/>
                  <a:pt x="0" y="2421996"/>
                </a:cubicBezTo>
                <a:cubicBezTo>
                  <a:pt x="5550" y="2405346"/>
                  <a:pt x="7244" y="2394281"/>
                  <a:pt x="20472" y="2381053"/>
                </a:cubicBezTo>
                <a:cubicBezTo>
                  <a:pt x="26271" y="2375254"/>
                  <a:pt x="34643" y="2372655"/>
                  <a:pt x="40944" y="2367405"/>
                </a:cubicBezTo>
                <a:cubicBezTo>
                  <a:pt x="48357" y="2361227"/>
                  <a:pt x="52979" y="2351621"/>
                  <a:pt x="61415" y="2346934"/>
                </a:cubicBezTo>
                <a:cubicBezTo>
                  <a:pt x="73991" y="2339948"/>
                  <a:pt x="88710" y="2337835"/>
                  <a:pt x="102358" y="2333286"/>
                </a:cubicBezTo>
                <a:lnTo>
                  <a:pt x="122830" y="2326462"/>
                </a:lnTo>
                <a:cubicBezTo>
                  <a:pt x="127001" y="2313951"/>
                  <a:pt x="135380" y="2276844"/>
                  <a:pt x="150126" y="2265047"/>
                </a:cubicBezTo>
                <a:cubicBezTo>
                  <a:pt x="155743" y="2260554"/>
                  <a:pt x="164164" y="2261440"/>
                  <a:pt x="170597" y="2258223"/>
                </a:cubicBezTo>
                <a:cubicBezTo>
                  <a:pt x="177933" y="2254555"/>
                  <a:pt x="184245" y="2249124"/>
                  <a:pt x="191069" y="2244575"/>
                </a:cubicBezTo>
                <a:cubicBezTo>
                  <a:pt x="193344" y="2237751"/>
                  <a:pt x="193400" y="2229721"/>
                  <a:pt x="197893" y="2224104"/>
                </a:cubicBezTo>
                <a:cubicBezTo>
                  <a:pt x="203016" y="2217700"/>
                  <a:pt x="214295" y="2217577"/>
                  <a:pt x="218364" y="2210456"/>
                </a:cubicBezTo>
                <a:cubicBezTo>
                  <a:pt x="245797" y="2162448"/>
                  <a:pt x="198759" y="2182944"/>
                  <a:pt x="252484" y="2169513"/>
                </a:cubicBezTo>
                <a:cubicBezTo>
                  <a:pt x="257289" y="2150293"/>
                  <a:pt x="268368" y="2131142"/>
                  <a:pt x="245660" y="2114922"/>
                </a:cubicBezTo>
                <a:cubicBezTo>
                  <a:pt x="236222" y="2108181"/>
                  <a:pt x="222914" y="2110373"/>
                  <a:pt x="211541" y="2108098"/>
                </a:cubicBezTo>
                <a:cubicBezTo>
                  <a:pt x="208698" y="2099568"/>
                  <a:pt x="196187" y="2075684"/>
                  <a:pt x="211541" y="2067154"/>
                </a:cubicBezTo>
                <a:cubicBezTo>
                  <a:pt x="227938" y="2058045"/>
                  <a:pt x="266132" y="2053507"/>
                  <a:pt x="266132" y="2053507"/>
                </a:cubicBezTo>
                <a:cubicBezTo>
                  <a:pt x="263857" y="2023937"/>
                  <a:pt x="271850" y="1991671"/>
                  <a:pt x="259308" y="1964796"/>
                </a:cubicBezTo>
                <a:cubicBezTo>
                  <a:pt x="253224" y="1951759"/>
                  <a:pt x="230334" y="1959128"/>
                  <a:pt x="218364" y="1951148"/>
                </a:cubicBezTo>
                <a:cubicBezTo>
                  <a:pt x="211540" y="1946599"/>
                  <a:pt x="205228" y="1941169"/>
                  <a:pt x="197893" y="1937501"/>
                </a:cubicBezTo>
                <a:cubicBezTo>
                  <a:pt x="171252" y="1924181"/>
                  <a:pt x="122880" y="1926267"/>
                  <a:pt x="102358" y="1923853"/>
                </a:cubicBezTo>
                <a:cubicBezTo>
                  <a:pt x="88617" y="1922236"/>
                  <a:pt x="75063" y="1919304"/>
                  <a:pt x="61415" y="1917029"/>
                </a:cubicBezTo>
                <a:cubicBezTo>
                  <a:pt x="52317" y="1910205"/>
                  <a:pt x="38113" y="1907206"/>
                  <a:pt x="34120" y="1896557"/>
                </a:cubicBezTo>
                <a:cubicBezTo>
                  <a:pt x="25073" y="1872430"/>
                  <a:pt x="46871" y="1859337"/>
                  <a:pt x="54591" y="1841966"/>
                </a:cubicBezTo>
                <a:cubicBezTo>
                  <a:pt x="60434" y="1828820"/>
                  <a:pt x="60259" y="1812993"/>
                  <a:pt x="68239" y="1801023"/>
                </a:cubicBezTo>
                <a:cubicBezTo>
                  <a:pt x="88709" y="1770318"/>
                  <a:pt x="87575" y="1760648"/>
                  <a:pt x="116006" y="1746432"/>
                </a:cubicBezTo>
                <a:cubicBezTo>
                  <a:pt x="122440" y="1743215"/>
                  <a:pt x="129654" y="1741883"/>
                  <a:pt x="136478" y="1739608"/>
                </a:cubicBezTo>
                <a:cubicBezTo>
                  <a:pt x="201782" y="1674304"/>
                  <a:pt x="118167" y="1751816"/>
                  <a:pt x="177421" y="1712313"/>
                </a:cubicBezTo>
                <a:cubicBezTo>
                  <a:pt x="185451" y="1706960"/>
                  <a:pt x="190479" y="1698019"/>
                  <a:pt x="197893" y="1691841"/>
                </a:cubicBezTo>
                <a:cubicBezTo>
                  <a:pt x="204193" y="1686591"/>
                  <a:pt x="211540" y="1682742"/>
                  <a:pt x="218364" y="1678193"/>
                </a:cubicBezTo>
                <a:cubicBezTo>
                  <a:pt x="234286" y="1654311"/>
                  <a:pt x="238837" y="1641799"/>
                  <a:pt x="272955" y="1630426"/>
                </a:cubicBezTo>
                <a:lnTo>
                  <a:pt x="313899" y="1616778"/>
                </a:lnTo>
                <a:cubicBezTo>
                  <a:pt x="335526" y="1584337"/>
                  <a:pt x="319766" y="1598901"/>
                  <a:pt x="368490" y="1582659"/>
                </a:cubicBezTo>
                <a:lnTo>
                  <a:pt x="388961" y="1575835"/>
                </a:lnTo>
                <a:cubicBezTo>
                  <a:pt x="427630" y="1578110"/>
                  <a:pt x="466660" y="1576913"/>
                  <a:pt x="504967" y="1582659"/>
                </a:cubicBezTo>
                <a:cubicBezTo>
                  <a:pt x="513078" y="1583876"/>
                  <a:pt x="518103" y="1592639"/>
                  <a:pt x="525439" y="1596307"/>
                </a:cubicBezTo>
                <a:cubicBezTo>
                  <a:pt x="535231" y="1601203"/>
                  <a:pt x="564457" y="1607767"/>
                  <a:pt x="573206" y="1609954"/>
                </a:cubicBezTo>
                <a:cubicBezTo>
                  <a:pt x="607325" y="1607680"/>
                  <a:pt x="643945" y="1616151"/>
                  <a:pt x="675564" y="1603131"/>
                </a:cubicBezTo>
                <a:cubicBezTo>
                  <a:pt x="688867" y="1597653"/>
                  <a:pt x="685723" y="1576144"/>
                  <a:pt x="689212" y="1562187"/>
                </a:cubicBezTo>
                <a:cubicBezTo>
                  <a:pt x="689658" y="1560404"/>
                  <a:pt x="699300" y="1518869"/>
                  <a:pt x="702860" y="1514420"/>
                </a:cubicBezTo>
                <a:cubicBezTo>
                  <a:pt x="707983" y="1508016"/>
                  <a:pt x="716508" y="1505321"/>
                  <a:pt x="723332" y="1500772"/>
                </a:cubicBezTo>
                <a:cubicBezTo>
                  <a:pt x="732430" y="1487124"/>
                  <a:pt x="736979" y="1468927"/>
                  <a:pt x="750627" y="1459829"/>
                </a:cubicBezTo>
                <a:cubicBezTo>
                  <a:pt x="764275" y="1450731"/>
                  <a:pt x="776009" y="1437721"/>
                  <a:pt x="791570" y="1432534"/>
                </a:cubicBezTo>
                <a:cubicBezTo>
                  <a:pt x="819823" y="1423116"/>
                  <a:pt x="806057" y="1429700"/>
                  <a:pt x="832514" y="1412062"/>
                </a:cubicBezTo>
                <a:cubicBezTo>
                  <a:pt x="830239" y="1402963"/>
                  <a:pt x="830892" y="1392569"/>
                  <a:pt x="825690" y="1384766"/>
                </a:cubicBezTo>
                <a:cubicBezTo>
                  <a:pt x="784535" y="1323034"/>
                  <a:pt x="820703" y="1417574"/>
                  <a:pt x="798394" y="1350647"/>
                </a:cubicBezTo>
                <a:cubicBezTo>
                  <a:pt x="802943" y="1255113"/>
                  <a:pt x="781796" y="1154778"/>
                  <a:pt x="812042" y="1064044"/>
                </a:cubicBezTo>
                <a:cubicBezTo>
                  <a:pt x="816591" y="1050396"/>
                  <a:pt x="817710" y="1035071"/>
                  <a:pt x="825690" y="1023101"/>
                </a:cubicBezTo>
                <a:lnTo>
                  <a:pt x="839338" y="1002629"/>
                </a:lnTo>
                <a:cubicBezTo>
                  <a:pt x="837063" y="993531"/>
                  <a:pt x="840902" y="979528"/>
                  <a:pt x="832514" y="975334"/>
                </a:cubicBezTo>
                <a:cubicBezTo>
                  <a:pt x="814091" y="966123"/>
                  <a:pt x="783214" y="985168"/>
                  <a:pt x="771099" y="968510"/>
                </a:cubicBezTo>
                <a:cubicBezTo>
                  <a:pt x="714162" y="890222"/>
                  <a:pt x="807854" y="896530"/>
                  <a:pt x="832514" y="893447"/>
                </a:cubicBezTo>
                <a:cubicBezTo>
                  <a:pt x="848113" y="846651"/>
                  <a:pt x="829693" y="904733"/>
                  <a:pt x="846161" y="838856"/>
                </a:cubicBezTo>
                <a:cubicBezTo>
                  <a:pt x="847905" y="831878"/>
                  <a:pt x="848995" y="824369"/>
                  <a:pt x="852985" y="818384"/>
                </a:cubicBezTo>
                <a:cubicBezTo>
                  <a:pt x="858338" y="810354"/>
                  <a:pt x="866633" y="804737"/>
                  <a:pt x="873457" y="797913"/>
                </a:cubicBezTo>
                <a:cubicBezTo>
                  <a:pt x="880259" y="777506"/>
                  <a:pt x="881686" y="766033"/>
                  <a:pt x="900752" y="750145"/>
                </a:cubicBezTo>
                <a:cubicBezTo>
                  <a:pt x="904945" y="746651"/>
                  <a:pt x="947072" y="736860"/>
                  <a:pt x="948520" y="736498"/>
                </a:cubicBezTo>
                <a:cubicBezTo>
                  <a:pt x="950795" y="725125"/>
                  <a:pt x="951272" y="713238"/>
                  <a:pt x="955344" y="702378"/>
                </a:cubicBezTo>
                <a:cubicBezTo>
                  <a:pt x="961044" y="687177"/>
                  <a:pt x="978843" y="672055"/>
                  <a:pt x="989463" y="661435"/>
                </a:cubicBezTo>
                <a:cubicBezTo>
                  <a:pt x="991738" y="654611"/>
                  <a:pt x="995395" y="648101"/>
                  <a:pt x="996287" y="640963"/>
                </a:cubicBezTo>
                <a:cubicBezTo>
                  <a:pt x="999966" y="611535"/>
                  <a:pt x="995470" y="580909"/>
                  <a:pt x="1003111" y="552253"/>
                </a:cubicBezTo>
                <a:cubicBezTo>
                  <a:pt x="1005224" y="544329"/>
                  <a:pt x="1016088" y="541936"/>
                  <a:pt x="1023582" y="538605"/>
                </a:cubicBezTo>
                <a:cubicBezTo>
                  <a:pt x="1036728" y="532762"/>
                  <a:pt x="1064526" y="524957"/>
                  <a:pt x="1064526" y="524957"/>
                </a:cubicBezTo>
                <a:cubicBezTo>
                  <a:pt x="1070210" y="519273"/>
                  <a:pt x="1090655" y="492724"/>
                  <a:pt x="1105469" y="497662"/>
                </a:cubicBezTo>
                <a:cubicBezTo>
                  <a:pt x="1121030" y="502849"/>
                  <a:pt x="1130851" y="519770"/>
                  <a:pt x="1146412" y="524957"/>
                </a:cubicBezTo>
                <a:lnTo>
                  <a:pt x="1187355" y="538605"/>
                </a:lnTo>
                <a:cubicBezTo>
                  <a:pt x="1230546" y="524208"/>
                  <a:pt x="1187525" y="545132"/>
                  <a:pt x="1214651" y="497662"/>
                </a:cubicBezTo>
                <a:cubicBezTo>
                  <a:pt x="1224751" y="479987"/>
                  <a:pt x="1263951" y="479209"/>
                  <a:pt x="1276066" y="477190"/>
                </a:cubicBezTo>
                <a:cubicBezTo>
                  <a:pt x="1280615" y="470366"/>
                  <a:pt x="1283915" y="462518"/>
                  <a:pt x="1289714" y="456719"/>
                </a:cubicBezTo>
                <a:cubicBezTo>
                  <a:pt x="1295513" y="450920"/>
                  <a:pt x="1302850" y="446739"/>
                  <a:pt x="1310185" y="443071"/>
                </a:cubicBezTo>
                <a:cubicBezTo>
                  <a:pt x="1333049" y="431639"/>
                  <a:pt x="1372615" y="431585"/>
                  <a:pt x="1392072" y="429423"/>
                </a:cubicBezTo>
                <a:cubicBezTo>
                  <a:pt x="1407164" y="414331"/>
                  <a:pt x="1414014" y="404804"/>
                  <a:pt x="1433015" y="395304"/>
                </a:cubicBezTo>
                <a:cubicBezTo>
                  <a:pt x="1439449" y="392087"/>
                  <a:pt x="1446663" y="390755"/>
                  <a:pt x="1453487" y="388480"/>
                </a:cubicBezTo>
                <a:cubicBezTo>
                  <a:pt x="1462585" y="393029"/>
                  <a:pt x="1472967" y="395616"/>
                  <a:pt x="1480782" y="402128"/>
                </a:cubicBezTo>
                <a:cubicBezTo>
                  <a:pt x="1487082" y="407378"/>
                  <a:pt x="1486544" y="420346"/>
                  <a:pt x="1494430" y="422599"/>
                </a:cubicBezTo>
                <a:cubicBezTo>
                  <a:pt x="1505582" y="425785"/>
                  <a:pt x="1517176" y="418050"/>
                  <a:pt x="1528549" y="415775"/>
                </a:cubicBezTo>
                <a:cubicBezTo>
                  <a:pt x="1550178" y="383334"/>
                  <a:pt x="1544790" y="403085"/>
                  <a:pt x="1528549" y="354360"/>
                </a:cubicBezTo>
                <a:lnTo>
                  <a:pt x="1521726" y="333889"/>
                </a:lnTo>
                <a:cubicBezTo>
                  <a:pt x="1525823" y="317497"/>
                  <a:pt x="1527469" y="297904"/>
                  <a:pt x="1542197" y="286122"/>
                </a:cubicBezTo>
                <a:cubicBezTo>
                  <a:pt x="1547814" y="281629"/>
                  <a:pt x="1555845" y="281573"/>
                  <a:pt x="1562669" y="279298"/>
                </a:cubicBezTo>
                <a:cubicBezTo>
                  <a:pt x="1569493" y="283847"/>
                  <a:pt x="1575462" y="290065"/>
                  <a:pt x="1583141" y="292945"/>
                </a:cubicBezTo>
                <a:cubicBezTo>
                  <a:pt x="1626160" y="309077"/>
                  <a:pt x="1702813" y="294736"/>
                  <a:pt x="1733266" y="292945"/>
                </a:cubicBezTo>
                <a:cubicBezTo>
                  <a:pt x="1740090" y="290671"/>
                  <a:pt x="1747304" y="289339"/>
                  <a:pt x="1753738" y="286122"/>
                </a:cubicBezTo>
                <a:cubicBezTo>
                  <a:pt x="1761073" y="282454"/>
                  <a:pt x="1766017" y="272864"/>
                  <a:pt x="1774209" y="272474"/>
                </a:cubicBezTo>
                <a:lnTo>
                  <a:pt x="1897039" y="279298"/>
                </a:lnTo>
                <a:cubicBezTo>
                  <a:pt x="1899314" y="286122"/>
                  <a:pt x="1900646" y="293336"/>
                  <a:pt x="1903863" y="299769"/>
                </a:cubicBezTo>
                <a:cubicBezTo>
                  <a:pt x="1910820" y="313684"/>
                  <a:pt x="1921926" y="329072"/>
                  <a:pt x="1937982" y="333889"/>
                </a:cubicBezTo>
                <a:cubicBezTo>
                  <a:pt x="1953388" y="338511"/>
                  <a:pt x="1969884" y="338069"/>
                  <a:pt x="1985749" y="340713"/>
                </a:cubicBezTo>
                <a:cubicBezTo>
                  <a:pt x="2007399" y="344321"/>
                  <a:pt x="2058528" y="355873"/>
                  <a:pt x="2074460" y="361184"/>
                </a:cubicBezTo>
                <a:lnTo>
                  <a:pt x="2094932" y="368008"/>
                </a:lnTo>
                <a:cubicBezTo>
                  <a:pt x="2110854" y="365733"/>
                  <a:pt x="2133049" y="374051"/>
                  <a:pt x="2142699" y="361184"/>
                </a:cubicBezTo>
                <a:cubicBezTo>
                  <a:pt x="2152349" y="348317"/>
                  <a:pt x="2140497" y="328823"/>
                  <a:pt x="2135875" y="313417"/>
                </a:cubicBezTo>
                <a:cubicBezTo>
                  <a:pt x="2133518" y="305561"/>
                  <a:pt x="2125895" y="300281"/>
                  <a:pt x="2122227" y="292945"/>
                </a:cubicBezTo>
                <a:cubicBezTo>
                  <a:pt x="2119010" y="286512"/>
                  <a:pt x="2119393" y="278459"/>
                  <a:pt x="2115403" y="272474"/>
                </a:cubicBezTo>
                <a:cubicBezTo>
                  <a:pt x="2104894" y="256710"/>
                  <a:pt x="2089567" y="248425"/>
                  <a:pt x="2074460" y="238354"/>
                </a:cubicBezTo>
                <a:cubicBezTo>
                  <a:pt x="2069911" y="231530"/>
                  <a:pt x="2056743" y="225004"/>
                  <a:pt x="2060812" y="217883"/>
                </a:cubicBezTo>
                <a:cubicBezTo>
                  <a:pt x="2087112" y="171857"/>
                  <a:pt x="2196073" y="185039"/>
                  <a:pt x="2217761" y="183763"/>
                </a:cubicBezTo>
                <a:cubicBezTo>
                  <a:pt x="2222310" y="174665"/>
                  <a:pt x="2225496" y="164745"/>
                  <a:pt x="2231409" y="156468"/>
                </a:cubicBezTo>
                <a:cubicBezTo>
                  <a:pt x="2239792" y="144732"/>
                  <a:pt x="2259053" y="128998"/>
                  <a:pt x="2272352" y="122348"/>
                </a:cubicBezTo>
                <a:cubicBezTo>
                  <a:pt x="2278786" y="119131"/>
                  <a:pt x="2286000" y="117799"/>
                  <a:pt x="2292824" y="115525"/>
                </a:cubicBezTo>
                <a:cubicBezTo>
                  <a:pt x="2311500" y="103074"/>
                  <a:pt x="2317367" y="102954"/>
                  <a:pt x="2326944" y="81405"/>
                </a:cubicBezTo>
                <a:cubicBezTo>
                  <a:pt x="2332787" y="68259"/>
                  <a:pt x="2336042" y="54110"/>
                  <a:pt x="2340591" y="40462"/>
                </a:cubicBezTo>
                <a:cubicBezTo>
                  <a:pt x="2342866" y="33638"/>
                  <a:pt x="2341430" y="23980"/>
                  <a:pt x="2347415" y="19990"/>
                </a:cubicBezTo>
                <a:lnTo>
                  <a:pt x="2367887" y="6343"/>
                </a:lnTo>
                <a:cubicBezTo>
                  <a:pt x="2447499" y="8617"/>
                  <a:pt x="2531582" y="-13235"/>
                  <a:pt x="2606723" y="13166"/>
                </a:cubicBezTo>
                <a:cubicBezTo>
                  <a:pt x="2632831" y="22339"/>
                  <a:pt x="2611063" y="68993"/>
                  <a:pt x="2620370" y="95053"/>
                </a:cubicBezTo>
                <a:cubicBezTo>
                  <a:pt x="2623128" y="102777"/>
                  <a:pt x="2634168" y="103934"/>
                  <a:pt x="2640842" y="108701"/>
                </a:cubicBezTo>
                <a:cubicBezTo>
                  <a:pt x="2700109" y="151033"/>
                  <a:pt x="2640352" y="110647"/>
                  <a:pt x="2688609" y="142820"/>
                </a:cubicBezTo>
                <a:cubicBezTo>
                  <a:pt x="2693158" y="156468"/>
                  <a:pt x="2700668" y="169465"/>
                  <a:pt x="2702257" y="183763"/>
                </a:cubicBezTo>
                <a:cubicBezTo>
                  <a:pt x="2704532" y="204235"/>
                  <a:pt x="2705695" y="224861"/>
                  <a:pt x="2709081" y="245178"/>
                </a:cubicBezTo>
                <a:cubicBezTo>
                  <a:pt x="2710264" y="252273"/>
                  <a:pt x="2714160" y="258672"/>
                  <a:pt x="2715905" y="265650"/>
                </a:cubicBezTo>
                <a:cubicBezTo>
                  <a:pt x="2718718" y="276902"/>
                  <a:pt x="2719677" y="288579"/>
                  <a:pt x="2722729" y="299769"/>
                </a:cubicBezTo>
                <a:cubicBezTo>
                  <a:pt x="2726514" y="313648"/>
                  <a:pt x="2736376" y="340713"/>
                  <a:pt x="2736376" y="340713"/>
                </a:cubicBezTo>
                <a:cubicBezTo>
                  <a:pt x="2746132" y="472422"/>
                  <a:pt x="2690978" y="519446"/>
                  <a:pt x="2777320" y="531781"/>
                </a:cubicBezTo>
                <a:cubicBezTo>
                  <a:pt x="2799950" y="535014"/>
                  <a:pt x="2822812" y="536330"/>
                  <a:pt x="2845558" y="538605"/>
                </a:cubicBezTo>
                <a:cubicBezTo>
                  <a:pt x="2843284" y="568175"/>
                  <a:pt x="2842413" y="597887"/>
                  <a:pt x="2838735" y="627316"/>
                </a:cubicBezTo>
                <a:cubicBezTo>
                  <a:pt x="2835877" y="650183"/>
                  <a:pt x="2828422" y="647942"/>
                  <a:pt x="2818263" y="668259"/>
                </a:cubicBezTo>
                <a:cubicBezTo>
                  <a:pt x="2815046" y="674693"/>
                  <a:pt x="2813714" y="681907"/>
                  <a:pt x="2811439" y="688731"/>
                </a:cubicBezTo>
                <a:cubicBezTo>
                  <a:pt x="2813714" y="700104"/>
                  <a:pt x="2812509" y="712780"/>
                  <a:pt x="2818263" y="722850"/>
                </a:cubicBezTo>
                <a:cubicBezTo>
                  <a:pt x="2831826" y="746585"/>
                  <a:pt x="2902845" y="742909"/>
                  <a:pt x="2906973" y="743322"/>
                </a:cubicBezTo>
                <a:cubicBezTo>
                  <a:pt x="2913797" y="745596"/>
                  <a:pt x="2921011" y="746928"/>
                  <a:pt x="2927445" y="750145"/>
                </a:cubicBezTo>
                <a:cubicBezTo>
                  <a:pt x="2957398" y="765121"/>
                  <a:pt x="2939320" y="765477"/>
                  <a:pt x="2975212" y="777441"/>
                </a:cubicBezTo>
                <a:cubicBezTo>
                  <a:pt x="2986215" y="781109"/>
                  <a:pt x="2997959" y="781990"/>
                  <a:pt x="3009332" y="784265"/>
                </a:cubicBezTo>
                <a:cubicBezTo>
                  <a:pt x="3016156" y="793363"/>
                  <a:pt x="3024161" y="801686"/>
                  <a:pt x="3029803" y="811560"/>
                </a:cubicBezTo>
                <a:cubicBezTo>
                  <a:pt x="3033372" y="817805"/>
                  <a:pt x="3035120" y="824999"/>
                  <a:pt x="3036627" y="832032"/>
                </a:cubicBezTo>
                <a:cubicBezTo>
                  <a:pt x="3059028" y="936571"/>
                  <a:pt x="3040121" y="876634"/>
                  <a:pt x="3057099" y="927566"/>
                </a:cubicBezTo>
                <a:cubicBezTo>
                  <a:pt x="3059374" y="968509"/>
                  <a:pt x="3063923" y="1009390"/>
                  <a:pt x="3063923" y="1050396"/>
                </a:cubicBezTo>
                <a:cubicBezTo>
                  <a:pt x="3063923" y="1059775"/>
                  <a:pt x="3057099" y="1068313"/>
                  <a:pt x="3057099" y="1077692"/>
                </a:cubicBezTo>
                <a:cubicBezTo>
                  <a:pt x="3057099" y="1095930"/>
                  <a:pt x="3061093" y="1125376"/>
                  <a:pt x="3077570" y="1139107"/>
                </a:cubicBezTo>
                <a:cubicBezTo>
                  <a:pt x="3102186" y="1159620"/>
                  <a:pt x="3137487" y="1156379"/>
                  <a:pt x="3166281" y="1159578"/>
                </a:cubicBezTo>
                <a:cubicBezTo>
                  <a:pt x="3173105" y="1161853"/>
                  <a:pt x="3180141" y="1163569"/>
                  <a:pt x="3186752" y="1166402"/>
                </a:cubicBezTo>
                <a:cubicBezTo>
                  <a:pt x="3196102" y="1170409"/>
                  <a:pt x="3203938" y="1178927"/>
                  <a:pt x="3214048" y="1180050"/>
                </a:cubicBezTo>
                <a:cubicBezTo>
                  <a:pt x="3225575" y="1181331"/>
                  <a:pt x="3236794" y="1175501"/>
                  <a:pt x="3248167" y="1173226"/>
                </a:cubicBezTo>
                <a:cubicBezTo>
                  <a:pt x="3259540" y="1177775"/>
                  <a:pt x="3272487" y="1179524"/>
                  <a:pt x="3282287" y="1186874"/>
                </a:cubicBezTo>
                <a:cubicBezTo>
                  <a:pt x="3287929" y="1191106"/>
                  <a:pt x="3310692" y="1226070"/>
                  <a:pt x="3316406" y="1234641"/>
                </a:cubicBezTo>
                <a:cubicBezTo>
                  <a:pt x="3318681" y="1252838"/>
                  <a:pt x="3318782" y="1271441"/>
                  <a:pt x="3323230" y="1289232"/>
                </a:cubicBezTo>
                <a:cubicBezTo>
                  <a:pt x="3325697" y="1299101"/>
                  <a:pt x="3332871" y="1307178"/>
                  <a:pt x="3336878" y="1316528"/>
                </a:cubicBezTo>
                <a:cubicBezTo>
                  <a:pt x="3339711" y="1323139"/>
                  <a:pt x="3341427" y="1330175"/>
                  <a:pt x="3343702" y="1336999"/>
                </a:cubicBezTo>
                <a:cubicBezTo>
                  <a:pt x="3342487" y="1343072"/>
                  <a:pt x="3333668" y="1389981"/>
                  <a:pt x="3330054" y="1398414"/>
                </a:cubicBezTo>
                <a:cubicBezTo>
                  <a:pt x="3326823" y="1405952"/>
                  <a:pt x="3320074" y="1411550"/>
                  <a:pt x="3316406" y="1418886"/>
                </a:cubicBezTo>
                <a:cubicBezTo>
                  <a:pt x="3313189" y="1425319"/>
                  <a:pt x="3311857" y="1432533"/>
                  <a:pt x="3309582" y="1439357"/>
                </a:cubicBezTo>
                <a:cubicBezTo>
                  <a:pt x="3322867" y="1479211"/>
                  <a:pt x="3306012" y="1442612"/>
                  <a:pt x="3336878" y="1473477"/>
                </a:cubicBezTo>
                <a:cubicBezTo>
                  <a:pt x="3342677" y="1479276"/>
                  <a:pt x="3344122" y="1488825"/>
                  <a:pt x="3350526" y="1493948"/>
                </a:cubicBezTo>
                <a:cubicBezTo>
                  <a:pt x="3356143" y="1498441"/>
                  <a:pt x="3364564" y="1497555"/>
                  <a:pt x="3370997" y="1500772"/>
                </a:cubicBezTo>
                <a:cubicBezTo>
                  <a:pt x="3423907" y="1527228"/>
                  <a:pt x="3360487" y="1504093"/>
                  <a:pt x="3411941" y="1521244"/>
                </a:cubicBezTo>
                <a:cubicBezTo>
                  <a:pt x="3407392" y="1528068"/>
                  <a:pt x="3401524" y="1534178"/>
                  <a:pt x="3398293" y="1541716"/>
                </a:cubicBezTo>
                <a:cubicBezTo>
                  <a:pt x="3371853" y="1603407"/>
                  <a:pt x="3412086" y="1538086"/>
                  <a:pt x="3377821" y="1589483"/>
                </a:cubicBezTo>
                <a:cubicBezTo>
                  <a:pt x="3391793" y="1594140"/>
                  <a:pt x="3408589" y="1597744"/>
                  <a:pt x="3418764" y="1609954"/>
                </a:cubicBezTo>
                <a:cubicBezTo>
                  <a:pt x="3425276" y="1617769"/>
                  <a:pt x="3427863" y="1628151"/>
                  <a:pt x="3432412" y="1637250"/>
                </a:cubicBezTo>
                <a:cubicBezTo>
                  <a:pt x="3417046" y="1729445"/>
                  <a:pt x="3437527" y="1641096"/>
                  <a:pt x="3411941" y="1698665"/>
                </a:cubicBezTo>
                <a:cubicBezTo>
                  <a:pt x="3406098" y="1711811"/>
                  <a:pt x="3406273" y="1727638"/>
                  <a:pt x="3398293" y="1739608"/>
                </a:cubicBezTo>
                <a:cubicBezTo>
                  <a:pt x="3393744" y="1746432"/>
                  <a:pt x="3388313" y="1752744"/>
                  <a:pt x="3384645" y="1760080"/>
                </a:cubicBezTo>
                <a:cubicBezTo>
                  <a:pt x="3356392" y="1816584"/>
                  <a:pt x="3403287" y="1742352"/>
                  <a:pt x="3364173" y="1801023"/>
                </a:cubicBezTo>
                <a:cubicBezTo>
                  <a:pt x="3366448" y="1810122"/>
                  <a:pt x="3366344" y="1820176"/>
                  <a:pt x="3370997" y="1828319"/>
                </a:cubicBezTo>
                <a:cubicBezTo>
                  <a:pt x="3375785" y="1836698"/>
                  <a:pt x="3385291" y="1841376"/>
                  <a:pt x="3391469" y="1848790"/>
                </a:cubicBezTo>
                <a:cubicBezTo>
                  <a:pt x="3396720" y="1855090"/>
                  <a:pt x="3400568" y="1862438"/>
                  <a:pt x="3405117" y="1869262"/>
                </a:cubicBezTo>
                <a:cubicBezTo>
                  <a:pt x="3402842" y="1896557"/>
                  <a:pt x="3401018" y="1923894"/>
                  <a:pt x="3398293" y="1951148"/>
                </a:cubicBezTo>
                <a:cubicBezTo>
                  <a:pt x="3396468" y="1969396"/>
                  <a:pt x="3397736" y="1988505"/>
                  <a:pt x="3391469" y="2005740"/>
                </a:cubicBezTo>
                <a:cubicBezTo>
                  <a:pt x="3388171" y="2014809"/>
                  <a:pt x="3377821" y="2019387"/>
                  <a:pt x="3370997" y="2026211"/>
                </a:cubicBezTo>
                <a:cubicBezTo>
                  <a:pt x="3377821" y="2030760"/>
                  <a:pt x="3384133" y="2036191"/>
                  <a:pt x="3391469" y="2039859"/>
                </a:cubicBezTo>
                <a:cubicBezTo>
                  <a:pt x="3397903" y="2043076"/>
                  <a:pt x="3406324" y="2042190"/>
                  <a:pt x="3411941" y="2046683"/>
                </a:cubicBezTo>
                <a:cubicBezTo>
                  <a:pt x="3418345" y="2051806"/>
                  <a:pt x="3421039" y="2060330"/>
                  <a:pt x="3425588" y="2067154"/>
                </a:cubicBezTo>
                <a:cubicBezTo>
                  <a:pt x="3421039" y="2073978"/>
                  <a:pt x="3417740" y="2081827"/>
                  <a:pt x="3411941" y="2087626"/>
                </a:cubicBezTo>
                <a:cubicBezTo>
                  <a:pt x="3402296" y="2097271"/>
                  <a:pt x="3374877" y="2109570"/>
                  <a:pt x="3364173" y="2114922"/>
                </a:cubicBezTo>
                <a:cubicBezTo>
                  <a:pt x="3439782" y="2121222"/>
                  <a:pt x="3435194" y="2099315"/>
                  <a:pt x="3459708" y="2142217"/>
                </a:cubicBezTo>
                <a:cubicBezTo>
                  <a:pt x="3464755" y="2151049"/>
                  <a:pt x="3468806" y="2160414"/>
                  <a:pt x="3473355" y="2169513"/>
                </a:cubicBezTo>
                <a:cubicBezTo>
                  <a:pt x="3474433" y="2184605"/>
                  <a:pt x="3471493" y="2254500"/>
                  <a:pt x="3487003" y="2285519"/>
                </a:cubicBezTo>
                <a:cubicBezTo>
                  <a:pt x="3490671" y="2292854"/>
                  <a:pt x="3494852" y="2300191"/>
                  <a:pt x="3500651" y="2305990"/>
                </a:cubicBezTo>
                <a:cubicBezTo>
                  <a:pt x="3506450" y="2311789"/>
                  <a:pt x="3514823" y="2314387"/>
                  <a:pt x="3521123" y="2319638"/>
                </a:cubicBezTo>
                <a:cubicBezTo>
                  <a:pt x="3528537" y="2325816"/>
                  <a:pt x="3534770" y="2333286"/>
                  <a:pt x="3541594" y="2340110"/>
                </a:cubicBezTo>
                <a:cubicBezTo>
                  <a:pt x="3539319" y="2349208"/>
                  <a:pt x="3538464" y="2358785"/>
                  <a:pt x="3534770" y="2367405"/>
                </a:cubicBezTo>
                <a:cubicBezTo>
                  <a:pt x="3531539" y="2374943"/>
                  <a:pt x="3524791" y="2380542"/>
                  <a:pt x="3521123" y="2387877"/>
                </a:cubicBezTo>
                <a:cubicBezTo>
                  <a:pt x="3517906" y="2394310"/>
                  <a:pt x="3516574" y="2401524"/>
                  <a:pt x="3514299" y="2408348"/>
                </a:cubicBezTo>
                <a:cubicBezTo>
                  <a:pt x="3554985" y="2435474"/>
                  <a:pt x="3518890" y="2415937"/>
                  <a:pt x="3596185" y="2428820"/>
                </a:cubicBezTo>
                <a:cubicBezTo>
                  <a:pt x="3603280" y="2430003"/>
                  <a:pt x="3609741" y="2433668"/>
                  <a:pt x="3616657" y="2435644"/>
                </a:cubicBezTo>
                <a:cubicBezTo>
                  <a:pt x="3625675" y="2438220"/>
                  <a:pt x="3634854" y="2440193"/>
                  <a:pt x="3643952" y="2442468"/>
                </a:cubicBezTo>
                <a:cubicBezTo>
                  <a:pt x="3648501" y="2449292"/>
                  <a:pt x="3655006" y="2455159"/>
                  <a:pt x="3657600" y="2462940"/>
                </a:cubicBezTo>
                <a:cubicBezTo>
                  <a:pt x="3661975" y="2476066"/>
                  <a:pt x="3658805" y="2491240"/>
                  <a:pt x="3664424" y="2503883"/>
                </a:cubicBezTo>
                <a:cubicBezTo>
                  <a:pt x="3668343" y="2512702"/>
                  <a:pt x="3677278" y="2518429"/>
                  <a:pt x="3684896" y="2524354"/>
                </a:cubicBezTo>
                <a:cubicBezTo>
                  <a:pt x="3697843" y="2534424"/>
                  <a:pt x="3725839" y="2551650"/>
                  <a:pt x="3725839" y="2551650"/>
                </a:cubicBezTo>
                <a:cubicBezTo>
                  <a:pt x="3728114" y="2558474"/>
                  <a:pt x="3731103" y="2565100"/>
                  <a:pt x="3732663" y="2572122"/>
                </a:cubicBezTo>
                <a:cubicBezTo>
                  <a:pt x="3736857" y="2590994"/>
                  <a:pt x="3737094" y="2615102"/>
                  <a:pt x="3746311" y="2633537"/>
                </a:cubicBezTo>
                <a:cubicBezTo>
                  <a:pt x="3749979" y="2640872"/>
                  <a:pt x="3753554" y="2648885"/>
                  <a:pt x="3759958" y="2654008"/>
                </a:cubicBezTo>
                <a:cubicBezTo>
                  <a:pt x="3765575" y="2658501"/>
                  <a:pt x="3773996" y="2657615"/>
                  <a:pt x="3780430" y="2660832"/>
                </a:cubicBezTo>
                <a:cubicBezTo>
                  <a:pt x="3833346" y="2687290"/>
                  <a:pt x="3769916" y="2664151"/>
                  <a:pt x="3821373" y="2681304"/>
                </a:cubicBezTo>
                <a:cubicBezTo>
                  <a:pt x="3827522" y="2687453"/>
                  <a:pt x="3853593" y="2710845"/>
                  <a:pt x="3855493" y="2722247"/>
                </a:cubicBezTo>
                <a:cubicBezTo>
                  <a:pt x="3856676" y="2729342"/>
                  <a:pt x="3850944" y="2735895"/>
                  <a:pt x="3848669" y="2742719"/>
                </a:cubicBezTo>
                <a:cubicBezTo>
                  <a:pt x="3854050" y="2769626"/>
                  <a:pt x="3850067" y="2782511"/>
                  <a:pt x="3875964" y="2797310"/>
                </a:cubicBezTo>
                <a:cubicBezTo>
                  <a:pt x="3884107" y="2801963"/>
                  <a:pt x="3894161" y="2801859"/>
                  <a:pt x="3903260" y="2804134"/>
                </a:cubicBezTo>
                <a:cubicBezTo>
                  <a:pt x="3905535" y="2810958"/>
                  <a:pt x="3908901" y="2817510"/>
                  <a:pt x="3910084" y="2824605"/>
                </a:cubicBezTo>
                <a:cubicBezTo>
                  <a:pt x="3913470" y="2844922"/>
                  <a:pt x="3911913" y="2866037"/>
                  <a:pt x="3916908" y="2886020"/>
                </a:cubicBezTo>
                <a:cubicBezTo>
                  <a:pt x="3918897" y="2893976"/>
                  <a:pt x="3923600" y="2902145"/>
                  <a:pt x="3930555" y="2906492"/>
                </a:cubicBezTo>
                <a:cubicBezTo>
                  <a:pt x="3942754" y="2914117"/>
                  <a:pt x="3959529" y="2912160"/>
                  <a:pt x="3971499" y="2920140"/>
                </a:cubicBezTo>
                <a:lnTo>
                  <a:pt x="3991970" y="2933787"/>
                </a:lnTo>
                <a:cubicBezTo>
                  <a:pt x="3994245" y="2940611"/>
                  <a:pt x="3999977" y="2947164"/>
                  <a:pt x="3998794" y="2954259"/>
                </a:cubicBezTo>
                <a:cubicBezTo>
                  <a:pt x="3995951" y="2971319"/>
                  <a:pt x="3976617" y="2980417"/>
                  <a:pt x="3964675" y="2988378"/>
                </a:cubicBezTo>
                <a:cubicBezTo>
                  <a:pt x="3960126" y="2995202"/>
                  <a:pt x="3954258" y="3001312"/>
                  <a:pt x="3951027" y="3008850"/>
                </a:cubicBezTo>
                <a:cubicBezTo>
                  <a:pt x="3947333" y="3017470"/>
                  <a:pt x="3948856" y="3028002"/>
                  <a:pt x="3944203" y="3036145"/>
                </a:cubicBezTo>
                <a:cubicBezTo>
                  <a:pt x="3939415" y="3044524"/>
                  <a:pt x="3929341" y="3048764"/>
                  <a:pt x="3923732" y="3056617"/>
                </a:cubicBezTo>
                <a:cubicBezTo>
                  <a:pt x="3917819" y="3064895"/>
                  <a:pt x="3914633" y="3074814"/>
                  <a:pt x="3910084" y="3083913"/>
                </a:cubicBezTo>
                <a:cubicBezTo>
                  <a:pt x="3893967" y="3196727"/>
                  <a:pt x="3891137" y="3197337"/>
                  <a:pt x="3910084" y="3377340"/>
                </a:cubicBezTo>
                <a:cubicBezTo>
                  <a:pt x="3910943" y="3385496"/>
                  <a:pt x="3923731" y="3386438"/>
                  <a:pt x="3930555" y="3390987"/>
                </a:cubicBezTo>
                <a:cubicBezTo>
                  <a:pt x="3928281" y="3397811"/>
                  <a:pt x="3924826" y="3404350"/>
                  <a:pt x="3923732" y="3411459"/>
                </a:cubicBezTo>
                <a:cubicBezTo>
                  <a:pt x="3920256" y="3434053"/>
                  <a:pt x="3922048" y="3457424"/>
                  <a:pt x="3916908" y="3479698"/>
                </a:cubicBezTo>
                <a:cubicBezTo>
                  <a:pt x="3915064" y="3487689"/>
                  <a:pt x="3907809" y="3493345"/>
                  <a:pt x="3903260" y="3500169"/>
                </a:cubicBezTo>
                <a:cubicBezTo>
                  <a:pt x="3891642" y="3535023"/>
                  <a:pt x="3895856" y="3544570"/>
                  <a:pt x="3828197" y="3513817"/>
                </a:cubicBezTo>
                <a:cubicBezTo>
                  <a:pt x="3819659" y="3509936"/>
                  <a:pt x="3826026" y="3494665"/>
                  <a:pt x="3821373" y="3486522"/>
                </a:cubicBezTo>
                <a:cubicBezTo>
                  <a:pt x="3816585" y="3478143"/>
                  <a:pt x="3807726" y="3472874"/>
                  <a:pt x="3800902" y="3466050"/>
                </a:cubicBezTo>
                <a:cubicBezTo>
                  <a:pt x="3796912" y="3454081"/>
                  <a:pt x="3785327" y="3417988"/>
                  <a:pt x="3780430" y="3411459"/>
                </a:cubicBezTo>
                <a:cubicBezTo>
                  <a:pt x="3776194" y="3405812"/>
                  <a:pt x="3741239" y="3383057"/>
                  <a:pt x="3732663" y="3377340"/>
                </a:cubicBezTo>
                <a:cubicBezTo>
                  <a:pt x="3725219" y="3366175"/>
                  <a:pt x="3715086" y="3345288"/>
                  <a:pt x="3698544" y="3343220"/>
                </a:cubicBezTo>
                <a:cubicBezTo>
                  <a:pt x="3687035" y="3341781"/>
                  <a:pt x="3675888" y="3348280"/>
                  <a:pt x="3664424" y="3350044"/>
                </a:cubicBezTo>
                <a:cubicBezTo>
                  <a:pt x="3646299" y="3352833"/>
                  <a:pt x="3628030" y="3354593"/>
                  <a:pt x="3609833" y="3356868"/>
                </a:cubicBezTo>
                <a:cubicBezTo>
                  <a:pt x="3559993" y="3373482"/>
                  <a:pt x="3582846" y="3367027"/>
                  <a:pt x="3541594" y="3377340"/>
                </a:cubicBezTo>
                <a:cubicBezTo>
                  <a:pt x="3537045" y="3384164"/>
                  <a:pt x="3535561" y="3394765"/>
                  <a:pt x="3527946" y="3397811"/>
                </a:cubicBezTo>
                <a:cubicBezTo>
                  <a:pt x="3521268" y="3400482"/>
                  <a:pt x="3514086" y="3393820"/>
                  <a:pt x="3507475" y="3390987"/>
                </a:cubicBezTo>
                <a:cubicBezTo>
                  <a:pt x="3448450" y="3365691"/>
                  <a:pt x="3507716" y="3386519"/>
                  <a:pt x="3459708" y="3370516"/>
                </a:cubicBezTo>
                <a:cubicBezTo>
                  <a:pt x="3448335" y="3375065"/>
                  <a:pt x="3435556" y="3377043"/>
                  <a:pt x="3425588" y="3384163"/>
                </a:cubicBezTo>
                <a:cubicBezTo>
                  <a:pt x="3361891" y="3429660"/>
                  <a:pt x="3464266" y="3381884"/>
                  <a:pt x="3391469" y="3418283"/>
                </a:cubicBezTo>
                <a:cubicBezTo>
                  <a:pt x="3385035" y="3421500"/>
                  <a:pt x="3377431" y="3421890"/>
                  <a:pt x="3370997" y="3425107"/>
                </a:cubicBezTo>
                <a:cubicBezTo>
                  <a:pt x="3363662" y="3428775"/>
                  <a:pt x="3358064" y="3435524"/>
                  <a:pt x="3350526" y="3438754"/>
                </a:cubicBezTo>
                <a:cubicBezTo>
                  <a:pt x="3341906" y="3442448"/>
                  <a:pt x="3332248" y="3443001"/>
                  <a:pt x="3323230" y="3445578"/>
                </a:cubicBezTo>
                <a:cubicBezTo>
                  <a:pt x="3316314" y="3447554"/>
                  <a:pt x="3309582" y="3450127"/>
                  <a:pt x="3302758" y="3452402"/>
                </a:cubicBezTo>
                <a:cubicBezTo>
                  <a:pt x="3305033" y="3445578"/>
                  <a:pt x="3309582" y="3439124"/>
                  <a:pt x="3309582" y="3431931"/>
                </a:cubicBezTo>
                <a:cubicBezTo>
                  <a:pt x="3309582" y="3386766"/>
                  <a:pt x="3303707" y="3407329"/>
                  <a:pt x="3282287" y="3377340"/>
                </a:cubicBezTo>
                <a:cubicBezTo>
                  <a:pt x="3276374" y="3369062"/>
                  <a:pt x="3273188" y="3359143"/>
                  <a:pt x="3268639" y="3350044"/>
                </a:cubicBezTo>
                <a:cubicBezTo>
                  <a:pt x="3270914" y="3343220"/>
                  <a:pt x="3278135" y="3336251"/>
                  <a:pt x="3275463" y="3329572"/>
                </a:cubicBezTo>
                <a:cubicBezTo>
                  <a:pt x="3272417" y="3321957"/>
                  <a:pt x="3261291" y="3321175"/>
                  <a:pt x="3254991" y="3315925"/>
                </a:cubicBezTo>
                <a:cubicBezTo>
                  <a:pt x="3247577" y="3309747"/>
                  <a:pt x="3241344" y="3302277"/>
                  <a:pt x="3234520" y="3295453"/>
                </a:cubicBezTo>
                <a:cubicBezTo>
                  <a:pt x="3230259" y="3282669"/>
                  <a:pt x="3227802" y="3261334"/>
                  <a:pt x="3207224" y="3261334"/>
                </a:cubicBezTo>
                <a:cubicBezTo>
                  <a:pt x="3192838" y="3261334"/>
                  <a:pt x="3166281" y="3274981"/>
                  <a:pt x="3166281" y="3274981"/>
                </a:cubicBezTo>
                <a:cubicBezTo>
                  <a:pt x="3159457" y="3281805"/>
                  <a:pt x="3153223" y="3289275"/>
                  <a:pt x="3145809" y="3295453"/>
                </a:cubicBezTo>
                <a:cubicBezTo>
                  <a:pt x="3114224" y="3321775"/>
                  <a:pt x="3134767" y="3294688"/>
                  <a:pt x="3104866" y="3329572"/>
                </a:cubicBezTo>
                <a:cubicBezTo>
                  <a:pt x="3097464" y="3338207"/>
                  <a:pt x="3091796" y="3348233"/>
                  <a:pt x="3084394" y="3356868"/>
                </a:cubicBezTo>
                <a:cubicBezTo>
                  <a:pt x="3066878" y="3377304"/>
                  <a:pt x="3064513" y="3376947"/>
                  <a:pt x="3043451" y="3390987"/>
                </a:cubicBezTo>
                <a:cubicBezTo>
                  <a:pt x="3038902" y="3397811"/>
                  <a:pt x="3036207" y="3406336"/>
                  <a:pt x="3029803" y="3411459"/>
                </a:cubicBezTo>
                <a:cubicBezTo>
                  <a:pt x="3025353" y="3415019"/>
                  <a:pt x="2983820" y="3424661"/>
                  <a:pt x="2982036" y="3425107"/>
                </a:cubicBezTo>
                <a:cubicBezTo>
                  <a:pt x="2984311" y="3413734"/>
                  <a:pt x="2982426" y="3400638"/>
                  <a:pt x="2988860" y="3390987"/>
                </a:cubicBezTo>
                <a:cubicBezTo>
                  <a:pt x="2992850" y="3385002"/>
                  <a:pt x="3004246" y="3389249"/>
                  <a:pt x="3009332" y="3384163"/>
                </a:cubicBezTo>
                <a:cubicBezTo>
                  <a:pt x="3014418" y="3379077"/>
                  <a:pt x="3013881" y="3370516"/>
                  <a:pt x="3016155" y="3363692"/>
                </a:cubicBezTo>
                <a:cubicBezTo>
                  <a:pt x="2984124" y="3353015"/>
                  <a:pt x="2979979" y="3350044"/>
                  <a:pt x="2934269" y="3350044"/>
                </a:cubicBezTo>
                <a:cubicBezTo>
                  <a:pt x="2918185" y="3350044"/>
                  <a:pt x="2902424" y="3354593"/>
                  <a:pt x="2886502" y="3356868"/>
                </a:cubicBezTo>
                <a:cubicBezTo>
                  <a:pt x="2865392" y="3363905"/>
                  <a:pt x="2849106" y="3370516"/>
                  <a:pt x="2825087" y="3370516"/>
                </a:cubicBezTo>
                <a:cubicBezTo>
                  <a:pt x="2817894" y="3370516"/>
                  <a:pt x="2811439" y="3365967"/>
                  <a:pt x="2804615" y="3363692"/>
                </a:cubicBezTo>
                <a:cubicBezTo>
                  <a:pt x="2802340" y="3356868"/>
                  <a:pt x="2801781" y="3349205"/>
                  <a:pt x="2797791" y="3343220"/>
                </a:cubicBezTo>
                <a:cubicBezTo>
                  <a:pt x="2792438" y="3335190"/>
                  <a:pt x="2780372" y="3331903"/>
                  <a:pt x="2777320" y="3322748"/>
                </a:cubicBezTo>
                <a:lnTo>
                  <a:pt x="2784144" y="3302277"/>
                </a:lnTo>
                <a:cubicBezTo>
                  <a:pt x="2764113" y="3295600"/>
                  <a:pt x="2758474" y="3289650"/>
                  <a:pt x="2736376" y="3302277"/>
                </a:cubicBezTo>
                <a:cubicBezTo>
                  <a:pt x="2727997" y="3307065"/>
                  <a:pt x="2723522" y="3316823"/>
                  <a:pt x="2715905" y="3322748"/>
                </a:cubicBezTo>
                <a:cubicBezTo>
                  <a:pt x="2680709" y="3350123"/>
                  <a:pt x="2685377" y="3346572"/>
                  <a:pt x="2654490" y="3356868"/>
                </a:cubicBezTo>
                <a:cubicBezTo>
                  <a:pt x="2652215" y="3345495"/>
                  <a:pt x="2653813" y="3332584"/>
                  <a:pt x="2647666" y="3322748"/>
                </a:cubicBezTo>
                <a:cubicBezTo>
                  <a:pt x="2636795" y="3305355"/>
                  <a:pt x="2617132" y="3301198"/>
                  <a:pt x="2599899" y="3295453"/>
                </a:cubicBezTo>
                <a:cubicBezTo>
                  <a:pt x="2593075" y="3300002"/>
                  <a:pt x="2584550" y="3302697"/>
                  <a:pt x="2579427" y="3309101"/>
                </a:cubicBezTo>
                <a:cubicBezTo>
                  <a:pt x="2574934" y="3314718"/>
                  <a:pt x="2573697" y="3322463"/>
                  <a:pt x="2572603" y="3329572"/>
                </a:cubicBezTo>
                <a:cubicBezTo>
                  <a:pt x="2569127" y="3352166"/>
                  <a:pt x="2573591" y="3376327"/>
                  <a:pt x="2565779" y="3397811"/>
                </a:cubicBezTo>
                <a:cubicBezTo>
                  <a:pt x="2563321" y="3404571"/>
                  <a:pt x="2552132" y="3402360"/>
                  <a:pt x="2545308" y="3404635"/>
                </a:cubicBezTo>
                <a:cubicBezTo>
                  <a:pt x="2538484" y="3402360"/>
                  <a:pt x="2530453" y="3402304"/>
                  <a:pt x="2524836" y="3397811"/>
                </a:cubicBezTo>
                <a:cubicBezTo>
                  <a:pt x="2518432" y="3392688"/>
                  <a:pt x="2518309" y="3381409"/>
                  <a:pt x="2511188" y="3377340"/>
                </a:cubicBezTo>
                <a:cubicBezTo>
                  <a:pt x="2501118" y="3371586"/>
                  <a:pt x="2488321" y="3373329"/>
                  <a:pt x="2477069" y="3370516"/>
                </a:cubicBezTo>
                <a:cubicBezTo>
                  <a:pt x="2470091" y="3368771"/>
                  <a:pt x="2463421" y="3365967"/>
                  <a:pt x="2456597" y="3363692"/>
                </a:cubicBezTo>
                <a:cubicBezTo>
                  <a:pt x="2452590" y="3351672"/>
                  <a:pt x="2449211" y="3318855"/>
                  <a:pt x="2422478" y="3350044"/>
                </a:cubicBezTo>
                <a:cubicBezTo>
                  <a:pt x="2400188" y="3376049"/>
                  <a:pt x="2415661" y="3397796"/>
                  <a:pt x="2402006" y="3425107"/>
                </a:cubicBezTo>
                <a:cubicBezTo>
                  <a:pt x="2389928" y="3449264"/>
                  <a:pt x="2376295" y="3446100"/>
                  <a:pt x="2354239" y="3452402"/>
                </a:cubicBezTo>
                <a:cubicBezTo>
                  <a:pt x="2307697" y="3465700"/>
                  <a:pt x="2359883" y="3459226"/>
                  <a:pt x="2272352" y="3459226"/>
                </a:cubicBezTo>
              </a:path>
            </a:pathLst>
          </a:custGeom>
          <a:noFill/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6312090" y="5213445"/>
            <a:ext cx="2197289" cy="873456"/>
          </a:xfrm>
          <a:custGeom>
            <a:rect b="b" l="l" r="r" t="t"/>
            <a:pathLst>
              <a:path extrusionOk="0" h="873456" w="2197289">
                <a:moveTo>
                  <a:pt x="2197289" y="873456"/>
                </a:moveTo>
                <a:cubicBezTo>
                  <a:pt x="2185916" y="864358"/>
                  <a:pt x="2172761" y="857122"/>
                  <a:pt x="2163170" y="846161"/>
                </a:cubicBezTo>
                <a:cubicBezTo>
                  <a:pt x="2156471" y="838505"/>
                  <a:pt x="2153300" y="828310"/>
                  <a:pt x="2149522" y="818865"/>
                </a:cubicBezTo>
                <a:cubicBezTo>
                  <a:pt x="2144179" y="805508"/>
                  <a:pt x="2146046" y="788094"/>
                  <a:pt x="2135874" y="777922"/>
                </a:cubicBezTo>
                <a:cubicBezTo>
                  <a:pt x="2109604" y="751652"/>
                  <a:pt x="2123432" y="762804"/>
                  <a:pt x="2094931" y="743803"/>
                </a:cubicBezTo>
                <a:cubicBezTo>
                  <a:pt x="2090382" y="736979"/>
                  <a:pt x="2087082" y="729130"/>
                  <a:pt x="2081283" y="723331"/>
                </a:cubicBezTo>
                <a:cubicBezTo>
                  <a:pt x="2061728" y="703776"/>
                  <a:pt x="2062538" y="713958"/>
                  <a:pt x="2040340" y="702859"/>
                </a:cubicBezTo>
                <a:cubicBezTo>
                  <a:pt x="2033005" y="699191"/>
                  <a:pt x="2026692" y="693761"/>
                  <a:pt x="2019868" y="689212"/>
                </a:cubicBezTo>
                <a:cubicBezTo>
                  <a:pt x="2022143" y="680113"/>
                  <a:pt x="2024115" y="670934"/>
                  <a:pt x="2026692" y="661916"/>
                </a:cubicBezTo>
                <a:cubicBezTo>
                  <a:pt x="2028668" y="655000"/>
                  <a:pt x="2034533" y="648566"/>
                  <a:pt x="2033516" y="641445"/>
                </a:cubicBezTo>
                <a:cubicBezTo>
                  <a:pt x="2032077" y="631375"/>
                  <a:pt x="2024915" y="622981"/>
                  <a:pt x="2019868" y="614149"/>
                </a:cubicBezTo>
                <a:cubicBezTo>
                  <a:pt x="2015799" y="607028"/>
                  <a:pt x="2012019" y="599476"/>
                  <a:pt x="2006220" y="593677"/>
                </a:cubicBezTo>
                <a:cubicBezTo>
                  <a:pt x="1987031" y="574488"/>
                  <a:pt x="1972253" y="577781"/>
                  <a:pt x="1944806" y="573206"/>
                </a:cubicBezTo>
                <a:cubicBezTo>
                  <a:pt x="1904643" y="553125"/>
                  <a:pt x="1927160" y="562775"/>
                  <a:pt x="1876567" y="545910"/>
                </a:cubicBezTo>
                <a:lnTo>
                  <a:pt x="1856095" y="539086"/>
                </a:lnTo>
                <a:lnTo>
                  <a:pt x="1835623" y="532262"/>
                </a:lnTo>
                <a:cubicBezTo>
                  <a:pt x="1826525" y="536811"/>
                  <a:pt x="1817678" y="541903"/>
                  <a:pt x="1808328" y="545910"/>
                </a:cubicBezTo>
                <a:cubicBezTo>
                  <a:pt x="1801716" y="548744"/>
                  <a:pt x="1793473" y="548240"/>
                  <a:pt x="1787856" y="552734"/>
                </a:cubicBezTo>
                <a:cubicBezTo>
                  <a:pt x="1781452" y="557857"/>
                  <a:pt x="1780008" y="567407"/>
                  <a:pt x="1774209" y="573206"/>
                </a:cubicBezTo>
                <a:cubicBezTo>
                  <a:pt x="1768410" y="579005"/>
                  <a:pt x="1760561" y="582305"/>
                  <a:pt x="1753737" y="586854"/>
                </a:cubicBezTo>
                <a:cubicBezTo>
                  <a:pt x="1750512" y="599752"/>
                  <a:pt x="1747228" y="625894"/>
                  <a:pt x="1733265" y="634621"/>
                </a:cubicBezTo>
                <a:cubicBezTo>
                  <a:pt x="1721066" y="642245"/>
                  <a:pt x="1692322" y="648268"/>
                  <a:pt x="1692322" y="648268"/>
                </a:cubicBezTo>
                <a:cubicBezTo>
                  <a:pt x="1660152" y="642907"/>
                  <a:pt x="1652584" y="636054"/>
                  <a:pt x="1624083" y="648268"/>
                </a:cubicBezTo>
                <a:cubicBezTo>
                  <a:pt x="1603153" y="657237"/>
                  <a:pt x="1600501" y="667920"/>
                  <a:pt x="1583140" y="682388"/>
                </a:cubicBezTo>
                <a:cubicBezTo>
                  <a:pt x="1576840" y="687639"/>
                  <a:pt x="1570779" y="694819"/>
                  <a:pt x="1562668" y="696036"/>
                </a:cubicBezTo>
                <a:cubicBezTo>
                  <a:pt x="1524361" y="701782"/>
                  <a:pt x="1485331" y="700585"/>
                  <a:pt x="1446662" y="702859"/>
                </a:cubicBezTo>
                <a:cubicBezTo>
                  <a:pt x="1385064" y="718259"/>
                  <a:pt x="1434603" y="709125"/>
                  <a:pt x="1439838" y="696036"/>
                </a:cubicBezTo>
                <a:cubicBezTo>
                  <a:pt x="1442509" y="689357"/>
                  <a:pt x="1435289" y="682388"/>
                  <a:pt x="1433014" y="675564"/>
                </a:cubicBezTo>
                <a:cubicBezTo>
                  <a:pt x="1428092" y="676548"/>
                  <a:pt x="1387416" y="683217"/>
                  <a:pt x="1378423" y="689212"/>
                </a:cubicBezTo>
                <a:cubicBezTo>
                  <a:pt x="1370394" y="694565"/>
                  <a:pt x="1365365" y="703505"/>
                  <a:pt x="1357952" y="709683"/>
                </a:cubicBezTo>
                <a:cubicBezTo>
                  <a:pt x="1337755" y="726513"/>
                  <a:pt x="1336199" y="723651"/>
                  <a:pt x="1310185" y="730155"/>
                </a:cubicBezTo>
                <a:cubicBezTo>
                  <a:pt x="1303361" y="725606"/>
                  <a:pt x="1296014" y="721757"/>
                  <a:pt x="1289713" y="716507"/>
                </a:cubicBezTo>
                <a:cubicBezTo>
                  <a:pt x="1282299" y="710329"/>
                  <a:pt x="1277094" y="701645"/>
                  <a:pt x="1269241" y="696036"/>
                </a:cubicBezTo>
                <a:cubicBezTo>
                  <a:pt x="1254483" y="685495"/>
                  <a:pt x="1238182" y="681133"/>
                  <a:pt x="1221474" y="675564"/>
                </a:cubicBezTo>
                <a:cubicBezTo>
                  <a:pt x="1173952" y="604280"/>
                  <a:pt x="1193156" y="650991"/>
                  <a:pt x="1201003" y="525439"/>
                </a:cubicBezTo>
                <a:cubicBezTo>
                  <a:pt x="1198728" y="502693"/>
                  <a:pt x="1197655" y="479794"/>
                  <a:pt x="1194179" y="457200"/>
                </a:cubicBezTo>
                <a:cubicBezTo>
                  <a:pt x="1193085" y="450091"/>
                  <a:pt x="1191849" y="442345"/>
                  <a:pt x="1187355" y="436728"/>
                </a:cubicBezTo>
                <a:cubicBezTo>
                  <a:pt x="1182232" y="430324"/>
                  <a:pt x="1173707" y="427629"/>
                  <a:pt x="1166883" y="423080"/>
                </a:cubicBezTo>
                <a:cubicBezTo>
                  <a:pt x="1162334" y="416256"/>
                  <a:pt x="1159639" y="407732"/>
                  <a:pt x="1153235" y="402609"/>
                </a:cubicBezTo>
                <a:cubicBezTo>
                  <a:pt x="1147618" y="398116"/>
                  <a:pt x="1139197" y="399002"/>
                  <a:pt x="1132764" y="395785"/>
                </a:cubicBezTo>
                <a:cubicBezTo>
                  <a:pt x="1125428" y="392117"/>
                  <a:pt x="1119116" y="386686"/>
                  <a:pt x="1112292" y="382137"/>
                </a:cubicBezTo>
                <a:cubicBezTo>
                  <a:pt x="1110017" y="375313"/>
                  <a:pt x="1109961" y="367282"/>
                  <a:pt x="1105468" y="361665"/>
                </a:cubicBezTo>
                <a:cubicBezTo>
                  <a:pt x="1090707" y="343214"/>
                  <a:pt x="1064029" y="344523"/>
                  <a:pt x="1044053" y="341194"/>
                </a:cubicBezTo>
                <a:cubicBezTo>
                  <a:pt x="1038722" y="338528"/>
                  <a:pt x="1006328" y="320722"/>
                  <a:pt x="996286" y="320722"/>
                </a:cubicBezTo>
                <a:cubicBezTo>
                  <a:pt x="989093" y="320722"/>
                  <a:pt x="982638" y="325271"/>
                  <a:pt x="975814" y="327546"/>
                </a:cubicBezTo>
                <a:lnTo>
                  <a:pt x="948519" y="368489"/>
                </a:lnTo>
                <a:cubicBezTo>
                  <a:pt x="943970" y="375313"/>
                  <a:pt x="937465" y="381180"/>
                  <a:pt x="934871" y="388961"/>
                </a:cubicBezTo>
                <a:cubicBezTo>
                  <a:pt x="925454" y="417213"/>
                  <a:pt x="932037" y="403448"/>
                  <a:pt x="914400" y="429904"/>
                </a:cubicBezTo>
                <a:cubicBezTo>
                  <a:pt x="912125" y="441277"/>
                  <a:pt x="917646" y="458269"/>
                  <a:pt x="907576" y="464024"/>
                </a:cubicBezTo>
                <a:cubicBezTo>
                  <a:pt x="895563" y="470889"/>
                  <a:pt x="880400" y="458577"/>
                  <a:pt x="866632" y="457200"/>
                </a:cubicBezTo>
                <a:cubicBezTo>
                  <a:pt x="834865" y="454023"/>
                  <a:pt x="802943" y="452651"/>
                  <a:pt x="771098" y="450376"/>
                </a:cubicBezTo>
                <a:cubicBezTo>
                  <a:pt x="761270" y="465118"/>
                  <a:pt x="753194" y="473342"/>
                  <a:pt x="750626" y="491319"/>
                </a:cubicBezTo>
                <a:cubicBezTo>
                  <a:pt x="747073" y="516191"/>
                  <a:pt x="751191" y="542369"/>
                  <a:pt x="743803" y="566382"/>
                </a:cubicBezTo>
                <a:cubicBezTo>
                  <a:pt x="741391" y="574221"/>
                  <a:pt x="731039" y="577227"/>
                  <a:pt x="723331" y="580030"/>
                </a:cubicBezTo>
                <a:cubicBezTo>
                  <a:pt x="705703" y="586440"/>
                  <a:pt x="668740" y="593677"/>
                  <a:pt x="668740" y="593677"/>
                </a:cubicBezTo>
                <a:cubicBezTo>
                  <a:pt x="661916" y="600501"/>
                  <a:pt x="653621" y="606119"/>
                  <a:pt x="648268" y="614149"/>
                </a:cubicBezTo>
                <a:cubicBezTo>
                  <a:pt x="644278" y="620134"/>
                  <a:pt x="644937" y="628333"/>
                  <a:pt x="641444" y="634621"/>
                </a:cubicBezTo>
                <a:cubicBezTo>
                  <a:pt x="616558" y="679416"/>
                  <a:pt x="626903" y="671313"/>
                  <a:pt x="593677" y="682388"/>
                </a:cubicBezTo>
                <a:cubicBezTo>
                  <a:pt x="575186" y="679306"/>
                  <a:pt x="542305" y="684059"/>
                  <a:pt x="539086" y="655092"/>
                </a:cubicBezTo>
                <a:cubicBezTo>
                  <a:pt x="537558" y="641341"/>
                  <a:pt x="553029" y="626013"/>
                  <a:pt x="545910" y="614149"/>
                </a:cubicBezTo>
                <a:cubicBezTo>
                  <a:pt x="544035" y="611024"/>
                  <a:pt x="502663" y="626975"/>
                  <a:pt x="498143" y="627797"/>
                </a:cubicBezTo>
                <a:cubicBezTo>
                  <a:pt x="480100" y="631078"/>
                  <a:pt x="461749" y="632346"/>
                  <a:pt x="443552" y="634621"/>
                </a:cubicBezTo>
                <a:cubicBezTo>
                  <a:pt x="436728" y="636896"/>
                  <a:pt x="429514" y="638228"/>
                  <a:pt x="423080" y="641445"/>
                </a:cubicBezTo>
                <a:cubicBezTo>
                  <a:pt x="397360" y="654305"/>
                  <a:pt x="394954" y="670402"/>
                  <a:pt x="416256" y="627797"/>
                </a:cubicBezTo>
                <a:cubicBezTo>
                  <a:pt x="413981" y="620973"/>
                  <a:pt x="408638" y="614474"/>
                  <a:pt x="409432" y="607325"/>
                </a:cubicBezTo>
                <a:cubicBezTo>
                  <a:pt x="411021" y="593027"/>
                  <a:pt x="423080" y="566382"/>
                  <a:pt x="423080" y="566382"/>
                </a:cubicBezTo>
                <a:cubicBezTo>
                  <a:pt x="437163" y="334014"/>
                  <a:pt x="412948" y="412535"/>
                  <a:pt x="443552" y="320722"/>
                </a:cubicBezTo>
                <a:cubicBezTo>
                  <a:pt x="439003" y="300250"/>
                  <a:pt x="438582" y="278398"/>
                  <a:pt x="429904" y="259307"/>
                </a:cubicBezTo>
                <a:cubicBezTo>
                  <a:pt x="426510" y="251841"/>
                  <a:pt x="416553" y="249728"/>
                  <a:pt x="409432" y="245659"/>
                </a:cubicBezTo>
                <a:cubicBezTo>
                  <a:pt x="385824" y="232169"/>
                  <a:pt x="384631" y="232843"/>
                  <a:pt x="361665" y="225188"/>
                </a:cubicBezTo>
                <a:cubicBezTo>
                  <a:pt x="359390" y="218364"/>
                  <a:pt x="354841" y="211909"/>
                  <a:pt x="354841" y="204716"/>
                </a:cubicBezTo>
                <a:cubicBezTo>
                  <a:pt x="354841" y="195338"/>
                  <a:pt x="365148" y="186129"/>
                  <a:pt x="361665" y="177421"/>
                </a:cubicBezTo>
                <a:cubicBezTo>
                  <a:pt x="358994" y="170743"/>
                  <a:pt x="348289" y="171780"/>
                  <a:pt x="341194" y="170597"/>
                </a:cubicBezTo>
                <a:cubicBezTo>
                  <a:pt x="320877" y="167211"/>
                  <a:pt x="300251" y="166048"/>
                  <a:pt x="279779" y="163773"/>
                </a:cubicBezTo>
                <a:cubicBezTo>
                  <a:pt x="272955" y="156949"/>
                  <a:pt x="267337" y="148654"/>
                  <a:pt x="259307" y="143301"/>
                </a:cubicBezTo>
                <a:cubicBezTo>
                  <a:pt x="253322" y="139311"/>
                  <a:pt x="244452" y="140970"/>
                  <a:pt x="238835" y="136477"/>
                </a:cubicBezTo>
                <a:cubicBezTo>
                  <a:pt x="232431" y="131354"/>
                  <a:pt x="230987" y="121805"/>
                  <a:pt x="225188" y="116006"/>
                </a:cubicBezTo>
                <a:cubicBezTo>
                  <a:pt x="211959" y="102777"/>
                  <a:pt x="200894" y="101084"/>
                  <a:pt x="184244" y="95534"/>
                </a:cubicBezTo>
                <a:cubicBezTo>
                  <a:pt x="179695" y="88710"/>
                  <a:pt x="173477" y="82741"/>
                  <a:pt x="170597" y="75062"/>
                </a:cubicBezTo>
                <a:cubicBezTo>
                  <a:pt x="166525" y="64202"/>
                  <a:pt x="173955" y="46497"/>
                  <a:pt x="163773" y="40943"/>
                </a:cubicBezTo>
                <a:cubicBezTo>
                  <a:pt x="143704" y="29997"/>
                  <a:pt x="118280" y="36394"/>
                  <a:pt x="95534" y="34119"/>
                </a:cubicBezTo>
                <a:cubicBezTo>
                  <a:pt x="72242" y="38777"/>
                  <a:pt x="43753" y="48670"/>
                  <a:pt x="20471" y="34119"/>
                </a:cubicBezTo>
                <a:cubicBezTo>
                  <a:pt x="11845" y="28728"/>
                  <a:pt x="12057" y="15547"/>
                  <a:pt x="6823" y="6824"/>
                </a:cubicBezTo>
                <a:cubicBezTo>
                  <a:pt x="5168" y="4066"/>
                  <a:pt x="2274" y="2275"/>
                  <a:pt x="0" y="0"/>
                </a:cubicBezTo>
              </a:path>
            </a:pathLst>
          </a:custGeom>
          <a:noFill/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сельского хозяйства</a:t>
            </a:r>
            <a:endParaRPr/>
          </a:p>
        </p:txBody>
      </p:sp>
      <p:sp>
        <p:nvSpPr>
          <p:cNvPr descr="Картинки по запросу &quot;спичечная фабрика виктория&quot;" id="192" name="Google Shape;192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7"/>
          <p:cNvGrpSpPr/>
          <p:nvPr/>
        </p:nvGrpSpPr>
        <p:grpSpPr>
          <a:xfrm>
            <a:off x="1104900" y="4867275"/>
            <a:ext cx="9980682" cy="1704970"/>
            <a:chOff x="2003520" y="4409464"/>
            <a:chExt cx="7964854" cy="705421"/>
          </a:xfrm>
        </p:grpSpPr>
        <p:sp>
          <p:nvSpPr>
            <p:cNvPr id="194" name="Google Shape;194;p7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1860-1870-е гг. сельское хозяйство Беларуси специализировалось на производстве зер- на: ржи, овса, ячменя.  Но в 1880-х гг. его производство как рыночной культуры стало в Бе- ларуси невыгодным по двум причинам. Рынки Западной Европы заполнило более дешёвое и качественное зерно из Америки. К тому же российское правительство ввело такую стои- мость провоза по железным дорогам, которая способствовала вывозу зерна из черноз</a:t>
              </a:r>
              <a:r>
                <a:rPr lang="ru-RU" sz="1800">
                  <a:solidFill>
                    <a:schemeClr val="dk1"/>
                  </a:solidFill>
                </a:rPr>
                <a:t>ё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м- ных губерний России и сделала невыгодным его вывоз из белорусских губерний. </a:t>
              </a:r>
              <a:endParaRPr/>
            </a:p>
          </p:txBody>
        </p:sp>
      </p:grpSp>
      <p:sp>
        <p:nvSpPr>
          <p:cNvPr id="196" name="Google Shape;196;p7"/>
          <p:cNvSpPr txBox="1"/>
          <p:nvPr/>
        </p:nvSpPr>
        <p:spPr>
          <a:xfrm>
            <a:off x="1111284" y="2910118"/>
            <a:ext cx="3946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Крестьяне во время жатвы. Гродненская губерния. Конец XIX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775" y="1443037"/>
            <a:ext cx="5043487" cy="32973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сельского хозяйства</a:t>
            </a:r>
            <a:endParaRPr/>
          </a:p>
        </p:txBody>
      </p:sp>
      <p:sp>
        <p:nvSpPr>
          <p:cNvPr descr="Картинки по запросу &quot;спичечная фабрика виктория&quot;" id="204" name="Google Shape;204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1104900" y="5391149"/>
            <a:ext cx="9980682" cy="1181095"/>
            <a:chOff x="2003520" y="4409464"/>
            <a:chExt cx="7964854" cy="705421"/>
          </a:xfrm>
        </p:grpSpPr>
        <p:sp>
          <p:nvSpPr>
            <p:cNvPr id="206" name="Google Shape;206;p8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Сельское хозяйство Беларуси переориентировалось на молочно-мясное животноводство, кот</a:t>
              </a:r>
              <a:r>
                <a:rPr lang="ru-RU" sz="1800">
                  <a:solidFill>
                    <a:schemeClr val="dk1"/>
                  </a:solidFill>
                </a:rPr>
                <a:t>о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рое в тех условиях могло обеспечить высокие доходы. Вторым важным видом капита- листического предпринимательства стало винокурение. Основным сырьем для изготовле- ния спирта было сначала зерна, затем - картофель.</a:t>
              </a:r>
              <a:endParaRPr/>
            </a:p>
          </p:txBody>
        </p:sp>
      </p:grpSp>
      <p:sp>
        <p:nvSpPr>
          <p:cNvPr id="208" name="Google Shape;208;p8"/>
          <p:cNvSpPr txBox="1"/>
          <p:nvPr/>
        </p:nvSpPr>
        <p:spPr>
          <a:xfrm>
            <a:off x="1616108" y="3044559"/>
            <a:ext cx="3946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Специализация сельского хозяйства в конце XIX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447795"/>
            <a:ext cx="3976790" cy="37783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0" name="Google Shape;210;p8"/>
          <p:cNvSpPr txBox="1"/>
          <p:nvPr/>
        </p:nvSpPr>
        <p:spPr>
          <a:xfrm rot="-3045576">
            <a:off x="6092987" y="2703233"/>
            <a:ext cx="1900326" cy="3078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картофелеводство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6956175" y="4356350"/>
            <a:ext cx="193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картофелеводство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 txBox="1"/>
          <p:nvPr/>
        </p:nvSpPr>
        <p:spPr>
          <a:xfrm rot="-4838424">
            <a:off x="5227974" y="3944472"/>
            <a:ext cx="1870502" cy="307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картофелеводство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7407950" y="2368875"/>
            <a:ext cx="1482000" cy="30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льноводство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 rot="1624474">
            <a:off x="7909879" y="3202419"/>
            <a:ext cx="1508735" cy="523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выращивание конопли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083401" y="3778700"/>
            <a:ext cx="144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тонкорунное овцеводство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 rot="-4863987">
            <a:off x="5788990" y="4071625"/>
            <a:ext cx="1394820" cy="5232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тонкорунное овцеводство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Специализация сельского хозяйства</a:t>
            </a:r>
            <a:endParaRPr/>
          </a:p>
        </p:txBody>
      </p:sp>
      <p:sp>
        <p:nvSpPr>
          <p:cNvPr descr="Картинки по запросу &quot;спичечная фабрика виктория&quot;" id="223" name="Google Shape;223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1104900" y="5050971"/>
            <a:ext cx="9980682" cy="1521274"/>
            <a:chOff x="2003520" y="4409464"/>
            <a:chExt cx="7964854" cy="705421"/>
          </a:xfrm>
        </p:grpSpPr>
        <p:sp>
          <p:nvSpPr>
            <p:cNvPr id="225" name="Google Shape;225;p9"/>
            <p:cNvSpPr/>
            <p:nvPr/>
          </p:nvSpPr>
          <p:spPr>
            <a:xfrm>
              <a:off x="2003520" y="4409464"/>
              <a:ext cx="7964854" cy="70542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2008615" y="4429320"/>
              <a:ext cx="7923532" cy="669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Реформа 1861 г. предопределила медленный «прусский» путь развития капитализма в сельском хозяйстве. При нём после отмены крепостного права сохранялась помещичья собственность на землю. И на этом пути сельское хозяйство Беларуси медленно перерас- тало в капиталистическое при длительном сохранении пережитков старого феодального строя -  помещичьей собственности на землю и крестьянских отработок.</a:t>
              </a:r>
              <a:endParaRPr/>
            </a:p>
          </p:txBody>
        </p:sp>
      </p:grpSp>
      <p:sp>
        <p:nvSpPr>
          <p:cNvPr id="227" name="Google Shape;227;p9"/>
          <p:cNvSpPr txBox="1"/>
          <p:nvPr/>
        </p:nvSpPr>
        <p:spPr>
          <a:xfrm>
            <a:off x="1174882" y="2987579"/>
            <a:ext cx="394649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Белорусские крестьяне. Начало ХХ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374" y="1454331"/>
            <a:ext cx="4512074" cy="34050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19.02.2020</vt:lpwstr>
  </property>
</Properties>
</file>