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embeddedFontLst>
    <p:embeddedFont>
      <p:font typeface="Quattrocento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Ex3w6e5OdQt4eETCJ9MqzE5w9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D23A0C-FB9D-4107-B73C-FA30BF2E4EF2}">
  <a:tblStyle styleId="{B3D23A0C-FB9D-4107-B73C-FA30BF2E4EF2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QuattrocentoSan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Quattrocento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Quattrocento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2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2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2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3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3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3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4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4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4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4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6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6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9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Доходы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2023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Прожиточный минимум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235" name="Google Shape;235;p10"/>
          <p:cNvGraphicFramePr/>
          <p:nvPr/>
        </p:nvGraphicFramePr>
        <p:xfrm>
          <a:off x="395536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{B3D23A0C-FB9D-4107-B73C-FA30BF2E4EF2}</a:tableStyleId>
              </a:tblPr>
              <a:tblGrid>
                <a:gridCol w="6624725"/>
                <a:gridCol w="1800200"/>
              </a:tblGrid>
              <a:tr h="10751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Бюджет прожиточного минимума в Республике Беларусь для разных категорий населения с 1 февраля по 30 апреля 2023 г.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56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среднем на душу населения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341,48 руб.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6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трудоспособного населения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377,14 руб.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6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пенсионеров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256,70 руб.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6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детей от 6 до 18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365,76 руб.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6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детей от 3 до 6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300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,03 руб.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6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детей до 3 лет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217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,39 руб.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Виды доходов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Прожиточный минимум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Виды доходов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61803" y="1306097"/>
            <a:ext cx="8874692" cy="5181909"/>
            <a:chOff x="5347" y="109345"/>
            <a:chExt cx="8874692" cy="5181909"/>
          </a:xfrm>
        </p:grpSpPr>
        <p:sp>
          <p:nvSpPr>
            <p:cNvPr id="102" name="Google Shape;102;p3"/>
            <p:cNvSpPr/>
            <p:nvPr/>
          </p:nvSpPr>
          <p:spPr>
            <a:xfrm>
              <a:off x="6716776" y="3871471"/>
              <a:ext cx="91440" cy="418447"/>
            </a:xfrm>
            <a:custGeom>
              <a:rect b="b" l="l" r="r" t="t"/>
              <a:pathLst>
                <a:path extrusionOk="0" h="120000" w="120000">
                  <a:moveTo>
                    <a:pt x="67017" y="0"/>
                  </a:moveTo>
                  <a:lnTo>
                    <a:pt x="67017" y="59697"/>
                  </a:lnTo>
                  <a:lnTo>
                    <a:pt x="60000" y="59697"/>
                  </a:ln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6716776" y="2166688"/>
              <a:ext cx="91440" cy="4226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300"/>
                  </a:lnTo>
                  <a:lnTo>
                    <a:pt x="67017" y="60300"/>
                  </a:lnTo>
                  <a:lnTo>
                    <a:pt x="67017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4440020" y="973357"/>
              <a:ext cx="2322476" cy="4205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2071823" y="3869358"/>
              <a:ext cx="91440" cy="420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2071823" y="2166688"/>
              <a:ext cx="91440" cy="420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2117543" y="973357"/>
              <a:ext cx="2322476" cy="4205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1014392" y="109345"/>
              <a:ext cx="6851254" cy="86401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1014392" y="109345"/>
              <a:ext cx="6851254" cy="8640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любое поступление денежных средств или получение материальных благ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347" y="1393918"/>
              <a:ext cx="4224392" cy="77277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5347" y="1393918"/>
              <a:ext cx="4224392" cy="7727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первичные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347" y="2587249"/>
              <a:ext cx="4224392" cy="1282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5347" y="2587249"/>
              <a:ext cx="4224392" cy="1282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доходы, полученные в результате деятельности в сфере производства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767" y="4289919"/>
              <a:ext cx="4223551" cy="100133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5767" y="4289919"/>
              <a:ext cx="4223551" cy="1001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прибыль предприятия, зарплата работников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650300" y="1393918"/>
              <a:ext cx="4224392" cy="77277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4650300" y="1393918"/>
              <a:ext cx="4224392" cy="7727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вторичные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55647" y="2589362"/>
              <a:ext cx="4224392" cy="1282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4655647" y="2589362"/>
              <a:ext cx="4224392" cy="1282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доходы в результате перераспреде- ления первичных доходов в виде налогов в государственный бюджет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650720" y="4289919"/>
              <a:ext cx="4223551" cy="100133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4650720" y="4289919"/>
              <a:ext cx="4223551" cy="1001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зарплата в бюджетных организациях,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трансферты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населению – пенсии, пособия, стипендии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0" y="0"/>
            <a:ext cx="91085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Виды доходов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127" name="Google Shape;127;p4"/>
          <p:cNvGraphicFramePr/>
          <p:nvPr/>
        </p:nvGraphicFramePr>
        <p:xfrm>
          <a:off x="179512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{B3D23A0C-FB9D-4107-B73C-FA30BF2E4EF2}</a:tableStyleId>
              </a:tblPr>
              <a:tblGrid>
                <a:gridCol w="1960925"/>
                <a:gridCol w="6824050"/>
              </a:tblGrid>
              <a:tr h="511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доходов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Заработная плата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собственников труда. Бывает повременной и сдельной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Рента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от земельного участка или другого природного ресурса, использующегося для хозяйственных целей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26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Процент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от капитала, а также от вклада в банке, ценных бумаг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80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Прибыль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Разница между выручкой и затратами на производство (яв- ляется вознаграждением предпринимателю за новые идеи и риск)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Дивиденд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владельца акции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Роялти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Доход автора произведения, плата за авторские права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Виды доходов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202144" y="1269477"/>
            <a:ext cx="6871276" cy="4043116"/>
            <a:chOff x="931918" y="717"/>
            <a:chExt cx="6871276" cy="4043116"/>
          </a:xfrm>
        </p:grpSpPr>
        <p:sp>
          <p:nvSpPr>
            <p:cNvPr id="134" name="Google Shape;134;p5"/>
            <p:cNvSpPr/>
            <p:nvPr/>
          </p:nvSpPr>
          <p:spPr>
            <a:xfrm>
              <a:off x="7162348" y="1883503"/>
              <a:ext cx="392985" cy="1190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" name="Google Shape;135;p5"/>
            <p:cNvSpPr/>
            <p:nvPr/>
          </p:nvSpPr>
          <p:spPr>
            <a:xfrm>
              <a:off x="7162348" y="1883503"/>
              <a:ext cx="392985" cy="4809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" name="Google Shape;136;p5"/>
            <p:cNvSpPr/>
            <p:nvPr/>
          </p:nvSpPr>
          <p:spPr>
            <a:xfrm>
              <a:off x="6518168" y="1174066"/>
              <a:ext cx="91440" cy="2098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5"/>
            <p:cNvSpPr/>
            <p:nvPr/>
          </p:nvSpPr>
          <p:spPr>
            <a:xfrm>
              <a:off x="4383134" y="500321"/>
              <a:ext cx="2180754" cy="1741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47703"/>
                  </a:lnTo>
                  <a:lnTo>
                    <a:pt x="120000" y="47703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5"/>
            <p:cNvSpPr/>
            <p:nvPr/>
          </p:nvSpPr>
          <p:spPr>
            <a:xfrm>
              <a:off x="1179779" y="1883503"/>
              <a:ext cx="472242" cy="19105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5"/>
            <p:cNvSpPr/>
            <p:nvPr/>
          </p:nvSpPr>
          <p:spPr>
            <a:xfrm>
              <a:off x="1179779" y="1883503"/>
              <a:ext cx="472242" cy="12010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1179779" y="1883503"/>
              <a:ext cx="472242" cy="4916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5"/>
            <p:cNvSpPr/>
            <p:nvPr/>
          </p:nvSpPr>
          <p:spPr>
            <a:xfrm>
              <a:off x="2125504" y="1174066"/>
              <a:ext cx="91440" cy="20983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5"/>
            <p:cNvSpPr/>
            <p:nvPr/>
          </p:nvSpPr>
          <p:spPr>
            <a:xfrm>
              <a:off x="2171224" y="500321"/>
              <a:ext cx="2211909" cy="17414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47703"/>
                  </a:lnTo>
                  <a:lnTo>
                    <a:pt x="0" y="47703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5"/>
            <p:cNvSpPr/>
            <p:nvPr/>
          </p:nvSpPr>
          <p:spPr>
            <a:xfrm>
              <a:off x="2865593" y="717"/>
              <a:ext cx="3035081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2865593" y="717"/>
              <a:ext cx="3035081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Заработная плата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931918" y="674463"/>
              <a:ext cx="2478612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931918" y="674463"/>
              <a:ext cx="2478612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повременная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31918" y="1383900"/>
              <a:ext cx="2478612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931918" y="1383900"/>
              <a:ext cx="2478612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 от: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652022" y="2125356"/>
              <a:ext cx="2485857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1652022" y="2125356"/>
              <a:ext cx="2485857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отработанного време- ни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2022" y="2834793"/>
              <a:ext cx="2485857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1652022" y="2834793"/>
              <a:ext cx="2485857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квалификации работ- ника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52022" y="3544230"/>
              <a:ext cx="2485857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1652022" y="3544230"/>
              <a:ext cx="2485857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сложности, качества, условий труда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324582" y="674463"/>
              <a:ext cx="2478612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5324582" y="674463"/>
              <a:ext cx="2478612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сдельная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324582" y="1383900"/>
              <a:ext cx="2478612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5324582" y="1383900"/>
              <a:ext cx="2478612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зависит от: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676491" y="2114685"/>
              <a:ext cx="2485857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4676491" y="2114685"/>
              <a:ext cx="2485857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количества продукции (услуг)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676491" y="2824122"/>
              <a:ext cx="2485857" cy="49960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4676491" y="2824122"/>
              <a:ext cx="2485857" cy="4996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качества продукции (услуг)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3" name="Google Shape;163;p5"/>
          <p:cNvGrpSpPr/>
          <p:nvPr/>
        </p:nvGrpSpPr>
        <p:grpSpPr>
          <a:xfrm>
            <a:off x="217847" y="5518944"/>
            <a:ext cx="8749085" cy="576065"/>
            <a:chOff x="4185716" y="2662397"/>
            <a:chExt cx="3802358" cy="1226035"/>
          </a:xfrm>
        </p:grpSpPr>
        <p:sp>
          <p:nvSpPr>
            <p:cNvPr id="164" name="Google Shape;164;p5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Минимальная заработная плата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самый низкий допустимый размер оплаты труда для всех без исключения сфер экономической деятельности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6" name="Google Shape;166;p5"/>
          <p:cNvGrpSpPr/>
          <p:nvPr/>
        </p:nvGrpSpPr>
        <p:grpSpPr>
          <a:xfrm>
            <a:off x="215402" y="6123520"/>
            <a:ext cx="8749085" cy="576065"/>
            <a:chOff x="4185716" y="2662397"/>
            <a:chExt cx="3802358" cy="1226035"/>
          </a:xfrm>
        </p:grpSpPr>
        <p:sp>
          <p:nvSpPr>
            <p:cNvPr id="167" name="Google Shape;167;p5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с 1 января 2023 г. минимальная заработная плата уста- новлена в размере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554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руб.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Виды доходов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218769" y="1988840"/>
            <a:ext cx="8749085" cy="936104"/>
            <a:chOff x="4185716" y="2662397"/>
            <a:chExt cx="3802358" cy="1226035"/>
          </a:xfrm>
        </p:grpSpPr>
        <p:sp>
          <p:nvSpPr>
            <p:cNvPr id="175" name="Google Shape;175;p6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Для дифференциации заработной платы в Республике Беларусь широко исполь- зуется тарифная система, которая формируется в зависимости от качества труда (сложность, тяжесть, значимость, вредность).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7" name="Google Shape;177;p6"/>
          <p:cNvGrpSpPr/>
          <p:nvPr/>
        </p:nvGrpSpPr>
        <p:grpSpPr>
          <a:xfrm>
            <a:off x="206226" y="4550729"/>
            <a:ext cx="8749085" cy="576065"/>
            <a:chOff x="4185716" y="2662397"/>
            <a:chExt cx="3802358" cy="1226035"/>
          </a:xfrm>
        </p:grpSpPr>
        <p:sp>
          <p:nvSpPr>
            <p:cNvPr id="178" name="Google Shape;178;p6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с 1 января 2023 г. базовая ставка для бюджетных организаций установлена в размере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228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руб.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>
            <a:off x="215402" y="3068960"/>
            <a:ext cx="8749085" cy="1368152"/>
            <a:chOff x="4185716" y="2662397"/>
            <a:chExt cx="3802358" cy="1226035"/>
          </a:xfrm>
        </p:grpSpPr>
        <p:sp>
          <p:nvSpPr>
            <p:cNvPr id="181" name="Google Shape;181;p6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Заработная плата работников бюджетной сферы формируется на основании базо- вой ставки. Размер базовой ставки определяется Правительством, как правило, 1 января календарного года с учётом прогноза основных параметров социально- экономического развития Республики Беларусь. Оклад определяется путём умно- жения базовой ставки на коэффициент тарифного разряда.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Прожиточный минимум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88" name="Google Shape;188;p7"/>
          <p:cNvGrpSpPr/>
          <p:nvPr/>
        </p:nvGrpSpPr>
        <p:grpSpPr>
          <a:xfrm>
            <a:off x="191692" y="1556792"/>
            <a:ext cx="8772796" cy="576065"/>
            <a:chOff x="4185716" y="2662397"/>
            <a:chExt cx="3802358" cy="1226035"/>
          </a:xfrm>
        </p:grpSpPr>
        <p:sp>
          <p:nvSpPr>
            <p:cNvPr id="189" name="Google Shape;189;p7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жизни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степень обеспеченности людей материальными благами, удовлетворения их потребностей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196230" y="2716331"/>
            <a:ext cx="8763719" cy="3139464"/>
            <a:chOff x="4537" y="669547"/>
            <a:chExt cx="8763719" cy="3139464"/>
          </a:xfrm>
        </p:grpSpPr>
        <p:sp>
          <p:nvSpPr>
            <p:cNvPr id="192" name="Google Shape;192;p7"/>
            <p:cNvSpPr/>
            <p:nvPr/>
          </p:nvSpPr>
          <p:spPr>
            <a:xfrm>
              <a:off x="4386397" y="1615953"/>
              <a:ext cx="3435453" cy="3974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7"/>
            <p:cNvSpPr/>
            <p:nvPr/>
          </p:nvSpPr>
          <p:spPr>
            <a:xfrm>
              <a:off x="4386397" y="1615953"/>
              <a:ext cx="1145151" cy="3974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/>
            <p:nvPr/>
          </p:nvSpPr>
          <p:spPr>
            <a:xfrm>
              <a:off x="3241246" y="1615953"/>
              <a:ext cx="1145151" cy="3974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7"/>
            <p:cNvSpPr/>
            <p:nvPr/>
          </p:nvSpPr>
          <p:spPr>
            <a:xfrm>
              <a:off x="950943" y="1615953"/>
              <a:ext cx="3435453" cy="3974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7"/>
            <p:cNvSpPr/>
            <p:nvPr/>
          </p:nvSpPr>
          <p:spPr>
            <a:xfrm>
              <a:off x="2147059" y="669547"/>
              <a:ext cx="4478676" cy="9464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2147059" y="669547"/>
              <a:ext cx="4478676" cy="9464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Показатели, используемые для определения уровня жизни населения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537" y="2013443"/>
              <a:ext cx="1892811" cy="17955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4537" y="2013443"/>
              <a:ext cx="1892811" cy="17955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размер дохода на душу населения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294840" y="2013443"/>
              <a:ext cx="1892811" cy="17955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2294840" y="2013443"/>
              <a:ext cx="1892811" cy="17955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доля расходов на питание в семейном бюджете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585142" y="2013443"/>
              <a:ext cx="1892811" cy="17955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4585142" y="2013443"/>
              <a:ext cx="1892811" cy="17955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товаров длительного пользования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875445" y="2013443"/>
              <a:ext cx="1892811" cy="179556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6875445" y="2013443"/>
              <a:ext cx="1892811" cy="17955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количество жилой площади на одного человека и др.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Прожиточный минимум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descr="Ernst Engel.jpg" id="211" name="Google Shape;211;p8"/>
          <p:cNvPicPr preferRelativeResize="0"/>
          <p:nvPr/>
        </p:nvPicPr>
        <p:blipFill rotWithShape="1">
          <a:blip r:embed="rId3">
            <a:alphaModFix/>
          </a:blip>
          <a:srcRect b="10607" l="2046" r="1148" t="1230"/>
          <a:stretch/>
        </p:blipFill>
        <p:spPr>
          <a:xfrm>
            <a:off x="4788024" y="1412776"/>
            <a:ext cx="4139562" cy="5256585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8"/>
          <p:cNvSpPr txBox="1"/>
          <p:nvPr/>
        </p:nvSpPr>
        <p:spPr>
          <a:xfrm>
            <a:off x="3332052" y="6330807"/>
            <a:ext cx="142398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Эрнст Энгель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>
            <a:off x="215403" y="1394464"/>
            <a:ext cx="4356597" cy="3186664"/>
            <a:chOff x="4185716" y="2662397"/>
            <a:chExt cx="3802358" cy="1226035"/>
          </a:xfrm>
        </p:grpSpPr>
        <p:sp>
          <p:nvSpPr>
            <p:cNvPr id="214" name="Google Shape;214;p8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Немецкий экономист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Эрнст Энгель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(1821-1896) сформулировал в 1850-е гг. экономический закон, согласно которому чем ниже доходы человека, тем большую часть доходов (в %) он тратит на пита- ние. С ростом доходов доля расходов на питание снижается, на одежду, жилище и коммунальные услуги несколько увели- чивается, на удовлетворение культурных и иных нематериальных потребностей (путешествия, спорт и т.д.), а также на сбережения – заметно возрастает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Прожиточный минимум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179512" y="1988840"/>
            <a:ext cx="8759078" cy="1152128"/>
            <a:chOff x="4185716" y="2662397"/>
            <a:chExt cx="3802358" cy="1226035"/>
          </a:xfrm>
        </p:grpSpPr>
        <p:sp>
          <p:nvSpPr>
            <p:cNvPr id="222" name="Google Shape;222;p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(БПМ )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стоимость минимального набора материальных благ и услуг, которые необходимы для обеспечения жизнедеятель- ности человека и сохранения его здоровья. Учитывает также обязательные пла- тежи и взносы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4" name="Google Shape;224;p9"/>
          <p:cNvGrpSpPr/>
          <p:nvPr/>
        </p:nvGrpSpPr>
        <p:grpSpPr>
          <a:xfrm>
            <a:off x="179512" y="3315987"/>
            <a:ext cx="8746640" cy="792088"/>
            <a:chOff x="4185716" y="2662397"/>
            <a:chExt cx="3802358" cy="1226035"/>
          </a:xfrm>
        </p:grpSpPr>
        <p:sp>
          <p:nvSpPr>
            <p:cNvPr id="225" name="Google Shape;225;p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ежеквартально утверждается постановлением Совета Министров Республики Беларусь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7" name="Google Shape;227;p9"/>
          <p:cNvGrpSpPr/>
          <p:nvPr/>
        </p:nvGrpSpPr>
        <p:grpSpPr>
          <a:xfrm>
            <a:off x="191950" y="4312790"/>
            <a:ext cx="8734202" cy="792088"/>
            <a:chOff x="4185716" y="2662397"/>
            <a:chExt cx="3802358" cy="1226035"/>
          </a:xfrm>
        </p:grpSpPr>
        <p:sp>
          <p:nvSpPr>
            <p:cNvPr id="228" name="Google Shape;228;p9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Бюджет прожиточного минимума в Республике Беларусь с 1 февраля по 30 апреля 2023 г. установлен в размере 341,48 руб.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11.02.2021</vt:lpwstr>
  </property>
</Properties>
</file>