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9144000"/>
  <p:notesSz cx="6858000" cy="9144000"/>
  <p:embeddedFontLst>
    <p:embeddedFont>
      <p:font typeface="Quattrocento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jcUz8y+kyTZKJnZca4HVMEvI+q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AEB5917-C6F6-400F-8D45-C3EB347403DE}">
  <a:tblStyle styleId="{9AEB5917-C6F6-400F-8D45-C3EB347403DE}" styleName="Table_0">
    <a:wholeTbl>
      <a:tcTxStyle b="off" i="off">
        <a:font>
          <a:latin typeface="Segoe Condensed"/>
          <a:ea typeface="Segoe Condensed"/>
          <a:cs typeface="Segoe Condensed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DD1D6"/>
          </a:solidFill>
        </a:fill>
      </a:tcStyle>
    </a:band1H>
    <a:band2H>
      <a:tcTxStyle/>
    </a:band2H>
    <a:band1V>
      <a:tcTxStyle/>
      <a:tcStyle>
        <a:fill>
          <a:solidFill>
            <a:srgbClr val="CDD1D6"/>
          </a:solidFill>
        </a:fill>
      </a:tcStyle>
    </a:band1V>
    <a:band2V>
      <a:tcTxStyle/>
    </a:band2V>
    <a:la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QuattrocentoSans-bold.fntdata"/><Relationship Id="rId16" Type="http://schemas.openxmlformats.org/officeDocument/2006/relationships/font" Target="fonts/QuattrocentoSans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QuattrocentoSans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Quattrocento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" name="Google Shape;18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7"/>
            <p:cNvSpPr/>
            <p:nvPr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" name="Google Shape;20;p27"/>
            <p:cNvSpPr/>
            <p:nvPr/>
          </p:nvSpPr>
          <p:spPr>
            <a:xfrm>
              <a:off x="0" y="5180368"/>
              <a:ext cx="9144000" cy="16002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" name="Google Shape;21;p27"/>
            <p:cNvSpPr/>
            <p:nvPr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>
              <a:gsLst>
                <a:gs pos="0">
                  <a:srgbClr val="FFFFFF">
                    <a:alpha val="4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22" name="Google Shape;22;p27"/>
            <p:cNvCxnSpPr/>
            <p:nvPr/>
          </p:nvCxnSpPr>
          <p:spPr>
            <a:xfrm>
              <a:off x="0" y="5181600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" name="Google Shape;23;p27"/>
          <p:cNvSpPr txBox="1"/>
          <p:nvPr>
            <p:ph type="ctrTitle"/>
          </p:nvPr>
        </p:nvSpPr>
        <p:spPr>
          <a:xfrm>
            <a:off x="455676" y="3373031"/>
            <a:ext cx="8229600" cy="20436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Bookman Old Style"/>
              <a:buNone/>
              <a:defRPr sz="7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" type="subTitle"/>
          </p:nvPr>
        </p:nvSpPr>
        <p:spPr>
          <a:xfrm>
            <a:off x="566801" y="5429252"/>
            <a:ext cx="8129524" cy="75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/>
          <p:nvPr>
            <p:ph type="title"/>
          </p:nvPr>
        </p:nvSpPr>
        <p:spPr>
          <a:xfrm>
            <a:off x="35496" y="132671"/>
            <a:ext cx="9073008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28"/>
          <p:cNvSpPr/>
          <p:nvPr/>
        </p:nvSpPr>
        <p:spPr>
          <a:xfrm>
            <a:off x="0" y="0"/>
            <a:ext cx="9144000" cy="1196753"/>
          </a:xfrm>
          <a:prstGeom prst="rect">
            <a:avLst/>
          </a:prstGeom>
          <a:gradFill>
            <a:gsLst>
              <a:gs pos="0">
                <a:srgbClr val="3A5F7B">
                  <a:alpha val="89803"/>
                </a:srgbClr>
              </a:gs>
              <a:gs pos="39000">
                <a:srgbClr val="3A5F7B">
                  <a:alpha val="40000"/>
                </a:srgbClr>
              </a:gs>
              <a:gs pos="100000">
                <a:srgbClr val="A46721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" name="Google Shape;32;p28"/>
          <p:cNvSpPr/>
          <p:nvPr/>
        </p:nvSpPr>
        <p:spPr>
          <a:xfrm>
            <a:off x="0" y="1"/>
            <a:ext cx="9144000" cy="1196752"/>
          </a:xfrm>
          <a:prstGeom prst="rect">
            <a:avLst/>
          </a:prstGeom>
          <a:gradFill>
            <a:gsLst>
              <a:gs pos="0">
                <a:srgbClr val="3A5F7B">
                  <a:alpha val="24705"/>
                </a:srgbClr>
              </a:gs>
              <a:gs pos="39000">
                <a:srgbClr val="3A5F7B">
                  <a:alpha val="24705"/>
                </a:srgbClr>
              </a:gs>
              <a:gs pos="100000">
                <a:srgbClr val="A46721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3" name="Google Shape;33;p28"/>
          <p:cNvCxnSpPr/>
          <p:nvPr/>
        </p:nvCxnSpPr>
        <p:spPr>
          <a:xfrm>
            <a:off x="-10843" y="1202671"/>
            <a:ext cx="9144000" cy="15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>
  <p:cSld name="Заголовок раздела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2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6" name="Google Shape;36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29"/>
            <p:cNvSpPr/>
            <p:nvPr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" name="Google Shape;38;p29"/>
            <p:cNvSpPr/>
            <p:nvPr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9" name="Google Shape;39;p29"/>
            <p:cNvCxnSpPr/>
            <p:nvPr/>
          </p:nvCxnSpPr>
          <p:spPr>
            <a:xfrm>
              <a:off x="0" y="341312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" name="Google Shape;40;p29"/>
            <p:cNvCxnSpPr/>
            <p:nvPr/>
          </p:nvCxnSpPr>
          <p:spPr>
            <a:xfrm>
              <a:off x="0" y="6505575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1" name="Google Shape;41;p29"/>
          <p:cNvSpPr txBox="1"/>
          <p:nvPr>
            <p:ph type="title"/>
          </p:nvPr>
        </p:nvSpPr>
        <p:spPr>
          <a:xfrm>
            <a:off x="533402" y="3962402"/>
            <a:ext cx="81533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  <a:defRPr b="0" sz="4000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557276" y="5438776"/>
            <a:ext cx="8129524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1" type="body"/>
          </p:nvPr>
        </p:nvSpPr>
        <p:spPr>
          <a:xfrm>
            <a:off x="5334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30"/>
          <p:cNvSpPr txBox="1"/>
          <p:nvPr>
            <p:ph idx="2" type="body"/>
          </p:nvPr>
        </p:nvSpPr>
        <p:spPr>
          <a:xfrm>
            <a:off x="46482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30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" type="body"/>
          </p:nvPr>
        </p:nvSpPr>
        <p:spPr>
          <a:xfrm>
            <a:off x="533400" y="1600201"/>
            <a:ext cx="3963988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31"/>
          <p:cNvSpPr txBox="1"/>
          <p:nvPr>
            <p:ph idx="2" type="body"/>
          </p:nvPr>
        </p:nvSpPr>
        <p:spPr>
          <a:xfrm>
            <a:off x="533400" y="2174877"/>
            <a:ext cx="3963988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31"/>
          <p:cNvSpPr txBox="1"/>
          <p:nvPr>
            <p:ph idx="3" type="body"/>
          </p:nvPr>
        </p:nvSpPr>
        <p:spPr>
          <a:xfrm>
            <a:off x="4645027" y="1600201"/>
            <a:ext cx="3965574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31"/>
          <p:cNvSpPr txBox="1"/>
          <p:nvPr>
            <p:ph idx="4" type="body"/>
          </p:nvPr>
        </p:nvSpPr>
        <p:spPr>
          <a:xfrm>
            <a:off x="4645027" y="2174877"/>
            <a:ext cx="3965574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31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1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2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2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>
          <a:xfrm>
            <a:off x="533400" y="457200"/>
            <a:ext cx="2932114" cy="968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" type="body"/>
          </p:nvPr>
        </p:nvSpPr>
        <p:spPr>
          <a:xfrm>
            <a:off x="3575050" y="457200"/>
            <a:ext cx="5035550" cy="5562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34"/>
          <p:cNvSpPr txBox="1"/>
          <p:nvPr>
            <p:ph idx="2" type="body"/>
          </p:nvPr>
        </p:nvSpPr>
        <p:spPr>
          <a:xfrm>
            <a:off x="533400" y="1435101"/>
            <a:ext cx="2932114" cy="4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5"/>
          <p:cNvSpPr txBox="1"/>
          <p:nvPr>
            <p:ph idx="1" type="body"/>
          </p:nvPr>
        </p:nvSpPr>
        <p:spPr>
          <a:xfrm>
            <a:off x="1792288" y="5367338"/>
            <a:ext cx="5486400" cy="652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35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6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 b="0" i="0" sz="4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6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5" name="Google Shape;15;p26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251520" y="3097538"/>
            <a:ext cx="8712967" cy="20436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dk2"/>
                </a:solidFill>
              </a:rPr>
              <a:t>Государство и экономика (Ч. 2)</a:t>
            </a:r>
            <a:endParaRPr sz="4800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07504" y="5429253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lang="ru-RU"/>
              <a:t>ОБЩЕСТВОВЕДЕНИЕ (ПОВЫШЕННЫЙ УРОВЕНЬ). 10 КЛАСС</a:t>
            </a:r>
            <a:endParaRPr b="1"/>
          </a:p>
        </p:txBody>
      </p:sp>
      <p:sp>
        <p:nvSpPr>
          <p:cNvPr id="86" name="Google Shape;86;p1"/>
          <p:cNvSpPr txBox="1"/>
          <p:nvPr/>
        </p:nvSpPr>
        <p:spPr>
          <a:xfrm>
            <a:off x="107505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СИТНИК П.В.</a:t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13184" y="116632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ЛИЦЕЙ ИВАЦЕВИЧСКОГО РАЙОНА</a:t>
            </a:r>
            <a:endParaRPr b="1" i="0" sz="16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707903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2021</a:t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План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533400" y="1600200"/>
            <a:ext cx="8077200" cy="44116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Безработица, её формы, экономические и со- циальные последствия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Социальная политика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Безработица, её формы, экономичес- кие и социальные последствия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01" name="Google Shape;101;p19"/>
          <p:cNvGrpSpPr/>
          <p:nvPr/>
        </p:nvGrpSpPr>
        <p:grpSpPr>
          <a:xfrm>
            <a:off x="134888" y="1412776"/>
            <a:ext cx="8928992" cy="637217"/>
            <a:chOff x="3349" y="1954098"/>
            <a:chExt cx="3801423" cy="862072"/>
          </a:xfrm>
        </p:grpSpPr>
        <p:sp>
          <p:nvSpPr>
            <p:cNvPr id="102" name="Google Shape;102;p19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9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Безработица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– это социально-экономическое явление, при котором часть эконо- мически активного населения не может найти работу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104" name="Google Shape;104;p19"/>
          <p:cNvGraphicFramePr/>
          <p:nvPr/>
        </p:nvGraphicFramePr>
        <p:xfrm>
          <a:off x="179512" y="226752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{9AEB5917-C6F6-400F-8D45-C3EB347403DE}</a:tableStyleId>
              </a:tblPr>
              <a:tblGrid>
                <a:gridCol w="1994825"/>
                <a:gridCol w="6862175"/>
              </a:tblGrid>
              <a:tr h="4894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Виды безработицы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790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Фрикционная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Поиск человеком новой работы (несколько недель, месяцев). Всегда существует в экономике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790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Сезонная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Сезонный характер работы. Всегда существует в экономике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129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Структурная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Изменение отраслевой структуры экономики, невостребован- ность каких-либо специальностей. Требует мер по переподго- товке большого количества людей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129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Циклическая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Связана с экономическим циклом. Увеличивается в периоды спада и депрессии. Требует значительных государственных мер помощи безработным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Безработица, её формы, экономичес- кие и социальные последствия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10" name="Google Shape;110;p20"/>
          <p:cNvGrpSpPr/>
          <p:nvPr/>
        </p:nvGrpSpPr>
        <p:grpSpPr>
          <a:xfrm>
            <a:off x="107504" y="1340768"/>
            <a:ext cx="4824536" cy="4104456"/>
            <a:chOff x="3349" y="1954098"/>
            <a:chExt cx="3801423" cy="862072"/>
          </a:xfrm>
        </p:grpSpPr>
        <p:sp>
          <p:nvSpPr>
            <p:cNvPr id="111" name="Google Shape;111;p20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0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Статья 41.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Гражданам Республики Беларусь гарантируется право на труд как наиболее достойный способ самоутверждения челове- ка, т.е. право на выбор профессии, рода заня- тий и работы в соответствии с призванием, способностями, образованием, профессио- нальной подготовкой и с учётом обществен- ных потребностей, а также на здоровые и бе- зопасные условия труда. Государство создаёт условия для полной занятости населения. В случае незанятости лица по не зависящим от него причинам ему гарантируется обучение новым специальностям и повышение квали- фикации с учётом общественных потребнос- тей, а также пособие по безработице в соот- ветствии с законом.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56" y="1340768"/>
            <a:ext cx="3872911" cy="5328592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4" name="Google Shape;114;p20"/>
          <p:cNvSpPr txBox="1"/>
          <p:nvPr/>
        </p:nvSpPr>
        <p:spPr>
          <a:xfrm>
            <a:off x="1323648" y="6342003"/>
            <a:ext cx="374441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Конституция Республики Беларусь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Безработица, её формы, экономичес- кие и социальные последствия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20" name="Google Shape;120;p21"/>
          <p:cNvGrpSpPr/>
          <p:nvPr/>
        </p:nvGrpSpPr>
        <p:grpSpPr>
          <a:xfrm>
            <a:off x="660772" y="1413312"/>
            <a:ext cx="7822455" cy="5271286"/>
            <a:chOff x="85216" y="536"/>
            <a:chExt cx="7822455" cy="5271286"/>
          </a:xfrm>
        </p:grpSpPr>
        <p:sp>
          <p:nvSpPr>
            <p:cNvPr id="121" name="Google Shape;121;p21"/>
            <p:cNvSpPr/>
            <p:nvPr/>
          </p:nvSpPr>
          <p:spPr>
            <a:xfrm>
              <a:off x="6958796" y="2126769"/>
              <a:ext cx="569159" cy="129567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2" name="Google Shape;122;p21"/>
            <p:cNvSpPr/>
            <p:nvPr/>
          </p:nvSpPr>
          <p:spPr>
            <a:xfrm>
              <a:off x="6958796" y="2126769"/>
              <a:ext cx="569159" cy="50941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3" name="Google Shape;123;p21"/>
            <p:cNvSpPr/>
            <p:nvPr/>
          </p:nvSpPr>
          <p:spPr>
            <a:xfrm>
              <a:off x="5964477" y="1340506"/>
              <a:ext cx="91440" cy="23255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4" name="Google Shape;124;p21"/>
            <p:cNvSpPr/>
            <p:nvPr/>
          </p:nvSpPr>
          <p:spPr>
            <a:xfrm>
              <a:off x="3996444" y="554243"/>
              <a:ext cx="2013753" cy="2325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5" name="Google Shape;125;p21"/>
            <p:cNvSpPr/>
            <p:nvPr/>
          </p:nvSpPr>
          <p:spPr>
            <a:xfrm>
              <a:off x="464932" y="2126769"/>
              <a:ext cx="569159" cy="286819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6" name="Google Shape;126;p21"/>
            <p:cNvSpPr/>
            <p:nvPr/>
          </p:nvSpPr>
          <p:spPr>
            <a:xfrm>
              <a:off x="464932" y="2126769"/>
              <a:ext cx="569159" cy="208193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7" name="Google Shape;127;p21"/>
            <p:cNvSpPr/>
            <p:nvPr/>
          </p:nvSpPr>
          <p:spPr>
            <a:xfrm>
              <a:off x="464932" y="2126769"/>
              <a:ext cx="569159" cy="12956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8" name="Google Shape;128;p21"/>
            <p:cNvSpPr/>
            <p:nvPr/>
          </p:nvSpPr>
          <p:spPr>
            <a:xfrm>
              <a:off x="464932" y="2126769"/>
              <a:ext cx="569159" cy="5094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9" name="Google Shape;129;p21"/>
            <p:cNvSpPr/>
            <p:nvPr/>
          </p:nvSpPr>
          <p:spPr>
            <a:xfrm>
              <a:off x="1936970" y="1340506"/>
              <a:ext cx="91440" cy="23255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0" name="Google Shape;130;p21"/>
            <p:cNvSpPr/>
            <p:nvPr/>
          </p:nvSpPr>
          <p:spPr>
            <a:xfrm>
              <a:off x="1982690" y="554243"/>
              <a:ext cx="2013753" cy="23255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1" name="Google Shape;131;p21"/>
            <p:cNvSpPr/>
            <p:nvPr/>
          </p:nvSpPr>
          <p:spPr>
            <a:xfrm>
              <a:off x="1872204" y="536"/>
              <a:ext cx="4248479" cy="55370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1"/>
            <p:cNvSpPr txBox="1"/>
            <p:nvPr/>
          </p:nvSpPr>
          <p:spPr>
            <a:xfrm>
              <a:off x="1872204" y="536"/>
              <a:ext cx="4248479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Политика по стимулированию занятости населения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85216" y="786800"/>
              <a:ext cx="3794949" cy="55370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1"/>
            <p:cNvSpPr txBox="1"/>
            <p:nvPr/>
          </p:nvSpPr>
          <p:spPr>
            <a:xfrm>
              <a:off x="85216" y="786800"/>
              <a:ext cx="3794949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Активная политика занятости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85492" y="1573063"/>
              <a:ext cx="3794395" cy="55370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1"/>
            <p:cNvSpPr txBox="1"/>
            <p:nvPr/>
          </p:nvSpPr>
          <p:spPr>
            <a:xfrm>
              <a:off x="85492" y="1573063"/>
              <a:ext cx="3794395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упреждающий характер, снижение безработицы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1034091" y="2359326"/>
              <a:ext cx="2835608" cy="55370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1"/>
            <p:cNvSpPr txBox="1"/>
            <p:nvPr/>
          </p:nvSpPr>
          <p:spPr>
            <a:xfrm>
              <a:off x="1034091" y="2359326"/>
              <a:ext cx="2835608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переподготовка кадров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1034091" y="3145590"/>
              <a:ext cx="2835608" cy="55370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1"/>
            <p:cNvSpPr txBox="1"/>
            <p:nvPr/>
          </p:nvSpPr>
          <p:spPr>
            <a:xfrm>
              <a:off x="1034091" y="3145590"/>
              <a:ext cx="2835608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общественные работы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1034091" y="3931853"/>
              <a:ext cx="2835608" cy="55370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1"/>
            <p:cNvSpPr txBox="1"/>
            <p:nvPr/>
          </p:nvSpPr>
          <p:spPr>
            <a:xfrm>
              <a:off x="1034091" y="3931853"/>
              <a:ext cx="2835608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развитие малого бизнеса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1034091" y="4718116"/>
              <a:ext cx="2835608" cy="55370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1"/>
            <p:cNvSpPr txBox="1"/>
            <p:nvPr/>
          </p:nvSpPr>
          <p:spPr>
            <a:xfrm>
              <a:off x="1034091" y="4718116"/>
              <a:ext cx="2835608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налоговые льготы пред- принимателям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4112722" y="786800"/>
              <a:ext cx="3794949" cy="55370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1"/>
            <p:cNvSpPr txBox="1"/>
            <p:nvPr/>
          </p:nvSpPr>
          <p:spPr>
            <a:xfrm>
              <a:off x="4112722" y="786800"/>
              <a:ext cx="3794949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Пассивная политика занятости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4112999" y="1573063"/>
              <a:ext cx="3794395" cy="55370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1"/>
            <p:cNvSpPr txBox="1"/>
            <p:nvPr/>
          </p:nvSpPr>
          <p:spPr>
            <a:xfrm>
              <a:off x="4112999" y="1573063"/>
              <a:ext cx="3794395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сглаживание негативных последствий безработицы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4123187" y="2359326"/>
              <a:ext cx="2835608" cy="55370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1"/>
            <p:cNvSpPr txBox="1"/>
            <p:nvPr/>
          </p:nvSpPr>
          <p:spPr>
            <a:xfrm>
              <a:off x="4123187" y="2359326"/>
              <a:ext cx="2835608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пособия по безработице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4123187" y="3145590"/>
              <a:ext cx="2835608" cy="55370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1"/>
            <p:cNvSpPr txBox="1"/>
            <p:nvPr/>
          </p:nvSpPr>
          <p:spPr>
            <a:xfrm>
              <a:off x="4123187" y="3145590"/>
              <a:ext cx="2835608" cy="55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работа центров занятости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Социальная политика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58" name="Google Shape;158;p22"/>
          <p:cNvGrpSpPr/>
          <p:nvPr/>
        </p:nvGrpSpPr>
        <p:grpSpPr>
          <a:xfrm>
            <a:off x="107504" y="1340768"/>
            <a:ext cx="4824536" cy="1152128"/>
            <a:chOff x="3349" y="1954098"/>
            <a:chExt cx="3801423" cy="862072"/>
          </a:xfrm>
        </p:grpSpPr>
        <p:sp>
          <p:nvSpPr>
            <p:cNvPr id="159" name="Google Shape;159;p22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2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Статья 21.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Каждый имеет право на достой- ный уровень жизни, включая достаточное питание, одежду, жильё и постоянное улуч- шение необходимых для этого условий.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56" y="1359380"/>
            <a:ext cx="3872911" cy="5328592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62" name="Google Shape;162;p22"/>
          <p:cNvSpPr txBox="1"/>
          <p:nvPr/>
        </p:nvSpPr>
        <p:spPr>
          <a:xfrm>
            <a:off x="1331640" y="6339090"/>
            <a:ext cx="374441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Конституция Республики Беларусь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0" y="0"/>
            <a:ext cx="9036496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Социальная политика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68" name="Google Shape;168;p23"/>
          <p:cNvGrpSpPr/>
          <p:nvPr/>
        </p:nvGrpSpPr>
        <p:grpSpPr>
          <a:xfrm>
            <a:off x="168896" y="1614736"/>
            <a:ext cx="8867600" cy="648072"/>
            <a:chOff x="3349" y="1954098"/>
            <a:chExt cx="3801423" cy="862072"/>
          </a:xfrm>
        </p:grpSpPr>
        <p:sp>
          <p:nvSpPr>
            <p:cNvPr id="169" name="Google Shape;169;p23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3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Уровень жизни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степень обеспеченности людей материальными благами, удовлетворения их потребностей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71" name="Google Shape;171;p23"/>
          <p:cNvGrpSpPr/>
          <p:nvPr/>
        </p:nvGrpSpPr>
        <p:grpSpPr>
          <a:xfrm>
            <a:off x="524203" y="2837738"/>
            <a:ext cx="7988088" cy="3026602"/>
            <a:chOff x="2399" y="574930"/>
            <a:chExt cx="7988088" cy="3026602"/>
          </a:xfrm>
        </p:grpSpPr>
        <p:sp>
          <p:nvSpPr>
            <p:cNvPr id="172" name="Google Shape;172;p23"/>
            <p:cNvSpPr/>
            <p:nvPr/>
          </p:nvSpPr>
          <p:spPr>
            <a:xfrm>
              <a:off x="2399" y="574930"/>
              <a:ext cx="3542347" cy="504433"/>
            </a:xfrm>
            <a:prstGeom prst="roundRect">
              <a:avLst>
                <a:gd fmla="val 10000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3"/>
            <p:cNvSpPr txBox="1"/>
            <p:nvPr/>
          </p:nvSpPr>
          <p:spPr>
            <a:xfrm>
              <a:off x="17173" y="589704"/>
              <a:ext cx="3512799" cy="4748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Показатели уровня жизни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356634" y="1079364"/>
              <a:ext cx="354234" cy="3783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4F573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5" name="Google Shape;175;p23"/>
            <p:cNvSpPr/>
            <p:nvPr/>
          </p:nvSpPr>
          <p:spPr>
            <a:xfrm>
              <a:off x="710868" y="1205472"/>
              <a:ext cx="7279619" cy="50443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646D4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3"/>
            <p:cNvSpPr txBox="1"/>
            <p:nvPr/>
          </p:nvSpPr>
          <p:spPr>
            <a:xfrm>
              <a:off x="725642" y="1220246"/>
              <a:ext cx="7250071" cy="4748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размер дохода на душу населения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356634" y="1079364"/>
              <a:ext cx="354234" cy="10088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4F573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8" name="Google Shape;178;p23"/>
            <p:cNvSpPr/>
            <p:nvPr/>
          </p:nvSpPr>
          <p:spPr>
            <a:xfrm>
              <a:off x="710868" y="1836015"/>
              <a:ext cx="7279619" cy="50443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646D4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3"/>
            <p:cNvSpPr txBox="1"/>
            <p:nvPr/>
          </p:nvSpPr>
          <p:spPr>
            <a:xfrm>
              <a:off x="725642" y="1850789"/>
              <a:ext cx="7250071" cy="4748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доля расходов на питание в семейном бюджете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356634" y="1079364"/>
              <a:ext cx="354234" cy="16394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4F573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1" name="Google Shape;181;p23"/>
            <p:cNvSpPr/>
            <p:nvPr/>
          </p:nvSpPr>
          <p:spPr>
            <a:xfrm>
              <a:off x="710868" y="2466557"/>
              <a:ext cx="7279619" cy="50443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646D4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3"/>
            <p:cNvSpPr txBox="1"/>
            <p:nvPr/>
          </p:nvSpPr>
          <p:spPr>
            <a:xfrm>
              <a:off x="725642" y="2481331"/>
              <a:ext cx="7250071" cy="4748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потребление товаров длительного пользования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356634" y="1079364"/>
              <a:ext cx="354234" cy="22699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4F573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4" name="Google Shape;184;p23"/>
            <p:cNvSpPr/>
            <p:nvPr/>
          </p:nvSpPr>
          <p:spPr>
            <a:xfrm>
              <a:off x="710868" y="3097099"/>
              <a:ext cx="7279619" cy="50443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646D4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3"/>
            <p:cNvSpPr txBox="1"/>
            <p:nvPr/>
          </p:nvSpPr>
          <p:spPr>
            <a:xfrm>
              <a:off x="725642" y="3111873"/>
              <a:ext cx="7250071" cy="4748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количество жилой площади на одного человека и др.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type="title"/>
          </p:nvPr>
        </p:nvSpPr>
        <p:spPr>
          <a:xfrm>
            <a:off x="0" y="0"/>
            <a:ext cx="9036496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Социальная политика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91" name="Google Shape;191;p24"/>
          <p:cNvGrpSpPr/>
          <p:nvPr/>
        </p:nvGrpSpPr>
        <p:grpSpPr>
          <a:xfrm>
            <a:off x="825494" y="2120464"/>
            <a:ext cx="7385506" cy="4547222"/>
            <a:chOff x="303690" y="1672"/>
            <a:chExt cx="7385506" cy="4547222"/>
          </a:xfrm>
        </p:grpSpPr>
        <p:sp>
          <p:nvSpPr>
            <p:cNvPr id="192" name="Google Shape;192;p24"/>
            <p:cNvSpPr/>
            <p:nvPr/>
          </p:nvSpPr>
          <p:spPr>
            <a:xfrm>
              <a:off x="303690" y="1672"/>
              <a:ext cx="3275129" cy="466381"/>
            </a:xfrm>
            <a:prstGeom prst="roundRect">
              <a:avLst>
                <a:gd fmla="val 10000" name="adj"/>
              </a:avLst>
            </a:prstGeom>
            <a:solidFill>
              <a:schemeClr val="accent5"/>
            </a:soli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4"/>
            <p:cNvSpPr txBox="1"/>
            <p:nvPr/>
          </p:nvSpPr>
          <p:spPr>
            <a:xfrm>
              <a:off x="317350" y="15332"/>
              <a:ext cx="3247809" cy="4390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Качество жизни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631203" y="468054"/>
              <a:ext cx="327512" cy="3497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4F573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5" name="Google Shape;195;p24"/>
            <p:cNvSpPr/>
            <p:nvPr/>
          </p:nvSpPr>
          <p:spPr>
            <a:xfrm>
              <a:off x="958716" y="584649"/>
              <a:ext cx="6730480" cy="4663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646D4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4"/>
            <p:cNvSpPr txBox="1"/>
            <p:nvPr/>
          </p:nvSpPr>
          <p:spPr>
            <a:xfrm>
              <a:off x="972376" y="605147"/>
              <a:ext cx="6703200" cy="439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экономические параметры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631203" y="468054"/>
              <a:ext cx="327512" cy="9327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4F573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8" name="Google Shape;198;p24"/>
            <p:cNvSpPr/>
            <p:nvPr/>
          </p:nvSpPr>
          <p:spPr>
            <a:xfrm>
              <a:off x="958716" y="1167627"/>
              <a:ext cx="6730480" cy="4663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646D4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4"/>
            <p:cNvSpPr txBox="1"/>
            <p:nvPr/>
          </p:nvSpPr>
          <p:spPr>
            <a:xfrm>
              <a:off x="972376" y="1188125"/>
              <a:ext cx="6703200" cy="439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доступ к образованию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631203" y="468054"/>
              <a:ext cx="327512" cy="15157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4F573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1" name="Google Shape;201;p24"/>
            <p:cNvSpPr/>
            <p:nvPr/>
          </p:nvSpPr>
          <p:spPr>
            <a:xfrm>
              <a:off x="958716" y="1750604"/>
              <a:ext cx="6730480" cy="4663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646D4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4"/>
            <p:cNvSpPr txBox="1"/>
            <p:nvPr/>
          </p:nvSpPr>
          <p:spPr>
            <a:xfrm>
              <a:off x="972376" y="1771102"/>
              <a:ext cx="6703200" cy="439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доступ к здравоохранению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631203" y="468054"/>
              <a:ext cx="327512" cy="20987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4F573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4" name="Google Shape;204;p24"/>
            <p:cNvSpPr/>
            <p:nvPr/>
          </p:nvSpPr>
          <p:spPr>
            <a:xfrm>
              <a:off x="958716" y="2333581"/>
              <a:ext cx="6730480" cy="4663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646D4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4"/>
            <p:cNvSpPr txBox="1"/>
            <p:nvPr/>
          </p:nvSpPr>
          <p:spPr>
            <a:xfrm>
              <a:off x="972376" y="2354079"/>
              <a:ext cx="6703200" cy="439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состояние окружающей среды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631203" y="468054"/>
              <a:ext cx="327512" cy="268169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4F573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7" name="Google Shape;207;p24"/>
            <p:cNvSpPr/>
            <p:nvPr/>
          </p:nvSpPr>
          <p:spPr>
            <a:xfrm>
              <a:off x="958716" y="2916559"/>
              <a:ext cx="6730330" cy="4663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646D4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4"/>
            <p:cNvSpPr txBox="1"/>
            <p:nvPr/>
          </p:nvSpPr>
          <p:spPr>
            <a:xfrm>
              <a:off x="972376" y="2937056"/>
              <a:ext cx="6702900" cy="439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социальное окружение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631203" y="468054"/>
              <a:ext cx="327512" cy="32646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4F573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0" name="Google Shape;210;p24"/>
            <p:cNvSpPr/>
            <p:nvPr/>
          </p:nvSpPr>
          <p:spPr>
            <a:xfrm>
              <a:off x="958716" y="3499536"/>
              <a:ext cx="6730330" cy="4663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646D4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4"/>
            <p:cNvSpPr txBox="1"/>
            <p:nvPr/>
          </p:nvSpPr>
          <p:spPr>
            <a:xfrm>
              <a:off x="972376" y="3513196"/>
              <a:ext cx="6703010" cy="4390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удовлетворение духовных потребностей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631203" y="468054"/>
              <a:ext cx="327512" cy="38476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4F573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3" name="Google Shape;213;p24"/>
            <p:cNvSpPr/>
            <p:nvPr/>
          </p:nvSpPr>
          <p:spPr>
            <a:xfrm>
              <a:off x="958716" y="4082513"/>
              <a:ext cx="6730330" cy="4663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646D4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4"/>
            <p:cNvSpPr txBox="1"/>
            <p:nvPr/>
          </p:nvSpPr>
          <p:spPr>
            <a:xfrm>
              <a:off x="972376" y="4096173"/>
              <a:ext cx="6703010" cy="4390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психологический комфорт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15" name="Google Shape;215;p24"/>
          <p:cNvGrpSpPr/>
          <p:nvPr/>
        </p:nvGrpSpPr>
        <p:grpSpPr>
          <a:xfrm>
            <a:off x="168896" y="1268760"/>
            <a:ext cx="8723584" cy="648072"/>
            <a:chOff x="3349" y="1954098"/>
            <a:chExt cx="3801423" cy="862072"/>
          </a:xfrm>
        </p:grpSpPr>
        <p:sp>
          <p:nvSpPr>
            <p:cNvPr id="216" name="Google Shape;216;p24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4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Качество жизни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уровень развития и степень удовлетворения всего комп- лекса потребностей, обеспечивающих благополучие людей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Социальная политика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223" name="Google Shape;223;p25"/>
          <p:cNvGrpSpPr/>
          <p:nvPr/>
        </p:nvGrpSpPr>
        <p:grpSpPr>
          <a:xfrm>
            <a:off x="168896" y="1412776"/>
            <a:ext cx="8795592" cy="1094184"/>
            <a:chOff x="3349" y="1954098"/>
            <a:chExt cx="3801423" cy="862072"/>
          </a:xfrm>
        </p:grpSpPr>
        <p:sp>
          <p:nvSpPr>
            <p:cNvPr id="224" name="Google Shape;224;p25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5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политика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система мер, направленных на достижение социаль- ных целей и результатов, связанных с повышением общественного благосостоя- ния, улучшением качества жизни народа и обеспечением социально-политической стабильности, социального партнёрства в обществе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26" name="Google Shape;226;p25"/>
          <p:cNvGrpSpPr/>
          <p:nvPr/>
        </p:nvGrpSpPr>
        <p:grpSpPr>
          <a:xfrm>
            <a:off x="168896" y="2644586"/>
            <a:ext cx="8795592" cy="856422"/>
            <a:chOff x="3349" y="1954098"/>
            <a:chExt cx="3801423" cy="862072"/>
          </a:xfrm>
        </p:grpSpPr>
        <p:sp>
          <p:nvSpPr>
            <p:cNvPr id="227" name="Google Shape;227;p25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5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защита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это одно из важнейших направлений социальной политики государства, заключающееся в установлении и поддержании  общественно необ- ходимого материального и социального положения всех членов общества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29" name="Google Shape;229;p25"/>
          <p:cNvGrpSpPr/>
          <p:nvPr/>
        </p:nvGrpSpPr>
        <p:grpSpPr>
          <a:xfrm>
            <a:off x="171238" y="3754331"/>
            <a:ext cx="8790906" cy="2799330"/>
            <a:chOff x="2342" y="115697"/>
            <a:chExt cx="8790906" cy="2799330"/>
          </a:xfrm>
        </p:grpSpPr>
        <p:sp>
          <p:nvSpPr>
            <p:cNvPr id="230" name="Google Shape;230;p25"/>
            <p:cNvSpPr/>
            <p:nvPr/>
          </p:nvSpPr>
          <p:spPr>
            <a:xfrm>
              <a:off x="4397796" y="1131215"/>
              <a:ext cx="3139247" cy="5276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1" name="Google Shape;231;p25"/>
            <p:cNvSpPr/>
            <p:nvPr/>
          </p:nvSpPr>
          <p:spPr>
            <a:xfrm>
              <a:off x="4397796" y="1131215"/>
              <a:ext cx="99227" cy="5276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2" name="Google Shape;232;p25"/>
            <p:cNvSpPr/>
            <p:nvPr/>
          </p:nvSpPr>
          <p:spPr>
            <a:xfrm>
              <a:off x="1357776" y="1131215"/>
              <a:ext cx="3040019" cy="52760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3" name="Google Shape;233;p25"/>
            <p:cNvSpPr/>
            <p:nvPr/>
          </p:nvSpPr>
          <p:spPr>
            <a:xfrm>
              <a:off x="2471390" y="115697"/>
              <a:ext cx="3852810" cy="101551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5"/>
            <p:cNvSpPr txBox="1"/>
            <p:nvPr/>
          </p:nvSpPr>
          <p:spPr>
            <a:xfrm>
              <a:off x="2471390" y="115697"/>
              <a:ext cx="3852810" cy="10155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Принципы организации социальной защиты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2342" y="1658821"/>
              <a:ext cx="2710868" cy="125620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5"/>
            <p:cNvSpPr txBox="1"/>
            <p:nvPr/>
          </p:nvSpPr>
          <p:spPr>
            <a:xfrm>
              <a:off x="2342" y="1658821"/>
              <a:ext cx="2710868" cy="12562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дифференцированный подход к разным группам населения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3240817" y="1658821"/>
              <a:ext cx="2512412" cy="125620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5"/>
            <p:cNvSpPr txBox="1"/>
            <p:nvPr/>
          </p:nvSpPr>
          <p:spPr>
            <a:xfrm>
              <a:off x="3240817" y="1658821"/>
              <a:ext cx="2512412" cy="12562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переход от иждивенчества к социальным гарантиям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6280836" y="1658821"/>
              <a:ext cx="2512412" cy="125620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5"/>
            <p:cNvSpPr txBox="1"/>
            <p:nvPr/>
          </p:nvSpPr>
          <p:spPr>
            <a:xfrm>
              <a:off x="6280836" y="1658821"/>
              <a:ext cx="2512412" cy="12562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 интегрированности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usiness_Plan">
  <a:themeElements>
    <a:clrScheme name="Business Plan">
      <a:dk1>
        <a:srgbClr val="000000"/>
      </a:dk1>
      <a:lt1>
        <a:srgbClr val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2016-11-03T16:53:09Z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21.03.2021</vt:lpwstr>
  </property>
</Properties>
</file>