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iaftgw91/ZaoFFEH8KAz2LQbIR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F330A0-E2E5-49A1-B518-BE2CAD479CAA}">
  <a:tblStyle styleId="{BCF330A0-E2E5-49A1-B518-BE2CAD479CA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0E6"/>
          </a:solidFill>
        </a:fill>
      </a:tcStyle>
    </a:wholeTbl>
    <a:band1H>
      <a:tcTxStyle/>
      <a:tcStyle>
        <a:fill>
          <a:solidFill>
            <a:srgbClr val="FFE0CA"/>
          </a:solidFill>
        </a:fill>
      </a:tcStyle>
    </a:band1H>
    <a:band2H>
      <a:tcTxStyle/>
    </a:band2H>
    <a:band1V>
      <a:tcTxStyle/>
      <a:tcStyle>
        <a:fill>
          <a:solidFill>
            <a:srgbClr val="FFE0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0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2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23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2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2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2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887366" y="3922475"/>
            <a:ext cx="7713662" cy="118342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Участие Республики Беларусь в международных организациях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235388"/>
            <a:ext cx="7740650" cy="597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2021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/>
          <p:nvPr>
            <p:ph type="title"/>
          </p:nvPr>
        </p:nvSpPr>
        <p:spPr>
          <a:xfrm>
            <a:off x="145974" y="0"/>
            <a:ext cx="8885281" cy="1000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Участие Беларуси в международных организациях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47" name="Google Shape;147;p10"/>
          <p:cNvGraphicFramePr/>
          <p:nvPr/>
        </p:nvGraphicFramePr>
        <p:xfrm>
          <a:off x="111541" y="124690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{BCF330A0-E2E5-49A1-B518-BE2CAD479CAA}</a:tableStyleId>
              </a:tblPr>
              <a:tblGrid>
                <a:gridCol w="906375"/>
                <a:gridCol w="8013350"/>
              </a:tblGrid>
              <a:tr h="4972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Беларусь и белорусы в Календаре памятных дат ЮНЕСКО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2017 г.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500-летие белорусского книгопечатания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2018 г.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300-летие со дня рождения Саломеи Регины Русецкой (1718-1763 гг.) (Бе- ларусь при поддержке Литвы, Польши и России)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3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2019 г.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200-летие со дня рождения Станислава Монюшко (1819-1872 гг.), компо- зитора, дирижёра и преподавателя (Польша, Беларусь и Литва при поддер- жке Латвии и Румынии)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3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2020 г.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150-летие со дня рождения Фердинанда Рущица (1870-1936 гг.), художни- ка-пейзажиста, графика, театрального декоратора, педагога (Беларусь и Польша при поддержке Литвы и России) 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2021 г. 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100-летие Белорусского государственного университета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2022 г.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100-летие Национальной библиотеки Беларуси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>
            <p:ph type="title"/>
          </p:nvPr>
        </p:nvSpPr>
        <p:spPr>
          <a:xfrm>
            <a:off x="145974" y="0"/>
            <a:ext cx="8885281" cy="1000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Участие Беларуси в международных организациях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11"/>
          <p:cNvSpPr txBox="1"/>
          <p:nvPr/>
        </p:nvSpPr>
        <p:spPr>
          <a:xfrm>
            <a:off x="3576908" y="3321324"/>
            <a:ext cx="1920499" cy="33211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Логотип ЮНИСЕФ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11"/>
          <p:cNvSpPr txBox="1"/>
          <p:nvPr/>
        </p:nvSpPr>
        <p:spPr>
          <a:xfrm>
            <a:off x="145974" y="3877769"/>
            <a:ext cx="8945700" cy="2862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Республика Беларусь на долговременной программной основе сотрудничает с ЮНИСЕФ (Детский фонд ООН). В Минске открыто Представительство ЮНИСЕФ для осуществления программы по защите материнства и детства. В 2016-2020 гг. реа- лизовывалась Страновая программа. В её основе – национальные приоритеты Рес- публики Беларусь в области социального развития, здравоохранения и образова- ния. Результаты последнего ситуационного анализа, проведённого ЮНИСЕФ вмес- те с Правительством Беларуси, выявили 4 области, требующие немедленных ин- вестиций и совместной работы: семья и безопасная среда для всех детей; вовлече- ние и защита подростков; раннее вмешательство и инклюзия детей с инвалид- ностью; изучение положения детей и укрепление партнёрства.</a:t>
            </a:r>
            <a:endParaRPr/>
          </a:p>
        </p:txBody>
      </p:sp>
      <p:pic>
        <p:nvPicPr>
          <p:cNvPr descr="ÐÐ·Ð¾Ð±ÑÐ°Ð¶ÐµÐ½Ð¸Ðµ Ð»Ð¾Ð³Ð¾ÑÐ¸Ð¿Ð°" id="155" name="Google Shape;15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975" y="1176047"/>
            <a:ext cx="8782366" cy="214527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12"/>
          <p:cNvGraphicFramePr/>
          <p:nvPr/>
        </p:nvGraphicFramePr>
        <p:xfrm>
          <a:off x="287376" y="134939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{BCF330A0-E2E5-49A1-B518-BE2CAD479CAA}</a:tableStyleId>
              </a:tblPr>
              <a:tblGrid>
                <a:gridCol w="6514225"/>
                <a:gridCol w="2126750"/>
              </a:tblGrid>
              <a:tr h="5079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Беларусь в составе международных организаций и межгосударственных объединений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7A4FF"/>
                    </a:solidFill>
                  </a:tcPr>
                </a:tc>
                <a:tc hMerge="1"/>
              </a:tr>
              <a:tr h="475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Организация по безопасности и сотрудничеству в Европе (ОБСЕ)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68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Дата создания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– июль 1973 г. как СБСЕ, с января 1995 г. - ОБСЕ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  <a:tr h="468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участники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- 57 государств-участников, 11 парт- нёров по сотрудничеству. Беларусь – с 1992 г.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  <a:tr h="8169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Руководящие органы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– Саммит, Совет министров иностранных дел, Парламент- ская ассамблея ОБСЕ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187542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ОБСЕ - крупнейшая в мире региональная организация, занимающаяся вопроса- ми безопасности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descr="ÐÐ·Ð¾Ð±ÑÐ°Ð¶ÐµÐ½Ð¸Ðµ Ð»Ð¾Ð³Ð¾ÑÐ¸Ð¿Ð°" id="161" name="Google Shape;16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8235" y="2989451"/>
            <a:ext cx="1849333" cy="57406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Logo of the Organization for Security and Co-operation in Europe" id="162" name="Google Shape;16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8235" y="2301929"/>
            <a:ext cx="1849333" cy="57406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3" name="Google Shape;163;p12"/>
          <p:cNvSpPr txBox="1"/>
          <p:nvPr>
            <p:ph type="title"/>
          </p:nvPr>
        </p:nvSpPr>
        <p:spPr>
          <a:xfrm>
            <a:off x="145974" y="0"/>
            <a:ext cx="8885281" cy="1000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Участие Беларуси в международных организациях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p13"/>
          <p:cNvGraphicFramePr/>
          <p:nvPr/>
        </p:nvGraphicFramePr>
        <p:xfrm>
          <a:off x="229652" y="118353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{BCF330A0-E2E5-49A1-B518-BE2CAD479CAA}</a:tableStyleId>
              </a:tblPr>
              <a:tblGrid>
                <a:gridCol w="6514225"/>
                <a:gridCol w="2126750"/>
              </a:tblGrid>
              <a:tr h="5079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Беларусь в составе международных организаций и межгосударственных объединений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7A4FF"/>
                    </a:solidFill>
                  </a:tcPr>
                </a:tc>
                <a:tc hMerge="1"/>
              </a:tr>
              <a:tr h="475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Содружество Независимых Государств (СНГ)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68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Дата создания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- 08.12.1991 г.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  <a:tr h="468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участники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- 9 государств – действительных чле- нов (Азербайджан, Армения, Беларусь, Казахстан, Киргизия, Молдавия, Россия, Таджикистан, Узбекистан)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  <a:tr h="9582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Руководящие органы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– Исполнительный комитет, Межпарламентская Ассамблея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1875425">
                <a:tc gridSpan="2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Цели создания </a:t>
                      </a: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– Сотрудничество в политической, экономической, экологичес- кой, гуманитарной, культурной и иных областях; всестороннее развитие госу- дарств-членов в рамках общего экономического пространства, межгосударст- венной кооперации и интеграции; обеспечение прав и свобод человека; сотруд- ничество в обеспечении международного мира и безопасности, достижение все- общего и полного разоружения; взаимная правовая помощь; мирное разреше- ние споров и конфликтов между государствами организации.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descr="Ð¡ÐÐÐ Ð£ÐÐÐ¡Ð¢ÐÐ ÐÐÐÐÐÐÐ¡ÐÐÐ«Ð¥ ÐÐÐ¡Ð£ÐÐÐ Ð¡Ð¢Ð â Ð¸Ð½ÑÐ¾ÑÐ¼Ð°ÑÐ¸Ñ Ð½Ð° Ð¿Ð¾ÑÑÐ°Ð»Ðµ Ð­Ð½ÑÐ¸ÐºÐ»Ð¾Ð¿ÐµÐ´Ð¸Ñ  ÐÑÐµÐ¼Ð¸ÑÐ½Ð°Ñ Ð¸ÑÑÐ¾ÑÐ¸Ñ" id="169" name="Google Shape;16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9066" y="1968980"/>
            <a:ext cx="1747084" cy="166274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0" name="Google Shape;170;p13"/>
          <p:cNvSpPr txBox="1"/>
          <p:nvPr>
            <p:ph type="title"/>
          </p:nvPr>
        </p:nvSpPr>
        <p:spPr>
          <a:xfrm>
            <a:off x="145974" y="0"/>
            <a:ext cx="8885281" cy="1000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Участие Беларуси в международных организациях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/>
          <p:nvPr>
            <p:ph type="title"/>
          </p:nvPr>
        </p:nvSpPr>
        <p:spPr>
          <a:xfrm>
            <a:off x="145974" y="0"/>
            <a:ext cx="8885281" cy="1000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Участие Беларуси в международных организациях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ÑÐ¿Ð¾Ð»Ð½Ð¸ÑÐµÐ»ÑÐ½ÑÐ¹ ÐºÐ¾Ð¼Ð¸ÑÐµÑ Ð¡ÐÐ Ð¾ÑÐ¼ÐµÑÐ°ÐµÑ 20-Ð»ÐµÑÐ¸Ðµ Ð´ÐµÑÑÐµÐ»ÑÐ½Ð¾ÑÑÐ¸" id="176" name="Google Shape;17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0453" y="1178944"/>
            <a:ext cx="6270802" cy="418352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7" name="Google Shape;177;p14"/>
          <p:cNvSpPr txBox="1"/>
          <p:nvPr/>
        </p:nvSpPr>
        <p:spPr>
          <a:xfrm>
            <a:off x="145974" y="5362465"/>
            <a:ext cx="8945700" cy="147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Минск является официальным местом пребывания Исполнительного комитета СНГ, Экономического суда СНГ. В 2021 г. Беларусь председательствует в СНГ и осо- бое внимание уделяется вопросу достижения синергетического эффекта от сотруд- ничества государств – участников СНГ в различных интеграционных объединениях и организациях (Союзное государство, ЕАЭС, ОДКБ, ШОС).</a:t>
            </a:r>
            <a:endParaRPr/>
          </a:p>
        </p:txBody>
      </p:sp>
      <p:sp>
        <p:nvSpPr>
          <p:cNvPr id="178" name="Google Shape;178;p14"/>
          <p:cNvSpPr txBox="1"/>
          <p:nvPr/>
        </p:nvSpPr>
        <p:spPr>
          <a:xfrm>
            <a:off x="379562" y="2994737"/>
            <a:ext cx="2380891" cy="55193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Исполнительный комитет СНГ в Минске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Google Shape;183;p15"/>
          <p:cNvGraphicFramePr/>
          <p:nvPr/>
        </p:nvGraphicFramePr>
        <p:xfrm>
          <a:off x="229652" y="118353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{BCF330A0-E2E5-49A1-B518-BE2CAD479CAA}</a:tableStyleId>
              </a:tblPr>
              <a:tblGrid>
                <a:gridCol w="6514225"/>
                <a:gridCol w="2126750"/>
              </a:tblGrid>
              <a:tr h="7783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Беларусь в составе международных организаций и межгосударственных объединений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7A4FF"/>
                    </a:solidFill>
                  </a:tcPr>
                </a:tc>
                <a:tc hMerge="1"/>
              </a:tr>
              <a:tr h="52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Союзное государство Беларуси и России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20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Дата создания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- 08.12.1999 г.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  <a:tr h="520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участники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– Беларусь и Россия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  <a:tr h="10638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Руководящие органы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– Высший Государственный Совет; Совет Министров; Постоянный Комитет Союзного государства; Пограничный и Таможенный коми- теты; Телерадиовещательная организация Союзного государства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2082225">
                <a:tc gridSpan="2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Цели создания </a:t>
                      </a: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– Углубление социально-экономических, культурных, полити- ческих, военных связей двух народов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descr="Ð¡Ð¾ÑÐ·Ð½Ð¾Ðµ Ð³Ð¾ÑÑÐ´Ð°ÑÑÑÐ²Ð¾: ÑÑÐ¾ Ð¿ÑÐ¾Ð¸ÑÑÐ¾Ð´Ð¸Ñ? â EADaily, 24 Ð¸ÑÐ½Ñ 2018 â ÐÐ¾Ð²Ð¾ÑÑÐ¸  Ð¿Ð¾Ð»Ð¸ÑÐ¸ÐºÐ¸, ÐÐ¾Ð²Ð¾ÑÑÐ¸ Ð Ð¾ÑÑÐ¸Ð¸" id="184" name="Google Shape;18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3173" y="2173857"/>
            <a:ext cx="1957055" cy="120434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5" name="Google Shape;185;p15"/>
          <p:cNvSpPr txBox="1"/>
          <p:nvPr>
            <p:ph type="title"/>
          </p:nvPr>
        </p:nvSpPr>
        <p:spPr>
          <a:xfrm>
            <a:off x="145974" y="0"/>
            <a:ext cx="8885281" cy="1000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Участие Беларуси в международных организациях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Google Shape;190;p16"/>
          <p:cNvGraphicFramePr/>
          <p:nvPr/>
        </p:nvGraphicFramePr>
        <p:xfrm>
          <a:off x="229652" y="118353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{BCF330A0-E2E5-49A1-B518-BE2CAD479CAA}</a:tableStyleId>
              </a:tblPr>
              <a:tblGrid>
                <a:gridCol w="6514225"/>
                <a:gridCol w="2126750"/>
              </a:tblGrid>
              <a:tr h="7435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Беларусь в составе международных организаций и межгосударственных объединений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7A4FF"/>
                    </a:solidFill>
                  </a:tcPr>
                </a:tc>
                <a:tc hMerge="1"/>
              </a:tr>
              <a:tr h="50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Евразийский экономический союз (ЕАЭС)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1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Дата создания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- 01.01.2015 г. (заменил ЕврАзЭС, созданное 10.12.2000 г.)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  <a:tr h="61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участники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– Армения, Беларусь, Казахстан, Кыр- гызстан, Россия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  <a:tr h="10163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Руководящие органы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– Высший Евразийский Экономический Совет; Евразийс- кая Экономическая Комиссия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1989125">
                <a:tc gridSpan="2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Цели создания </a:t>
                      </a: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– Всесторонняя модернизация, кооперация и повышение кон- курентоспособности национальных экономик и создание условий для стабиль- ного развития в интересах повышения жизненного уровня населения государ- ств-членов.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descr="Emblem of the Eurasian Economic Union.svg" id="191" name="Google Shape;19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7407" y="2170742"/>
            <a:ext cx="1999861" cy="128845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2" name="Google Shape;192;p16"/>
          <p:cNvSpPr txBox="1"/>
          <p:nvPr>
            <p:ph type="title"/>
          </p:nvPr>
        </p:nvSpPr>
        <p:spPr>
          <a:xfrm>
            <a:off x="145974" y="0"/>
            <a:ext cx="8885281" cy="1000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Участие Беларуси в международных организациях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/>
          <p:nvPr>
            <p:ph type="title"/>
          </p:nvPr>
        </p:nvSpPr>
        <p:spPr>
          <a:xfrm>
            <a:off x="145974" y="0"/>
            <a:ext cx="8885281" cy="1000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Участие Беларуси в международных организациях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8" name="Google Shape;198;p17"/>
          <p:cNvSpPr txBox="1"/>
          <p:nvPr/>
        </p:nvSpPr>
        <p:spPr>
          <a:xfrm>
            <a:off x="115781" y="1216324"/>
            <a:ext cx="4111200" cy="507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Минск является официальным мес- том пребывания Суда ЕАЭС. В 2020 г. Беларусь председательствовала в ор- ганах Евразийского экономического союза – Высшем Евразийском эконо- мическом совете, Евразийском меж- правительственном совете и Совете Евразийской экономической комис- сии. Беларусь стремится к тому, что- бы не позднее 2025 г. была выполне- на основная задача ЕАЭС – сформиро- ван полноценный экономический союз с общим рынком и четырьмя свободами: передвижения товаров, услуг, капиталов и рабочей силы, сняты барьеры в торговле, сформи- рованы общие энергетические рын- ки.</a:t>
            </a:r>
            <a:endParaRPr/>
          </a:p>
        </p:txBody>
      </p:sp>
      <p:sp>
        <p:nvSpPr>
          <p:cNvPr id="199" name="Google Shape;199;p17"/>
          <p:cNvSpPr txBox="1"/>
          <p:nvPr/>
        </p:nvSpPr>
        <p:spPr>
          <a:xfrm>
            <a:off x="1940461" y="6428051"/>
            <a:ext cx="2380891" cy="31780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Суд ЕАЭС в Минске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0" name="Google Shape;2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1352" y="1216324"/>
            <a:ext cx="4709903" cy="552953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Google Shape;205;p18"/>
          <p:cNvGraphicFramePr/>
          <p:nvPr/>
        </p:nvGraphicFramePr>
        <p:xfrm>
          <a:off x="229652" y="118353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{BCF330A0-E2E5-49A1-B518-BE2CAD479CAA}</a:tableStyleId>
              </a:tblPr>
              <a:tblGrid>
                <a:gridCol w="6514225"/>
                <a:gridCol w="2126750"/>
              </a:tblGrid>
              <a:tr h="7173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Беларусь в составе международных организаций и межгосударственных объединений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7A4FF"/>
                    </a:solidFill>
                  </a:tcPr>
                </a:tc>
                <a:tc hMerge="1"/>
              </a:tr>
              <a:tr h="617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Организация Договора о коллективной безопасности</a:t>
                      </a: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(ОДКБ)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89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Дата создания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- 18.09.2003 г.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  <a:tr h="617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участники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– Армения, Беларусь, Казахстан, Кыр- гызстан, Россия, Таджикистан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  <a:tr h="98042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Руководящие органы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– Совет Коллективной Безопасности (СКБ)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1918925">
                <a:tc gridSpan="2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Цели создания </a:t>
                      </a: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– Противодействие терроризму, незаконной разработке и расп- ространению оружия, наркоторговле, незаконной миграции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descr="ÐÐ·Ð¾Ð±ÑÐ°Ð¶ÐµÐ½Ð¸Ðµ Ð»Ð¾Ð³Ð¾ÑÐ¸Ð¿Ð°" id="206" name="Google Shape;20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2890" y="1972606"/>
            <a:ext cx="1739959" cy="173995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7" name="Google Shape;207;p18"/>
          <p:cNvSpPr txBox="1"/>
          <p:nvPr>
            <p:ph type="title"/>
          </p:nvPr>
        </p:nvSpPr>
        <p:spPr>
          <a:xfrm>
            <a:off x="145974" y="0"/>
            <a:ext cx="8885281" cy="1000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Участие Беларуси в международных организациях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Участие Республики Беларусь в международных организациях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145974" y="0"/>
            <a:ext cx="8885281" cy="1000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Участие Беларуси в международных организациях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2" name="Google Shape;82;p3"/>
          <p:cNvGrpSpPr/>
          <p:nvPr/>
        </p:nvGrpSpPr>
        <p:grpSpPr>
          <a:xfrm>
            <a:off x="267240" y="4300265"/>
            <a:ext cx="8565784" cy="2372269"/>
            <a:chOff x="4435" y="245850"/>
            <a:chExt cx="8565784" cy="2372269"/>
          </a:xfrm>
        </p:grpSpPr>
        <p:sp>
          <p:nvSpPr>
            <p:cNvPr id="83" name="Google Shape;83;p3"/>
            <p:cNvSpPr/>
            <p:nvPr/>
          </p:nvSpPr>
          <p:spPr>
            <a:xfrm>
              <a:off x="4287328" y="742000"/>
              <a:ext cx="3357861" cy="3885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4" name="Google Shape;84;p3"/>
            <p:cNvSpPr/>
            <p:nvPr/>
          </p:nvSpPr>
          <p:spPr>
            <a:xfrm>
              <a:off x="4287328" y="742000"/>
              <a:ext cx="1119287" cy="3885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5" name="Google Shape;85;p3"/>
            <p:cNvSpPr/>
            <p:nvPr/>
          </p:nvSpPr>
          <p:spPr>
            <a:xfrm>
              <a:off x="3168040" y="742000"/>
              <a:ext cx="1119287" cy="38851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6" name="Google Shape;86;p3"/>
            <p:cNvSpPr/>
            <p:nvPr/>
          </p:nvSpPr>
          <p:spPr>
            <a:xfrm>
              <a:off x="929466" y="742000"/>
              <a:ext cx="3357861" cy="38851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7" name="Google Shape;87;p3"/>
            <p:cNvSpPr/>
            <p:nvPr/>
          </p:nvSpPr>
          <p:spPr>
            <a:xfrm>
              <a:off x="2755837" y="245850"/>
              <a:ext cx="3062980" cy="49614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 txBox="1"/>
            <p:nvPr/>
          </p:nvSpPr>
          <p:spPr>
            <a:xfrm>
              <a:off x="2755837" y="245850"/>
              <a:ext cx="3062980" cy="4961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Цели деятельности ООН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35" y="1130513"/>
              <a:ext cx="1850061" cy="148760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 txBox="1"/>
            <p:nvPr/>
          </p:nvSpPr>
          <p:spPr>
            <a:xfrm>
              <a:off x="4435" y="1130513"/>
              <a:ext cx="1850061" cy="14876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поддержание межгосударствен-ного мира и безопасности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243009" y="1130513"/>
              <a:ext cx="1850061" cy="148760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 txBox="1"/>
            <p:nvPr/>
          </p:nvSpPr>
          <p:spPr>
            <a:xfrm>
              <a:off x="2243009" y="1130513"/>
              <a:ext cx="1850061" cy="14876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развитие дружественных отношений между нациями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481584" y="1130513"/>
              <a:ext cx="1850061" cy="148760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 txBox="1"/>
            <p:nvPr/>
          </p:nvSpPr>
          <p:spPr>
            <a:xfrm>
              <a:off x="4481584" y="1130513"/>
              <a:ext cx="1850061" cy="14876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осуществление сотрудничества в разрешении межгосударствен-ных проблем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6720158" y="1130513"/>
              <a:ext cx="1850061" cy="148680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 txBox="1"/>
            <p:nvPr/>
          </p:nvSpPr>
          <p:spPr>
            <a:xfrm>
              <a:off x="6720158" y="1130513"/>
              <a:ext cx="1850061" cy="14868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согласование действий наций в достижении общих целей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Ð·Ð¾Ð±ÑÐ°Ð¶ÐµÐ½Ð¸Ðµ Ð»Ð¾Ð³Ð¾ÑÐ¸Ð¿Ð°" id="97" name="Google Shape;9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2364" y="1168957"/>
            <a:ext cx="3458891" cy="293870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AntÃ³nio Guterres 2012 (cropped).jpg" id="98" name="Google Shape;9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974" y="1347007"/>
            <a:ext cx="2550901" cy="345328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99" name="Google Shape;99;p3"/>
          <p:cNvSpPr txBox="1"/>
          <p:nvPr/>
        </p:nvSpPr>
        <p:spPr>
          <a:xfrm>
            <a:off x="6403391" y="4107664"/>
            <a:ext cx="1796835" cy="3534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Эмблема ООН</a:t>
            </a:r>
            <a:endParaRPr/>
          </a:p>
        </p:txBody>
      </p:sp>
      <p:sp>
        <p:nvSpPr>
          <p:cNvPr id="100" name="Google Shape;100;p3"/>
          <p:cNvSpPr txBox="1"/>
          <p:nvPr/>
        </p:nvSpPr>
        <p:spPr>
          <a:xfrm>
            <a:off x="2696875" y="1267139"/>
            <a:ext cx="2950234" cy="8628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Антониу Гутерриш, Генеральный Секретарь ООН с 1 января 2017 г.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4"/>
          <p:cNvGraphicFramePr/>
          <p:nvPr/>
        </p:nvGraphicFramePr>
        <p:xfrm>
          <a:off x="94891" y="112220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{BCF330A0-E2E5-49A1-B518-BE2CAD479CAA}</a:tableStyleId>
              </a:tblPr>
              <a:tblGrid>
                <a:gridCol w="1958200"/>
                <a:gridCol w="6961525"/>
              </a:tblGrid>
              <a:tr h="2494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Структура ООН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5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7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Генеральная Ассамблея</a:t>
                      </a:r>
                      <a:endParaRPr b="1" sz="17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Главный совещательный, директивный и представительный орган. 193 страны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21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Совет Безопас- ности</a:t>
                      </a:r>
                      <a:endParaRPr b="1" sz="17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Поддержание международного мира и безопасности. Вводит между- народные санкции, направляет миротворческие силы ООН, санкцио- нирует проведение военных операций. 15 стран, 5 постоянных чле- нов с правом «вето» (Великобритания, Китай, Россия, США, Фран- ция)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04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Секретариат</a:t>
                      </a:r>
                      <a:endParaRPr b="1" sz="17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Руководство</a:t>
                      </a:r>
                      <a:r>
                        <a:rPr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миротворческими операциями, посредничество в меж- дународных спорах, составление обзоров экономических и социаль- ных тенденций, доклады по правам человека и развитию и др. Возг- лавляет Генеральный Секретарь (избирается сроком на 5 лет)</a:t>
                      </a:r>
                      <a:endParaRPr sz="17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Экономический и Социальный Совет</a:t>
                      </a:r>
                      <a:endParaRPr b="1" sz="17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Координирует сотрудничество ООН и её специализированных уч- реждений в экономической и социальной областях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Международный суд</a:t>
                      </a:r>
                      <a:endParaRPr b="1" sz="17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Решает</a:t>
                      </a:r>
                      <a:r>
                        <a:rPr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вопросы территориальных и пограничных споров, незакон- ного применения силы. 15 судей</a:t>
                      </a:r>
                      <a:endParaRPr sz="17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Совет по опеке</a:t>
                      </a:r>
                      <a:endParaRPr b="1" sz="17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Управление подопечными территориями. В 1994 г. приостановил</a:t>
                      </a:r>
                      <a:r>
                        <a:rPr lang="ru-RU" sz="1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деятельность</a:t>
                      </a:r>
                      <a:endParaRPr sz="17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06" name="Google Shape;106;p4"/>
          <p:cNvSpPr txBox="1"/>
          <p:nvPr>
            <p:ph type="title"/>
          </p:nvPr>
        </p:nvSpPr>
        <p:spPr>
          <a:xfrm>
            <a:off x="145974" y="0"/>
            <a:ext cx="8885281" cy="1000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Участие Беларуси в международных организациях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5"/>
          <p:cNvGraphicFramePr/>
          <p:nvPr/>
        </p:nvGraphicFramePr>
        <p:xfrm>
          <a:off x="90276" y="172873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{BCF330A0-E2E5-49A1-B518-BE2CAD479CAA}</a:tableStyleId>
              </a:tblPr>
              <a:tblGrid>
                <a:gridCol w="1501000"/>
                <a:gridCol w="7418725"/>
              </a:tblGrid>
              <a:tr h="2494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Специализированные учреждения ООН и организации под её эгидой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323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ВОЗ</a:t>
                      </a:r>
                      <a:endParaRPr b="1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Всемирная организация здравоохранения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70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Всемирный банк</a:t>
                      </a:r>
                      <a:endParaRPr b="1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Включает Международный банк реконструкции и развития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8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МАГАТЭ</a:t>
                      </a:r>
                      <a:endParaRPr b="1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Международное агентство по атомной энергии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6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МВФ</a:t>
                      </a:r>
                      <a:endParaRPr b="1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Международный валютный фонд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МОТ</a:t>
                      </a:r>
                      <a:endParaRPr b="1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Международная организация труда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0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ЮНЕСКО</a:t>
                      </a:r>
                      <a:endParaRPr b="1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ООН по вопросам образования, науки и культуры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0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ЮНИСЕФ</a:t>
                      </a:r>
                      <a:endParaRPr b="1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Детский фонд ООН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0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ЮНИДО</a:t>
                      </a:r>
                      <a:endParaRPr b="1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ООН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по промышленному развитию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08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 другие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112" name="Google Shape;112;p5"/>
          <p:cNvSpPr txBox="1"/>
          <p:nvPr>
            <p:ph type="title"/>
          </p:nvPr>
        </p:nvSpPr>
        <p:spPr>
          <a:xfrm>
            <a:off x="145974" y="0"/>
            <a:ext cx="8885281" cy="1000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Участие Беларуси в международных организациях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6"/>
          <p:cNvGraphicFramePr/>
          <p:nvPr/>
        </p:nvGraphicFramePr>
        <p:xfrm>
          <a:off x="229652" y="128575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{BCF330A0-E2E5-49A1-B518-BE2CAD479CAA}</a:tableStyleId>
              </a:tblPr>
              <a:tblGrid>
                <a:gridCol w="6514225"/>
                <a:gridCol w="2126750"/>
              </a:tblGrid>
              <a:tr h="5079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Беларусь в составе международных организаций и межгосударственных объединений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7A4FF"/>
                    </a:solidFill>
                  </a:tcPr>
                </a:tc>
                <a:tc hMerge="1"/>
              </a:tr>
              <a:tr h="475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Организация Объединённых Наций (ООН)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68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Дата создания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- 24.10.1945 г.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  <a:tr h="468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участники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- 193 государства-члена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  <a:tr h="117212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Руководящие органы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Генеральная Ассамблея. Совет Безопасности. Экономи- ческий и Социальный Совет. Совет по опеке. Международный суд. Секретариат. 15 специализированных учреждений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1875425">
                <a:tc gridSpan="2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Цели создания </a:t>
                      </a: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Поддержание межгосударственного мира и безопасности; раз- витие дружественных отношений между нациями; осуществление сотрудничес- тва в разрешении международных проблем; согласование действий наций в дос- тижении общих целей; содействие экономическому и социальному прогрессу всех народов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descr="ÐÐ·Ð¾Ð±ÑÐ°Ð¶ÐµÐ½Ð¸Ðµ Ð»Ð¾Ð³Ð¾ÑÐ¸Ð¿Ð°"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3660" y="2059715"/>
            <a:ext cx="1492369" cy="126793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19" name="Google Shape;119;p6"/>
          <p:cNvSpPr txBox="1"/>
          <p:nvPr>
            <p:ph type="title"/>
          </p:nvPr>
        </p:nvSpPr>
        <p:spPr>
          <a:xfrm>
            <a:off x="145974" y="0"/>
            <a:ext cx="8885281" cy="1000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Участие Беларуси в международных организациях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145974" y="0"/>
            <a:ext cx="8885281" cy="1000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Участие Беларуси в международных организациях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profil.adu.by/pluginfile.php/6240/mod_book/chapter/19713/10-1.1.jpg" id="125" name="Google Shape;1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2166" y="1137336"/>
            <a:ext cx="4209089" cy="555676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26" name="Google Shape;126;p7"/>
          <p:cNvSpPr txBox="1"/>
          <p:nvPr/>
        </p:nvSpPr>
        <p:spPr>
          <a:xfrm>
            <a:off x="250166" y="6038490"/>
            <a:ext cx="6164695" cy="65560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Делегация БССР при подписании Устава ООН. Устав подписывает руководитель делегации нарком иностранных дел БССР Кузьма Киселёв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145974" y="1010982"/>
            <a:ext cx="4676100" cy="507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Беларусь является учредителем Организа-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ции Объединённых Наций, и белорусская 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делегация в числе других делегаций, пред-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ставляющих первоначальных членов Ор- ганизации, подписала в октябре 1945 г. в Сан-Франциско Устав ООН. Уже на I сессии Генеральной Ассамблеи ООН в 1946 г. по инициативе БССР была принята резолю- ция о выдаче и наказании военных прес- тупников. С 1993 г. в Беларуси работает Программа развития ООН (ПРООН) для осуществления проектов технической по- мощи Беларуси и оказания консульта- ционного содействия в области рыночных преобразований. В Минске открыто Пред- ставительство ЮНИСЕФ (Детского фонда ООН) для осуществления программы по защите материнства и детства.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title"/>
          </p:nvPr>
        </p:nvSpPr>
        <p:spPr>
          <a:xfrm>
            <a:off x="145974" y="0"/>
            <a:ext cx="8885281" cy="1000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Участие Беларуси в международных организациях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" name="Google Shape;133;p8"/>
          <p:cNvSpPr txBox="1"/>
          <p:nvPr/>
        </p:nvSpPr>
        <p:spPr>
          <a:xfrm>
            <a:off x="2263313" y="2747610"/>
            <a:ext cx="1920499" cy="33211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Логотип ЮНЕСКО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198334" y="4826675"/>
            <a:ext cx="8945700" cy="175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1954 г. Беларусь вошла в состав ЮНЕСКО и на протяжении многих лет поддержи- вает с этой международной организацией плодотворные, динамичные отношения. С помощью ЮНЕСКО в нашей стране реализуется множество интересных проектов в сфере образования, науки, информации, коммуникаций и, безусловно, культуры. В октябре 1988 г. Беларусь присоединилась к Конвенции по охране всемирного культурного и природного наследия, принятой ЮНЕСКО в 1972 г.</a:t>
            </a:r>
            <a:endParaRPr/>
          </a:p>
        </p:txBody>
      </p:sp>
      <p:pic>
        <p:nvPicPr>
          <p:cNvPr descr="Ð¡ÑÐ°ÑÑÑ ÐÑÐµÐ´ÑÐµÐ´Ð°ÑÐµÐ»Ñ ÐÐ¾Ð¼Ð¸ÑÑÐ¸Ð¸ Ð Ð¾ÑÑÐ¸Ð¹ÑÐºÐ¾Ð¹ Ð¤ÐµÐ´ÐµÑÐ°ÑÐ¸Ð¸ Ð¿Ð¾ Ð´ÐµÐ»Ð°Ð¼ Ð®ÐÐÐ¡ÐÐ, ÐÐ¸Ð½Ð¸ÑÑÑÐ°  Ð¸Ð½Ð¾ÑÑÑÐ°Ð½Ð½ÑÑ Ð´ÐµÐ» Ð Ð¾ÑÑÐ¸Ð¹ÑÐºÐ¾Ð¹ Ð¤ÐµÐ´ÐµÑÐ°ÑÐ¸Ð¸ Ð¡.ÐÐ°Ð²ÑÐ¾Ð²Ð° Â«ÐÑÐ¼Ð°Ð½Ð¸ÑÐ°ÑÐ½ÑÐµ Ð³Ð¾ÑÐ¸Ð·Ð¾Ð½ÑÑ  Ð®ÐÐÐ¡ÐÐÂ»" id="135" name="Google Shape;1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3812" y="1105626"/>
            <a:ext cx="4761180" cy="361608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type="title"/>
          </p:nvPr>
        </p:nvSpPr>
        <p:spPr>
          <a:xfrm>
            <a:off x="145974" y="0"/>
            <a:ext cx="8885281" cy="1000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Участие Беларуси в международных организациях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41" name="Google Shape;141;p9"/>
          <p:cNvGraphicFramePr/>
          <p:nvPr/>
        </p:nvGraphicFramePr>
        <p:xfrm>
          <a:off x="111541" y="124690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{BCF330A0-E2E5-49A1-B518-BE2CAD479CAA}</a:tableStyleId>
              </a:tblPr>
              <a:tblGrid>
                <a:gridCol w="906375"/>
                <a:gridCol w="8013350"/>
              </a:tblGrid>
              <a:tr h="4822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Беларусь и белорусы в Календаре памятных дат ЮНЕСКО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445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2002 г.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200-летие со дня рождения учёного, геолога Игната Домейко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5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2007 г. 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200-летие со дня рождения художника и композитора Наполеона Орды 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79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2008 г. 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200-летие со дня рождения поэта, драматурга и актёра Винцента Дунина- Марцинкевича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5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2009 г.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600-летие заповедного режима в Беловежской пуще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5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2010 г.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200-летие со дня рождения художника Ивана Хруцкого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5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2012 г.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1150-летие первого упоминания в летописях города Полоцка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5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2014 г.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200-летие со дня рождения учёного и дипломата Иосифа Гошкевича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79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2015 г.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250-летие со дня рождения политического деятеля, дипломата и компози- тора Михала Клеофаса Огинского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79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2016 г.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150-летие со дня рождения живописца, театрального художника, декора- тора и модельера Леона Бакста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21.12.2021</vt:lpwstr>
  </property>
</Properties>
</file>