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0" roundtripDataSignature="AMtx7mi5xU4e+3/cinyj4T7oHSMmw3yM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FC9A25B-7E70-46AB-9019-85D20A979A7F}">
  <a:tblStyle styleId="{3FC9A25B-7E70-46AB-9019-85D20A979A7F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0E6"/>
          </a:solidFill>
        </a:fill>
      </a:tcStyle>
    </a:wholeTbl>
    <a:band1H>
      <a:tcTxStyle/>
      <a:tcStyle>
        <a:fill>
          <a:solidFill>
            <a:srgbClr val="FFE0CA"/>
          </a:solidFill>
        </a:fill>
      </a:tcStyle>
    </a:band1H>
    <a:band2H>
      <a:tcTxStyle/>
    </a:band2H>
    <a:band1V>
      <a:tcTxStyle/>
      <a:tcStyle>
        <a:fill>
          <a:solidFill>
            <a:srgbClr val="FFE0CA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:notes"/>
          <p:cNvSpPr txBox="1"/>
          <p:nvPr/>
        </p:nvSpPr>
        <p:spPr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</p:spPr>
        <p:txBody>
          <a:bodyPr anchorCtr="0" anchor="b" bIns="47400" lIns="94800" spcFirstLastPara="1" rIns="94800" wrap="square" tIns="474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:notes"/>
          <p:cNvSpPr/>
          <p:nvPr>
            <p:ph idx="2" type="sldImg"/>
          </p:nvPr>
        </p:nvSpPr>
        <p:spPr>
          <a:xfrm>
            <a:off x="1143000" y="685800"/>
            <a:ext cx="4573588" cy="3430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7400" lIns="94800" spcFirstLastPara="1" rIns="94800" wrap="square" tIns="47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5"/>
          <p:cNvSpPr txBox="1"/>
          <p:nvPr>
            <p:ph type="ctrTitle"/>
          </p:nvPr>
        </p:nvSpPr>
        <p:spPr>
          <a:xfrm>
            <a:off x="963613" y="3951288"/>
            <a:ext cx="7713662" cy="1081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5"/>
          <p:cNvSpPr txBox="1"/>
          <p:nvPr>
            <p:ph idx="1" type="subTitle"/>
          </p:nvPr>
        </p:nvSpPr>
        <p:spPr>
          <a:xfrm>
            <a:off x="960438" y="5075238"/>
            <a:ext cx="7740650" cy="757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/>
            </a:lvl1pPr>
            <a:lvl2pPr lvl="1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" name="Google Shape;16;p1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4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4"/>
          <p:cNvSpPr txBox="1"/>
          <p:nvPr>
            <p:ph idx="1" type="body"/>
          </p:nvPr>
        </p:nvSpPr>
        <p:spPr>
          <a:xfrm rot="5400000">
            <a:off x="2401094" y="-616743"/>
            <a:ext cx="4313238" cy="852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5" name="Google Shape;55;p24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文本" type="vertTitleAndTx">
  <p:cSld name="VERTICAL_TITLE_AND_VERTICAL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5"/>
          <p:cNvSpPr txBox="1"/>
          <p:nvPr>
            <p:ph type="title"/>
          </p:nvPr>
        </p:nvSpPr>
        <p:spPr>
          <a:xfrm rot="5400000">
            <a:off x="4999038" y="1970088"/>
            <a:ext cx="553085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5"/>
          <p:cNvSpPr txBox="1"/>
          <p:nvPr>
            <p:ph idx="1" type="body"/>
          </p:nvPr>
        </p:nvSpPr>
        <p:spPr>
          <a:xfrm rot="5400000">
            <a:off x="654844" y="-88106"/>
            <a:ext cx="5530850" cy="6249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25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6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6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16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228600" lvl="1" marL="914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560"/>
              </a:spcBef>
              <a:spcAft>
                <a:spcPts val="56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24" name="Google Shape;24;p17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1" type="body"/>
          </p:nvPr>
        </p:nvSpPr>
        <p:spPr>
          <a:xfrm>
            <a:off x="295275" y="1489075"/>
            <a:ext cx="4186238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8" name="Google Shape;28;p18"/>
          <p:cNvSpPr txBox="1"/>
          <p:nvPr>
            <p:ph idx="2" type="body"/>
          </p:nvPr>
        </p:nvSpPr>
        <p:spPr>
          <a:xfrm>
            <a:off x="4633913" y="1489075"/>
            <a:ext cx="4186237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9" name="Google Shape;29;p18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3" name="Google Shape;33;p1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4" name="Google Shape;34;p19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5" name="Google Shape;35;p19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6" name="Google Shape;36;p19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0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0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2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2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▪"/>
              <a:defRPr sz="3200"/>
            </a:lvl1pPr>
            <a:lvl2pPr indent="-406400" lvl="1" marL="914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5" name="Google Shape;45;p22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6" name="Google Shape;46;p22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3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3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23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2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4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4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>
            <p:ph type="ctrTitle"/>
          </p:nvPr>
        </p:nvSpPr>
        <p:spPr>
          <a:xfrm>
            <a:off x="887366" y="4009105"/>
            <a:ext cx="7713662" cy="118342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Основные принципы международного права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7" name="Google Shape;67;p1"/>
          <p:cNvSpPr txBox="1"/>
          <p:nvPr>
            <p:ph idx="1" type="subTitle"/>
          </p:nvPr>
        </p:nvSpPr>
        <p:spPr>
          <a:xfrm>
            <a:off x="960438" y="5235388"/>
            <a:ext cx="7740650" cy="59708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Обществоведение (повышенный уровень). 11 класс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950119" y="89171"/>
            <a:ext cx="7740650" cy="75723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Лицей Ивацевичского района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950119" y="6443932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2021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960438" y="5875338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Ситник П.В.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0"/>
          <p:cNvSpPr txBox="1"/>
          <p:nvPr>
            <p:ph type="title"/>
          </p:nvPr>
        </p:nvSpPr>
        <p:spPr>
          <a:xfrm>
            <a:off x="8326" y="93052"/>
            <a:ext cx="9083614" cy="6985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>
                <a:latin typeface="Cambria"/>
                <a:ea typeface="Cambria"/>
                <a:cs typeface="Cambria"/>
                <a:sym typeface="Cambria"/>
              </a:rPr>
              <a:t>Основные принципы международного права</a:t>
            </a:r>
            <a:endParaRPr/>
          </a:p>
        </p:txBody>
      </p:sp>
      <p:grpSp>
        <p:nvGrpSpPr>
          <p:cNvPr id="237" name="Google Shape;237;p10"/>
          <p:cNvGrpSpPr/>
          <p:nvPr/>
        </p:nvGrpSpPr>
        <p:grpSpPr>
          <a:xfrm>
            <a:off x="432592" y="1892362"/>
            <a:ext cx="8472870" cy="4549224"/>
            <a:chOff x="792" y="171138"/>
            <a:chExt cx="8472870" cy="4549224"/>
          </a:xfrm>
        </p:grpSpPr>
        <p:sp>
          <p:nvSpPr>
            <p:cNvPr id="238" name="Google Shape;238;p10"/>
            <p:cNvSpPr/>
            <p:nvPr/>
          </p:nvSpPr>
          <p:spPr>
            <a:xfrm>
              <a:off x="792" y="171138"/>
              <a:ext cx="7231975" cy="117617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9" name="Google Shape;239;p10"/>
            <p:cNvSpPr txBox="1"/>
            <p:nvPr/>
          </p:nvSpPr>
          <p:spPr>
            <a:xfrm>
              <a:off x="35241" y="205587"/>
              <a:ext cx="7163077" cy="110728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Декларация о принципах международного права, ка- сающихся дружественных отношений и сотрудничества между государствами в соответствии с Уставом Организа- ции Объединённых Наций (1970 г.)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0" name="Google Shape;240;p10"/>
            <p:cNvSpPr/>
            <p:nvPr/>
          </p:nvSpPr>
          <p:spPr>
            <a:xfrm>
              <a:off x="723990" y="1347317"/>
              <a:ext cx="723197" cy="87257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41" name="Google Shape;241;p10"/>
            <p:cNvSpPr/>
            <p:nvPr/>
          </p:nvSpPr>
          <p:spPr>
            <a:xfrm>
              <a:off x="1447187" y="1476498"/>
              <a:ext cx="7026475" cy="1486781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10"/>
            <p:cNvSpPr txBox="1"/>
            <p:nvPr/>
          </p:nvSpPr>
          <p:spPr>
            <a:xfrm>
              <a:off x="1490733" y="1520044"/>
              <a:ext cx="6939383" cy="139968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принцип, согласно которому государства воздерживаются в своих международных отношениях от угрозы силой или её при- менения как против территориальной целостности или полити- ческой независимости любого государства, так и каким-либо иным образом, несовместимым с целями Организации Объеди- нённых Наций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3" name="Google Shape;243;p10"/>
            <p:cNvSpPr/>
            <p:nvPr/>
          </p:nvSpPr>
          <p:spPr>
            <a:xfrm>
              <a:off x="723990" y="1347317"/>
              <a:ext cx="723197" cy="223614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44" name="Google Shape;244;p10"/>
            <p:cNvSpPr/>
            <p:nvPr/>
          </p:nvSpPr>
          <p:spPr>
            <a:xfrm>
              <a:off x="1447187" y="3092460"/>
              <a:ext cx="7026475" cy="982000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5" name="Google Shape;245;p10"/>
            <p:cNvSpPr txBox="1"/>
            <p:nvPr/>
          </p:nvSpPr>
          <p:spPr>
            <a:xfrm>
              <a:off x="1475949" y="3121222"/>
              <a:ext cx="6968951" cy="92447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принцип, согласно которому государства разрешают свои меж- дународные споры мирными средствами таким образом, чтобы не подвергать угрозе международный мир и безопасность и справедливость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6" name="Google Shape;246;p10"/>
            <p:cNvSpPr/>
            <p:nvPr/>
          </p:nvSpPr>
          <p:spPr>
            <a:xfrm>
              <a:off x="723990" y="1347317"/>
              <a:ext cx="723197" cy="311468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47" name="Google Shape;247;p10"/>
            <p:cNvSpPr/>
            <p:nvPr/>
          </p:nvSpPr>
          <p:spPr>
            <a:xfrm>
              <a:off x="1447187" y="4203640"/>
              <a:ext cx="7026475" cy="51672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8" name="Google Shape;248;p10"/>
            <p:cNvSpPr txBox="1"/>
            <p:nvPr/>
          </p:nvSpPr>
          <p:spPr>
            <a:xfrm>
              <a:off x="1462321" y="4218774"/>
              <a:ext cx="6996207" cy="48645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обязанности в соответствии с Уставом не вмешиваться в дела, входящие во внутреннюю компетенцию любого государства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49" name="Google Shape;249;p10"/>
          <p:cNvSpPr txBox="1"/>
          <p:nvPr/>
        </p:nvSpPr>
        <p:spPr>
          <a:xfrm>
            <a:off x="96149" y="1242546"/>
            <a:ext cx="8810107" cy="36213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В 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1970 г. 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была принята 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Декларация ООН о принципах международного права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. 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1"/>
          <p:cNvSpPr txBox="1"/>
          <p:nvPr>
            <p:ph type="title"/>
          </p:nvPr>
        </p:nvSpPr>
        <p:spPr>
          <a:xfrm>
            <a:off x="8326" y="93052"/>
            <a:ext cx="9083614" cy="6985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>
                <a:latin typeface="Cambria"/>
                <a:ea typeface="Cambria"/>
                <a:cs typeface="Cambria"/>
                <a:sym typeface="Cambria"/>
              </a:rPr>
              <a:t>Основные принципы международного права</a:t>
            </a:r>
            <a:endParaRPr/>
          </a:p>
        </p:txBody>
      </p:sp>
      <p:grpSp>
        <p:nvGrpSpPr>
          <p:cNvPr id="255" name="Google Shape;255;p11"/>
          <p:cNvGrpSpPr/>
          <p:nvPr/>
        </p:nvGrpSpPr>
        <p:grpSpPr>
          <a:xfrm>
            <a:off x="432592" y="2013831"/>
            <a:ext cx="8472870" cy="3867016"/>
            <a:chOff x="792" y="812560"/>
            <a:chExt cx="8472870" cy="3867016"/>
          </a:xfrm>
        </p:grpSpPr>
        <p:sp>
          <p:nvSpPr>
            <p:cNvPr id="256" name="Google Shape;256;p11"/>
            <p:cNvSpPr/>
            <p:nvPr/>
          </p:nvSpPr>
          <p:spPr>
            <a:xfrm>
              <a:off x="792" y="812560"/>
              <a:ext cx="7231975" cy="117617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7" name="Google Shape;257;p11"/>
            <p:cNvSpPr txBox="1"/>
            <p:nvPr/>
          </p:nvSpPr>
          <p:spPr>
            <a:xfrm>
              <a:off x="35241" y="847009"/>
              <a:ext cx="7163077" cy="110728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Декларация о принципах международного права, ка- сающихся дружественных отношений и сотрудничества между государствами в соответствии с Уставом Организа- ции Объединённых Наций (1970 г.)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8" name="Google Shape;258;p11"/>
            <p:cNvSpPr/>
            <p:nvPr/>
          </p:nvSpPr>
          <p:spPr>
            <a:xfrm>
              <a:off x="723990" y="1988739"/>
              <a:ext cx="723197" cy="38754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59" name="Google Shape;259;p11"/>
            <p:cNvSpPr/>
            <p:nvPr/>
          </p:nvSpPr>
          <p:spPr>
            <a:xfrm>
              <a:off x="1447187" y="2117919"/>
              <a:ext cx="7026475" cy="51672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0" name="Google Shape;260;p11"/>
            <p:cNvSpPr txBox="1"/>
            <p:nvPr/>
          </p:nvSpPr>
          <p:spPr>
            <a:xfrm>
              <a:off x="1462321" y="2133053"/>
              <a:ext cx="6996207" cy="48645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обязанности государств сотрудничать друг с другом в соответст- вии с Уставом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1" name="Google Shape;261;p11"/>
            <p:cNvSpPr/>
            <p:nvPr/>
          </p:nvSpPr>
          <p:spPr>
            <a:xfrm>
              <a:off x="723990" y="1988739"/>
              <a:ext cx="723197" cy="103344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62" name="Google Shape;262;p11"/>
            <p:cNvSpPr/>
            <p:nvPr/>
          </p:nvSpPr>
          <p:spPr>
            <a:xfrm>
              <a:off x="1447187" y="2763823"/>
              <a:ext cx="7026475" cy="51672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3" name="Google Shape;263;p11"/>
            <p:cNvSpPr txBox="1"/>
            <p:nvPr/>
          </p:nvSpPr>
          <p:spPr>
            <a:xfrm>
              <a:off x="1462321" y="2778957"/>
              <a:ext cx="6996207" cy="48645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принцип равноправия и самоопределения народов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4" name="Google Shape;264;p11"/>
            <p:cNvSpPr/>
            <p:nvPr/>
          </p:nvSpPr>
          <p:spPr>
            <a:xfrm>
              <a:off x="723990" y="1988739"/>
              <a:ext cx="723197" cy="167934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65" name="Google Shape;265;p11"/>
            <p:cNvSpPr/>
            <p:nvPr/>
          </p:nvSpPr>
          <p:spPr>
            <a:xfrm>
              <a:off x="1447187" y="3409726"/>
              <a:ext cx="7026475" cy="51672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6" name="Google Shape;266;p11"/>
            <p:cNvSpPr txBox="1"/>
            <p:nvPr/>
          </p:nvSpPr>
          <p:spPr>
            <a:xfrm>
              <a:off x="1462321" y="3424860"/>
              <a:ext cx="6996207" cy="48645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принцип суверенного равенства государств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7" name="Google Shape;267;p11"/>
            <p:cNvSpPr/>
            <p:nvPr/>
          </p:nvSpPr>
          <p:spPr>
            <a:xfrm>
              <a:off x="723990" y="1988739"/>
              <a:ext cx="723197" cy="237886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68" name="Google Shape;268;p11"/>
            <p:cNvSpPr/>
            <p:nvPr/>
          </p:nvSpPr>
          <p:spPr>
            <a:xfrm>
              <a:off x="1447187" y="4055629"/>
              <a:ext cx="7026475" cy="62394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9" name="Google Shape;269;p11"/>
            <p:cNvSpPr txBox="1"/>
            <p:nvPr/>
          </p:nvSpPr>
          <p:spPr>
            <a:xfrm>
              <a:off x="1465462" y="4073904"/>
              <a:ext cx="6989925" cy="58739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принцип, согласно которому государства добросовестно выпол- няют обязательства, принятые ими в соответствии с Уставом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2"/>
          <p:cNvSpPr txBox="1"/>
          <p:nvPr>
            <p:ph type="title"/>
          </p:nvPr>
        </p:nvSpPr>
        <p:spPr>
          <a:xfrm>
            <a:off x="8326" y="93052"/>
            <a:ext cx="9083614" cy="6985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>
                <a:latin typeface="Cambria"/>
                <a:ea typeface="Cambria"/>
                <a:cs typeface="Cambria"/>
                <a:sym typeface="Cambria"/>
              </a:rPr>
              <a:t>Основные принципы международного права</a:t>
            </a:r>
            <a:endParaRPr/>
          </a:p>
        </p:txBody>
      </p:sp>
      <p:grpSp>
        <p:nvGrpSpPr>
          <p:cNvPr id="275" name="Google Shape;275;p12"/>
          <p:cNvGrpSpPr/>
          <p:nvPr/>
        </p:nvGrpSpPr>
        <p:grpSpPr>
          <a:xfrm>
            <a:off x="850205" y="1397712"/>
            <a:ext cx="7637644" cy="5294983"/>
            <a:chOff x="418405" y="712"/>
            <a:chExt cx="7637644" cy="5294983"/>
          </a:xfrm>
        </p:grpSpPr>
        <p:sp>
          <p:nvSpPr>
            <p:cNvPr id="276" name="Google Shape;276;p12"/>
            <p:cNvSpPr/>
            <p:nvPr/>
          </p:nvSpPr>
          <p:spPr>
            <a:xfrm>
              <a:off x="418405" y="712"/>
              <a:ext cx="6149264" cy="73034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7" name="Google Shape;277;p12"/>
            <p:cNvSpPr txBox="1"/>
            <p:nvPr/>
          </p:nvSpPr>
          <p:spPr>
            <a:xfrm>
              <a:off x="439796" y="22103"/>
              <a:ext cx="6106482" cy="68756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Международные документы, закрепляющие принципы международного права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8" name="Google Shape;278;p12"/>
            <p:cNvSpPr/>
            <p:nvPr/>
          </p:nvSpPr>
          <p:spPr>
            <a:xfrm>
              <a:off x="1033332" y="731054"/>
              <a:ext cx="614926" cy="54775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79" name="Google Shape;279;p12"/>
            <p:cNvSpPr/>
            <p:nvPr/>
          </p:nvSpPr>
          <p:spPr>
            <a:xfrm>
              <a:off x="1648258" y="913640"/>
              <a:ext cx="6407791" cy="73034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0" name="Google Shape;280;p12"/>
            <p:cNvSpPr txBox="1"/>
            <p:nvPr/>
          </p:nvSpPr>
          <p:spPr>
            <a:xfrm>
              <a:off x="1669649" y="935031"/>
              <a:ext cx="6365009" cy="68756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Устав Организации Объединённых Наций (1945 г.)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1" name="Google Shape;281;p12"/>
            <p:cNvSpPr/>
            <p:nvPr/>
          </p:nvSpPr>
          <p:spPr>
            <a:xfrm>
              <a:off x="1033332" y="731054"/>
              <a:ext cx="614926" cy="146068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82" name="Google Shape;282;p12"/>
            <p:cNvSpPr/>
            <p:nvPr/>
          </p:nvSpPr>
          <p:spPr>
            <a:xfrm>
              <a:off x="1648258" y="1826568"/>
              <a:ext cx="6407791" cy="73034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3" name="Google Shape;283;p12"/>
            <p:cNvSpPr txBox="1"/>
            <p:nvPr/>
          </p:nvSpPr>
          <p:spPr>
            <a:xfrm>
              <a:off x="1669649" y="1847959"/>
              <a:ext cx="6365009" cy="68756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Декларация о принципах международного права (1970 г.)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4" name="Google Shape;284;p12"/>
            <p:cNvSpPr/>
            <p:nvPr/>
          </p:nvSpPr>
          <p:spPr>
            <a:xfrm>
              <a:off x="1033332" y="731054"/>
              <a:ext cx="614926" cy="237361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85" name="Google Shape;285;p12"/>
            <p:cNvSpPr/>
            <p:nvPr/>
          </p:nvSpPr>
          <p:spPr>
            <a:xfrm>
              <a:off x="1648258" y="2739496"/>
              <a:ext cx="6407791" cy="73034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6" name="Google Shape;286;p12"/>
            <p:cNvSpPr txBox="1"/>
            <p:nvPr/>
          </p:nvSpPr>
          <p:spPr>
            <a:xfrm>
              <a:off x="1669649" y="2760887"/>
              <a:ext cx="6365009" cy="68756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Хельсинский заключительный акт (1975 г.)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7" name="Google Shape;287;p12"/>
            <p:cNvSpPr/>
            <p:nvPr/>
          </p:nvSpPr>
          <p:spPr>
            <a:xfrm>
              <a:off x="1033332" y="731054"/>
              <a:ext cx="614926" cy="328654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88" name="Google Shape;288;p12"/>
            <p:cNvSpPr/>
            <p:nvPr/>
          </p:nvSpPr>
          <p:spPr>
            <a:xfrm>
              <a:off x="1648258" y="3652424"/>
              <a:ext cx="6407791" cy="73034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9" name="Google Shape;289;p12"/>
            <p:cNvSpPr txBox="1"/>
            <p:nvPr/>
          </p:nvSpPr>
          <p:spPr>
            <a:xfrm>
              <a:off x="1669649" y="3673815"/>
              <a:ext cx="6365009" cy="68756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акты Организации по безопасности и сотрудничеству в Европе (ОБСЕ, создана в 1975 г.)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0" name="Google Shape;290;p12"/>
            <p:cNvSpPr/>
            <p:nvPr/>
          </p:nvSpPr>
          <p:spPr>
            <a:xfrm>
              <a:off x="1033332" y="731054"/>
              <a:ext cx="614926" cy="419946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91" name="Google Shape;291;p12"/>
            <p:cNvSpPr/>
            <p:nvPr/>
          </p:nvSpPr>
          <p:spPr>
            <a:xfrm>
              <a:off x="1648258" y="4565353"/>
              <a:ext cx="6407791" cy="73034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2" name="Google Shape;292;p12"/>
            <p:cNvSpPr txBox="1"/>
            <p:nvPr/>
          </p:nvSpPr>
          <p:spPr>
            <a:xfrm>
              <a:off x="1669649" y="4586744"/>
              <a:ext cx="6365009" cy="68756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итоговый документ Венской встречи (1989 г.) и др.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3"/>
          <p:cNvSpPr txBox="1"/>
          <p:nvPr>
            <p:ph type="title"/>
          </p:nvPr>
        </p:nvSpPr>
        <p:spPr>
          <a:xfrm>
            <a:off x="8326" y="93052"/>
            <a:ext cx="9083614" cy="6985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>
                <a:latin typeface="Cambria"/>
                <a:ea typeface="Cambria"/>
                <a:cs typeface="Cambria"/>
                <a:sym typeface="Cambria"/>
              </a:rPr>
              <a:t>Основные принципы международного права</a:t>
            </a:r>
            <a:endParaRPr/>
          </a:p>
        </p:txBody>
      </p:sp>
      <p:pic>
        <p:nvPicPr>
          <p:cNvPr id="298" name="Google Shape;298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94695" y="1224616"/>
            <a:ext cx="4001220" cy="5505128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299" name="Google Shape;299;p13"/>
          <p:cNvSpPr txBox="1"/>
          <p:nvPr/>
        </p:nvSpPr>
        <p:spPr>
          <a:xfrm>
            <a:off x="431800" y="6331789"/>
            <a:ext cx="4562895" cy="35348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Конституция Республики Беларусь</a:t>
            </a:r>
            <a:endParaRPr/>
          </a:p>
        </p:txBody>
      </p:sp>
      <p:sp>
        <p:nvSpPr>
          <p:cNvPr id="300" name="Google Shape;300;p13"/>
          <p:cNvSpPr txBox="1"/>
          <p:nvPr/>
        </p:nvSpPr>
        <p:spPr>
          <a:xfrm>
            <a:off x="172528" y="1224616"/>
            <a:ext cx="4753156" cy="3166229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Статья 8: 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Республика Беларусь признаёт приоритет общепризнанных принципов международного права и обеспечивает соответствие им законодательства. Респуб- лика Беларусь в соответствии с нормами международного права может на добро- вольной основе входить в межгосударст- венные образования и выходить из них. Не допускается заключение международных договоров, которые противоречат Консти- туции.</a:t>
            </a:r>
            <a:endParaRPr b="1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План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6" name="Google Shape;76;p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/>
          <a:p>
            <a:pPr indent="-180975" lvl="0" marL="18097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Основные принципы международного права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/>
          <p:cNvSpPr txBox="1"/>
          <p:nvPr>
            <p:ph type="title"/>
          </p:nvPr>
        </p:nvSpPr>
        <p:spPr>
          <a:xfrm>
            <a:off x="8326" y="93052"/>
            <a:ext cx="9083614" cy="6985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>
                <a:latin typeface="Cambria"/>
                <a:ea typeface="Cambria"/>
                <a:cs typeface="Cambria"/>
                <a:sym typeface="Cambria"/>
              </a:rPr>
              <a:t>Основные принципы международного права</a:t>
            </a:r>
            <a:endParaRPr/>
          </a:p>
        </p:txBody>
      </p:sp>
      <p:sp>
        <p:nvSpPr>
          <p:cNvPr id="82" name="Google Shape;82;p3"/>
          <p:cNvSpPr txBox="1"/>
          <p:nvPr/>
        </p:nvSpPr>
        <p:spPr>
          <a:xfrm>
            <a:off x="154007" y="1368051"/>
            <a:ext cx="8810107" cy="97173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Термин «международное право» появился в конце XVIII в. Существование множес- тва национальных государств обусловливает закономерное возникновение меж- дународного права как инструмента регулирования общественных отношений.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83" name="Google Shape;83;p3"/>
          <p:cNvGrpSpPr/>
          <p:nvPr/>
        </p:nvGrpSpPr>
        <p:grpSpPr>
          <a:xfrm>
            <a:off x="244739" y="2599256"/>
            <a:ext cx="8628642" cy="3640177"/>
            <a:chOff x="3198" y="402904"/>
            <a:chExt cx="8628642" cy="3640177"/>
          </a:xfrm>
        </p:grpSpPr>
        <p:sp>
          <p:nvSpPr>
            <p:cNvPr id="84" name="Google Shape;84;p3"/>
            <p:cNvSpPr/>
            <p:nvPr/>
          </p:nvSpPr>
          <p:spPr>
            <a:xfrm>
              <a:off x="6501593" y="2076918"/>
              <a:ext cx="91440" cy="29053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5" name="Google Shape;85;p3"/>
            <p:cNvSpPr/>
            <p:nvPr/>
          </p:nvSpPr>
          <p:spPr>
            <a:xfrm>
              <a:off x="4317520" y="1094645"/>
              <a:ext cx="2229793" cy="29053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6" name="Google Shape;86;p3"/>
            <p:cNvSpPr/>
            <p:nvPr/>
          </p:nvSpPr>
          <p:spPr>
            <a:xfrm>
              <a:off x="2042006" y="2076918"/>
              <a:ext cx="91440" cy="29053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7" name="Google Shape;87;p3"/>
            <p:cNvSpPr/>
            <p:nvPr/>
          </p:nvSpPr>
          <p:spPr>
            <a:xfrm>
              <a:off x="2087726" y="1094645"/>
              <a:ext cx="2229793" cy="290531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8" name="Google Shape;88;p3"/>
            <p:cNvSpPr/>
            <p:nvPr/>
          </p:nvSpPr>
          <p:spPr>
            <a:xfrm>
              <a:off x="3291570" y="402904"/>
              <a:ext cx="2051898" cy="69174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3"/>
            <p:cNvSpPr txBox="1"/>
            <p:nvPr/>
          </p:nvSpPr>
          <p:spPr>
            <a:xfrm>
              <a:off x="3291570" y="402904"/>
              <a:ext cx="2051898" cy="69174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Право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3198" y="1385177"/>
              <a:ext cx="4169055" cy="69174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3"/>
            <p:cNvSpPr txBox="1"/>
            <p:nvPr/>
          </p:nvSpPr>
          <p:spPr>
            <a:xfrm>
              <a:off x="3198" y="1385177"/>
              <a:ext cx="4169055" cy="69174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национальное право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3198" y="2367449"/>
              <a:ext cx="4169055" cy="167563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3"/>
            <p:cNvSpPr txBox="1"/>
            <p:nvPr/>
          </p:nvSpPr>
          <p:spPr>
            <a:xfrm>
              <a:off x="3198" y="2367449"/>
              <a:ext cx="4169055" cy="16756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нормы права, принятые в данном кон- кретном государстве автономно, без участия других государств, и предназ- наченные для регулирования общест- венных отношений в рамках этого го- сударства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4462785" y="1385177"/>
              <a:ext cx="4169055" cy="69174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3"/>
            <p:cNvSpPr txBox="1"/>
            <p:nvPr/>
          </p:nvSpPr>
          <p:spPr>
            <a:xfrm>
              <a:off x="4462785" y="1385177"/>
              <a:ext cx="4169055" cy="69174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международное право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4462785" y="2367449"/>
              <a:ext cx="4169055" cy="167563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3"/>
            <p:cNvSpPr txBox="1"/>
            <p:nvPr/>
          </p:nvSpPr>
          <p:spPr>
            <a:xfrm>
              <a:off x="4462785" y="2367449"/>
              <a:ext cx="4169055" cy="16756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система международно-правовых норм и принципов, которые регулируют от- ношения между участниками междуна- родных отношений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/>
          <p:nvPr>
            <p:ph type="title"/>
          </p:nvPr>
        </p:nvSpPr>
        <p:spPr>
          <a:xfrm>
            <a:off x="8326" y="93052"/>
            <a:ext cx="9083614" cy="6985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>
                <a:latin typeface="Cambria"/>
                <a:ea typeface="Cambria"/>
                <a:cs typeface="Cambria"/>
                <a:sym typeface="Cambria"/>
              </a:rPr>
              <a:t>Основные принципы международного права</a:t>
            </a:r>
            <a:endParaRPr/>
          </a:p>
        </p:txBody>
      </p:sp>
      <p:grpSp>
        <p:nvGrpSpPr>
          <p:cNvPr id="103" name="Google Shape;103;p4"/>
          <p:cNvGrpSpPr/>
          <p:nvPr/>
        </p:nvGrpSpPr>
        <p:grpSpPr>
          <a:xfrm>
            <a:off x="181155" y="1326510"/>
            <a:ext cx="8773064" cy="692072"/>
            <a:chOff x="67" y="2742038"/>
            <a:chExt cx="4010278" cy="2634131"/>
          </a:xfrm>
        </p:grpSpPr>
        <p:sp>
          <p:nvSpPr>
            <p:cNvPr id="104" name="Google Shape;104;p4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4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Международное право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это система международно-правовых норм и принципов, которые регулируют отношения между участниками международных отношений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06" name="Google Shape;106;p4"/>
          <p:cNvGrpSpPr/>
          <p:nvPr/>
        </p:nvGrpSpPr>
        <p:grpSpPr>
          <a:xfrm>
            <a:off x="2337273" y="2218128"/>
            <a:ext cx="4460826" cy="4509334"/>
            <a:chOff x="2156118" y="1140"/>
            <a:chExt cx="4460826" cy="4509334"/>
          </a:xfrm>
        </p:grpSpPr>
        <p:sp>
          <p:nvSpPr>
            <p:cNvPr id="107" name="Google Shape;107;p4"/>
            <p:cNvSpPr/>
            <p:nvPr/>
          </p:nvSpPr>
          <p:spPr>
            <a:xfrm>
              <a:off x="2778096" y="2255807"/>
              <a:ext cx="408017" cy="194367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4"/>
            <p:cNvSpPr txBox="1"/>
            <p:nvPr/>
          </p:nvSpPr>
          <p:spPr>
            <a:xfrm>
              <a:off x="2932453" y="3177995"/>
              <a:ext cx="99302" cy="993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4"/>
            <p:cNvSpPr/>
            <p:nvPr/>
          </p:nvSpPr>
          <p:spPr>
            <a:xfrm>
              <a:off x="2778096" y="2255807"/>
              <a:ext cx="408017" cy="116620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4"/>
            <p:cNvSpPr txBox="1"/>
            <p:nvPr/>
          </p:nvSpPr>
          <p:spPr>
            <a:xfrm>
              <a:off x="2951216" y="2808023"/>
              <a:ext cx="61776" cy="617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4"/>
            <p:cNvSpPr/>
            <p:nvPr/>
          </p:nvSpPr>
          <p:spPr>
            <a:xfrm>
              <a:off x="2778096" y="2255807"/>
              <a:ext cx="408017" cy="38873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4"/>
            <p:cNvSpPr txBox="1"/>
            <p:nvPr/>
          </p:nvSpPr>
          <p:spPr>
            <a:xfrm>
              <a:off x="2968015" y="2436086"/>
              <a:ext cx="28177" cy="281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4"/>
            <p:cNvSpPr/>
            <p:nvPr/>
          </p:nvSpPr>
          <p:spPr>
            <a:xfrm>
              <a:off x="2778096" y="1867071"/>
              <a:ext cx="408017" cy="388735"/>
            </a:xfrm>
            <a:custGeom>
              <a:rect b="b" l="l" r="r" t="t"/>
              <a:pathLst>
                <a:path extrusionOk="0" h="120000" w="12000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4"/>
            <p:cNvSpPr txBox="1"/>
            <p:nvPr/>
          </p:nvSpPr>
          <p:spPr>
            <a:xfrm>
              <a:off x="2968015" y="2047350"/>
              <a:ext cx="28177" cy="281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4"/>
            <p:cNvSpPr/>
            <p:nvPr/>
          </p:nvSpPr>
          <p:spPr>
            <a:xfrm>
              <a:off x="2778096" y="1089600"/>
              <a:ext cx="408017" cy="1166207"/>
            </a:xfrm>
            <a:custGeom>
              <a:rect b="b" l="l" r="r" t="t"/>
              <a:pathLst>
                <a:path extrusionOk="0" h="120000" w="12000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4"/>
            <p:cNvSpPr txBox="1"/>
            <p:nvPr/>
          </p:nvSpPr>
          <p:spPr>
            <a:xfrm>
              <a:off x="2951216" y="1641815"/>
              <a:ext cx="61776" cy="617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4"/>
            <p:cNvSpPr/>
            <p:nvPr/>
          </p:nvSpPr>
          <p:spPr>
            <a:xfrm>
              <a:off x="2778096" y="312128"/>
              <a:ext cx="408017" cy="1943678"/>
            </a:xfrm>
            <a:custGeom>
              <a:rect b="b" l="l" r="r" t="t"/>
              <a:pathLst>
                <a:path extrusionOk="0" h="120000" w="12000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4"/>
            <p:cNvSpPr txBox="1"/>
            <p:nvPr/>
          </p:nvSpPr>
          <p:spPr>
            <a:xfrm>
              <a:off x="2932453" y="1234317"/>
              <a:ext cx="99302" cy="993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4"/>
            <p:cNvSpPr/>
            <p:nvPr/>
          </p:nvSpPr>
          <p:spPr>
            <a:xfrm rot="-5400000">
              <a:off x="380586" y="1944818"/>
              <a:ext cx="4173041" cy="62197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4"/>
            <p:cNvSpPr txBox="1"/>
            <p:nvPr/>
          </p:nvSpPr>
          <p:spPr>
            <a:xfrm rot="-5400000">
              <a:off x="380586" y="1944818"/>
              <a:ext cx="4173041" cy="62197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Отрасли международного права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1" name="Google Shape;121;p4"/>
            <p:cNvSpPr/>
            <p:nvPr/>
          </p:nvSpPr>
          <p:spPr>
            <a:xfrm>
              <a:off x="3186113" y="1140"/>
              <a:ext cx="3430831" cy="62197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4"/>
            <p:cNvSpPr txBox="1"/>
            <p:nvPr/>
          </p:nvSpPr>
          <p:spPr>
            <a:xfrm>
              <a:off x="3186113" y="1140"/>
              <a:ext cx="3430831" cy="62197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экономическое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3" name="Google Shape;123;p4"/>
            <p:cNvSpPr/>
            <p:nvPr/>
          </p:nvSpPr>
          <p:spPr>
            <a:xfrm>
              <a:off x="3186113" y="778611"/>
              <a:ext cx="3430831" cy="62197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4"/>
            <p:cNvSpPr txBox="1"/>
            <p:nvPr/>
          </p:nvSpPr>
          <p:spPr>
            <a:xfrm>
              <a:off x="3186113" y="778611"/>
              <a:ext cx="3430831" cy="62197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экологическое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5" name="Google Shape;125;p4"/>
            <p:cNvSpPr/>
            <p:nvPr/>
          </p:nvSpPr>
          <p:spPr>
            <a:xfrm>
              <a:off x="3186113" y="1556083"/>
              <a:ext cx="3430831" cy="62197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4"/>
            <p:cNvSpPr txBox="1"/>
            <p:nvPr/>
          </p:nvSpPr>
          <p:spPr>
            <a:xfrm>
              <a:off x="3186113" y="1556083"/>
              <a:ext cx="3430831" cy="62197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таможенное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7" name="Google Shape;127;p4"/>
            <p:cNvSpPr/>
            <p:nvPr/>
          </p:nvSpPr>
          <p:spPr>
            <a:xfrm>
              <a:off x="3186113" y="2333554"/>
              <a:ext cx="3430831" cy="62197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4"/>
            <p:cNvSpPr txBox="1"/>
            <p:nvPr/>
          </p:nvSpPr>
          <p:spPr>
            <a:xfrm>
              <a:off x="3186113" y="2333554"/>
              <a:ext cx="3430831" cy="62197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космическое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9" name="Google Shape;129;p4"/>
            <p:cNvSpPr/>
            <p:nvPr/>
          </p:nvSpPr>
          <p:spPr>
            <a:xfrm>
              <a:off x="3186113" y="3111026"/>
              <a:ext cx="3430831" cy="62197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4"/>
            <p:cNvSpPr txBox="1"/>
            <p:nvPr/>
          </p:nvSpPr>
          <p:spPr>
            <a:xfrm>
              <a:off x="3186113" y="3111026"/>
              <a:ext cx="3430831" cy="62197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морское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1" name="Google Shape;131;p4"/>
            <p:cNvSpPr/>
            <p:nvPr/>
          </p:nvSpPr>
          <p:spPr>
            <a:xfrm>
              <a:off x="3186113" y="3888497"/>
              <a:ext cx="3430831" cy="62197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4"/>
            <p:cNvSpPr txBox="1"/>
            <p:nvPr/>
          </p:nvSpPr>
          <p:spPr>
            <a:xfrm>
              <a:off x="3186113" y="3888497"/>
              <a:ext cx="3430831" cy="62197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гуманитарное и др.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5"/>
          <p:cNvSpPr txBox="1"/>
          <p:nvPr>
            <p:ph type="title"/>
          </p:nvPr>
        </p:nvSpPr>
        <p:spPr>
          <a:xfrm>
            <a:off x="8326" y="93052"/>
            <a:ext cx="9083614" cy="6985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>
                <a:latin typeface="Cambria"/>
                <a:ea typeface="Cambria"/>
                <a:cs typeface="Cambria"/>
                <a:sym typeface="Cambria"/>
              </a:rPr>
              <a:t>Основные принципы международного права</a:t>
            </a:r>
            <a:endParaRPr/>
          </a:p>
        </p:txBody>
      </p:sp>
      <p:grpSp>
        <p:nvGrpSpPr>
          <p:cNvPr id="138" name="Google Shape;138;p5"/>
          <p:cNvGrpSpPr/>
          <p:nvPr/>
        </p:nvGrpSpPr>
        <p:grpSpPr>
          <a:xfrm>
            <a:off x="1268310" y="1204725"/>
            <a:ext cx="6598755" cy="5520424"/>
            <a:chOff x="1087155" y="3453"/>
            <a:chExt cx="6598755" cy="5520424"/>
          </a:xfrm>
        </p:grpSpPr>
        <p:sp>
          <p:nvSpPr>
            <p:cNvPr id="139" name="Google Shape;139;p5"/>
            <p:cNvSpPr/>
            <p:nvPr/>
          </p:nvSpPr>
          <p:spPr>
            <a:xfrm>
              <a:off x="2007225" y="2763666"/>
              <a:ext cx="603566" cy="230017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5"/>
            <p:cNvSpPr txBox="1"/>
            <p:nvPr/>
          </p:nvSpPr>
          <p:spPr>
            <a:xfrm>
              <a:off x="2249557" y="3854303"/>
              <a:ext cx="118902" cy="11890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5"/>
            <p:cNvSpPr/>
            <p:nvPr/>
          </p:nvSpPr>
          <p:spPr>
            <a:xfrm>
              <a:off x="2007225" y="2763666"/>
              <a:ext cx="603566" cy="115008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5"/>
            <p:cNvSpPr txBox="1"/>
            <p:nvPr/>
          </p:nvSpPr>
          <p:spPr>
            <a:xfrm>
              <a:off x="2276537" y="3306239"/>
              <a:ext cx="64942" cy="6494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5"/>
            <p:cNvSpPr/>
            <p:nvPr/>
          </p:nvSpPr>
          <p:spPr>
            <a:xfrm>
              <a:off x="2007225" y="2717946"/>
              <a:ext cx="603566" cy="91440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5"/>
            <p:cNvSpPr txBox="1"/>
            <p:nvPr/>
          </p:nvSpPr>
          <p:spPr>
            <a:xfrm>
              <a:off x="2293919" y="2748576"/>
              <a:ext cx="30178" cy="3017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5"/>
            <p:cNvSpPr/>
            <p:nvPr/>
          </p:nvSpPr>
          <p:spPr>
            <a:xfrm>
              <a:off x="2007225" y="1613577"/>
              <a:ext cx="603566" cy="1150088"/>
            </a:xfrm>
            <a:custGeom>
              <a:rect b="b" l="l" r="r" t="t"/>
              <a:pathLst>
                <a:path extrusionOk="0" h="120000" w="12000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5"/>
            <p:cNvSpPr txBox="1"/>
            <p:nvPr/>
          </p:nvSpPr>
          <p:spPr>
            <a:xfrm>
              <a:off x="2276537" y="2156150"/>
              <a:ext cx="64942" cy="6494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5"/>
            <p:cNvSpPr/>
            <p:nvPr/>
          </p:nvSpPr>
          <p:spPr>
            <a:xfrm>
              <a:off x="2007225" y="463489"/>
              <a:ext cx="603566" cy="2300176"/>
            </a:xfrm>
            <a:custGeom>
              <a:rect b="b" l="l" r="r" t="t"/>
              <a:pathLst>
                <a:path extrusionOk="0" h="120000" w="12000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5"/>
            <p:cNvSpPr txBox="1"/>
            <p:nvPr/>
          </p:nvSpPr>
          <p:spPr>
            <a:xfrm>
              <a:off x="2249557" y="1554126"/>
              <a:ext cx="118902" cy="11890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5"/>
            <p:cNvSpPr/>
            <p:nvPr/>
          </p:nvSpPr>
          <p:spPr>
            <a:xfrm rot="-5400000">
              <a:off x="-420575" y="2303630"/>
              <a:ext cx="3935529" cy="92007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5"/>
            <p:cNvSpPr txBox="1"/>
            <p:nvPr/>
          </p:nvSpPr>
          <p:spPr>
            <a:xfrm rot="-5400000">
              <a:off x="-420575" y="2303630"/>
              <a:ext cx="3935529" cy="9200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Способы формирования норм международного права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1" name="Google Shape;151;p5"/>
            <p:cNvSpPr/>
            <p:nvPr/>
          </p:nvSpPr>
          <p:spPr>
            <a:xfrm>
              <a:off x="2610791" y="3453"/>
              <a:ext cx="5075118" cy="92007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2" name="Google Shape;152;p5"/>
            <p:cNvSpPr txBox="1"/>
            <p:nvPr/>
          </p:nvSpPr>
          <p:spPr>
            <a:xfrm>
              <a:off x="2610791" y="3453"/>
              <a:ext cx="5075118" cy="9200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международный договор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3" name="Google Shape;153;p5"/>
            <p:cNvSpPr/>
            <p:nvPr/>
          </p:nvSpPr>
          <p:spPr>
            <a:xfrm>
              <a:off x="2610791" y="1153542"/>
              <a:ext cx="5075118" cy="92007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5"/>
            <p:cNvSpPr txBox="1"/>
            <p:nvPr/>
          </p:nvSpPr>
          <p:spPr>
            <a:xfrm>
              <a:off x="2610791" y="1153542"/>
              <a:ext cx="5075118" cy="9200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обычай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5" name="Google Shape;155;p5"/>
            <p:cNvSpPr/>
            <p:nvPr/>
          </p:nvSpPr>
          <p:spPr>
            <a:xfrm>
              <a:off x="2610791" y="2303630"/>
              <a:ext cx="5075118" cy="92007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5"/>
            <p:cNvSpPr txBox="1"/>
            <p:nvPr/>
          </p:nvSpPr>
          <p:spPr>
            <a:xfrm>
              <a:off x="2610791" y="2303630"/>
              <a:ext cx="5075118" cy="9200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прецедент (случай, служащий примером, осно- ванием для принятия решений в похожих слу- чаях в дальнейшем)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7" name="Google Shape;157;p5"/>
            <p:cNvSpPr/>
            <p:nvPr/>
          </p:nvSpPr>
          <p:spPr>
            <a:xfrm>
              <a:off x="2610791" y="3453719"/>
              <a:ext cx="5075118" cy="92007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5"/>
            <p:cNvSpPr txBox="1"/>
            <p:nvPr/>
          </p:nvSpPr>
          <p:spPr>
            <a:xfrm>
              <a:off x="2610791" y="3453719"/>
              <a:ext cx="5075118" cy="9200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акт международной организации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9" name="Google Shape;159;p5"/>
            <p:cNvSpPr/>
            <p:nvPr/>
          </p:nvSpPr>
          <p:spPr>
            <a:xfrm>
              <a:off x="2610791" y="4603807"/>
              <a:ext cx="5075118" cy="92007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5"/>
            <p:cNvSpPr txBox="1"/>
            <p:nvPr/>
          </p:nvSpPr>
          <p:spPr>
            <a:xfrm>
              <a:off x="2610791" y="4603807"/>
              <a:ext cx="5075118" cy="9200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акт из сферы lex mercatoria (правила, сложив- шиеся из практики в сфере международной торговли)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"/>
          <p:cNvSpPr txBox="1"/>
          <p:nvPr>
            <p:ph type="title"/>
          </p:nvPr>
        </p:nvSpPr>
        <p:spPr>
          <a:xfrm>
            <a:off x="8326" y="93052"/>
            <a:ext cx="9083614" cy="6985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>
                <a:latin typeface="Cambria"/>
                <a:ea typeface="Cambria"/>
                <a:cs typeface="Cambria"/>
                <a:sym typeface="Cambria"/>
              </a:rPr>
              <a:t>Основные принципы международного права</a:t>
            </a:r>
            <a:endParaRPr/>
          </a:p>
        </p:txBody>
      </p:sp>
      <p:grpSp>
        <p:nvGrpSpPr>
          <p:cNvPr id="166" name="Google Shape;166;p6"/>
          <p:cNvGrpSpPr/>
          <p:nvPr/>
        </p:nvGrpSpPr>
        <p:grpSpPr>
          <a:xfrm>
            <a:off x="517585" y="1326510"/>
            <a:ext cx="8057071" cy="873226"/>
            <a:chOff x="67" y="2742038"/>
            <a:chExt cx="4010278" cy="2634131"/>
          </a:xfrm>
        </p:grpSpPr>
        <p:sp>
          <p:nvSpPr>
            <p:cNvPr id="167" name="Google Shape;167;p6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6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Международный договор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это регулируемое международным правом соглашение, заключённое государством и (или) другими субъектами международного права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69" name="Google Shape;169;p6"/>
          <p:cNvGrpSpPr/>
          <p:nvPr/>
        </p:nvGrpSpPr>
        <p:grpSpPr>
          <a:xfrm>
            <a:off x="517583" y="3024873"/>
            <a:ext cx="8057071" cy="614433"/>
            <a:chOff x="67" y="2742038"/>
            <a:chExt cx="4010278" cy="2634131"/>
          </a:xfrm>
        </p:grpSpPr>
        <p:sp>
          <p:nvSpPr>
            <p:cNvPr id="170" name="Google Shape;170;p6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6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Соглашение, пакт, хартия, устав, конвенция, статут, протокол, меморандум, обмен дипломатическими нотами и др.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72" name="Google Shape;172;p6"/>
          <p:cNvGrpSpPr/>
          <p:nvPr/>
        </p:nvGrpSpPr>
        <p:grpSpPr>
          <a:xfrm>
            <a:off x="517583" y="4433057"/>
            <a:ext cx="8057071" cy="614433"/>
            <a:chOff x="67" y="2742038"/>
            <a:chExt cx="4010278" cy="2634131"/>
          </a:xfrm>
        </p:grpSpPr>
        <p:sp>
          <p:nvSpPr>
            <p:cNvPr id="173" name="Google Shape;173;p6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6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Вступает в силу после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ратификации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– процедуры придания юридической силы документу путём утверждения соответствующим органом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75" name="Google Shape;175;p6"/>
          <p:cNvGrpSpPr/>
          <p:nvPr/>
        </p:nvGrpSpPr>
        <p:grpSpPr>
          <a:xfrm>
            <a:off x="517584" y="5872627"/>
            <a:ext cx="8057071" cy="614433"/>
            <a:chOff x="67" y="2742038"/>
            <a:chExt cx="4010278" cy="2634131"/>
          </a:xfrm>
        </p:grpSpPr>
        <p:sp>
          <p:nvSpPr>
            <p:cNvPr id="176" name="Google Shape;176;p6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6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 Республике Беларусь ратификацию осуществляет Парламент – Националь- ное собрание Республики Беларусь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78" name="Google Shape;178;p6"/>
          <p:cNvSpPr/>
          <p:nvPr/>
        </p:nvSpPr>
        <p:spPr>
          <a:xfrm>
            <a:off x="4222627" y="2213989"/>
            <a:ext cx="646981" cy="779497"/>
          </a:xfrm>
          <a:prstGeom prst="downArrow">
            <a:avLst>
              <a:gd fmla="val 50000" name="adj1"/>
              <a:gd fmla="val 67333" name="adj2"/>
            </a:avLst>
          </a:prstGeom>
          <a:solidFill>
            <a:schemeClr val="lt1"/>
          </a:solidFill>
          <a:ln cap="flat" cmpd="sng" w="254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6"/>
          <p:cNvSpPr/>
          <p:nvPr/>
        </p:nvSpPr>
        <p:spPr>
          <a:xfrm>
            <a:off x="4222627" y="3646433"/>
            <a:ext cx="646981" cy="779497"/>
          </a:xfrm>
          <a:prstGeom prst="downArrow">
            <a:avLst>
              <a:gd fmla="val 50000" name="adj1"/>
              <a:gd fmla="val 67333" name="adj2"/>
            </a:avLst>
          </a:prstGeom>
          <a:solidFill>
            <a:schemeClr val="lt1"/>
          </a:solidFill>
          <a:ln cap="flat" cmpd="sng" w="254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6"/>
          <p:cNvSpPr/>
          <p:nvPr/>
        </p:nvSpPr>
        <p:spPr>
          <a:xfrm>
            <a:off x="4222627" y="5070310"/>
            <a:ext cx="646981" cy="779497"/>
          </a:xfrm>
          <a:prstGeom prst="downArrow">
            <a:avLst>
              <a:gd fmla="val 50000" name="adj1"/>
              <a:gd fmla="val 67333" name="adj2"/>
            </a:avLst>
          </a:prstGeom>
          <a:solidFill>
            <a:schemeClr val="lt1"/>
          </a:solidFill>
          <a:ln cap="flat" cmpd="sng" w="254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7"/>
          <p:cNvSpPr txBox="1"/>
          <p:nvPr>
            <p:ph type="title"/>
          </p:nvPr>
        </p:nvSpPr>
        <p:spPr>
          <a:xfrm>
            <a:off x="8326" y="93052"/>
            <a:ext cx="9083614" cy="6985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>
                <a:latin typeface="Cambria"/>
                <a:ea typeface="Cambria"/>
                <a:cs typeface="Cambria"/>
                <a:sym typeface="Cambria"/>
              </a:rPr>
              <a:t>Основные принципы международного права</a:t>
            </a:r>
            <a:endParaRPr/>
          </a:p>
        </p:txBody>
      </p:sp>
      <p:grpSp>
        <p:nvGrpSpPr>
          <p:cNvPr id="186" name="Google Shape;186;p7"/>
          <p:cNvGrpSpPr/>
          <p:nvPr/>
        </p:nvGrpSpPr>
        <p:grpSpPr>
          <a:xfrm>
            <a:off x="340842" y="2109267"/>
            <a:ext cx="8436436" cy="4530510"/>
            <a:chOff x="99301" y="2561"/>
            <a:chExt cx="8436436" cy="4530510"/>
          </a:xfrm>
        </p:grpSpPr>
        <p:sp>
          <p:nvSpPr>
            <p:cNvPr id="187" name="Google Shape;187;p7"/>
            <p:cNvSpPr/>
            <p:nvPr/>
          </p:nvSpPr>
          <p:spPr>
            <a:xfrm>
              <a:off x="6439638" y="3738834"/>
              <a:ext cx="91440" cy="234915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8" name="Google Shape;188;p7"/>
            <p:cNvSpPr/>
            <p:nvPr/>
          </p:nvSpPr>
          <p:spPr>
            <a:xfrm>
              <a:off x="6439638" y="2944596"/>
              <a:ext cx="91440" cy="234915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9" name="Google Shape;189;p7"/>
            <p:cNvSpPr/>
            <p:nvPr/>
          </p:nvSpPr>
          <p:spPr>
            <a:xfrm>
              <a:off x="6439638" y="2150359"/>
              <a:ext cx="91440" cy="234915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0" name="Google Shape;190;p7"/>
            <p:cNvSpPr/>
            <p:nvPr/>
          </p:nvSpPr>
          <p:spPr>
            <a:xfrm>
              <a:off x="6439638" y="1356121"/>
              <a:ext cx="91440" cy="234915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1" name="Google Shape;191;p7"/>
            <p:cNvSpPr/>
            <p:nvPr/>
          </p:nvSpPr>
          <p:spPr>
            <a:xfrm>
              <a:off x="4317520" y="561884"/>
              <a:ext cx="2167838" cy="23491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2" name="Google Shape;192;p7"/>
            <p:cNvSpPr/>
            <p:nvPr/>
          </p:nvSpPr>
          <p:spPr>
            <a:xfrm>
              <a:off x="2103961" y="3738834"/>
              <a:ext cx="91440" cy="234915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3" name="Google Shape;193;p7"/>
            <p:cNvSpPr/>
            <p:nvPr/>
          </p:nvSpPr>
          <p:spPr>
            <a:xfrm>
              <a:off x="2103961" y="2944596"/>
              <a:ext cx="91440" cy="234915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4" name="Google Shape;194;p7"/>
            <p:cNvSpPr/>
            <p:nvPr/>
          </p:nvSpPr>
          <p:spPr>
            <a:xfrm>
              <a:off x="2103961" y="2150359"/>
              <a:ext cx="91440" cy="234915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5" name="Google Shape;195;p7"/>
            <p:cNvSpPr/>
            <p:nvPr/>
          </p:nvSpPr>
          <p:spPr>
            <a:xfrm>
              <a:off x="2103961" y="1356121"/>
              <a:ext cx="91440" cy="234915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6" name="Google Shape;196;p7"/>
            <p:cNvSpPr/>
            <p:nvPr/>
          </p:nvSpPr>
          <p:spPr>
            <a:xfrm>
              <a:off x="2149681" y="561884"/>
              <a:ext cx="2167838" cy="23491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7" name="Google Shape;197;p7"/>
            <p:cNvSpPr/>
            <p:nvPr/>
          </p:nvSpPr>
          <p:spPr>
            <a:xfrm>
              <a:off x="2744319" y="2561"/>
              <a:ext cx="3146400" cy="55932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8" name="Google Shape;198;p7"/>
            <p:cNvSpPr txBox="1"/>
            <p:nvPr/>
          </p:nvSpPr>
          <p:spPr>
            <a:xfrm>
              <a:off x="2744319" y="2561"/>
              <a:ext cx="3146400" cy="55932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Основные принципы международного права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9" name="Google Shape;199;p7"/>
            <p:cNvSpPr/>
            <p:nvPr/>
          </p:nvSpPr>
          <p:spPr>
            <a:xfrm>
              <a:off x="99301" y="796799"/>
              <a:ext cx="4100760" cy="55932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0" name="Google Shape;200;p7"/>
            <p:cNvSpPr txBox="1"/>
            <p:nvPr/>
          </p:nvSpPr>
          <p:spPr>
            <a:xfrm>
              <a:off x="99301" y="796799"/>
              <a:ext cx="4100760" cy="55932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суверенное равенство государств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1" name="Google Shape;201;p7"/>
            <p:cNvSpPr/>
            <p:nvPr/>
          </p:nvSpPr>
          <p:spPr>
            <a:xfrm>
              <a:off x="99301" y="1591037"/>
              <a:ext cx="4100760" cy="55932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7"/>
            <p:cNvSpPr txBox="1"/>
            <p:nvPr/>
          </p:nvSpPr>
          <p:spPr>
            <a:xfrm>
              <a:off x="99301" y="1591037"/>
              <a:ext cx="4100760" cy="55932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невмешательство во внутренние дела государств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3" name="Google Shape;203;p7"/>
            <p:cNvSpPr/>
            <p:nvPr/>
          </p:nvSpPr>
          <p:spPr>
            <a:xfrm>
              <a:off x="99301" y="2385274"/>
              <a:ext cx="4100760" cy="55932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4" name="Google Shape;204;p7"/>
            <p:cNvSpPr txBox="1"/>
            <p:nvPr/>
          </p:nvSpPr>
          <p:spPr>
            <a:xfrm>
              <a:off x="99301" y="2385274"/>
              <a:ext cx="4100760" cy="55932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равноправие и самоопределение народов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5" name="Google Shape;205;p7"/>
            <p:cNvSpPr/>
            <p:nvPr/>
          </p:nvSpPr>
          <p:spPr>
            <a:xfrm>
              <a:off x="99301" y="3179512"/>
              <a:ext cx="4100760" cy="55932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Google Shape;206;p7"/>
            <p:cNvSpPr txBox="1"/>
            <p:nvPr/>
          </p:nvSpPr>
          <p:spPr>
            <a:xfrm>
              <a:off x="99301" y="3179512"/>
              <a:ext cx="4100760" cy="55932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территориальная целостность государств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7" name="Google Shape;207;p7"/>
            <p:cNvSpPr/>
            <p:nvPr/>
          </p:nvSpPr>
          <p:spPr>
            <a:xfrm>
              <a:off x="99301" y="3973749"/>
              <a:ext cx="4100760" cy="55932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7"/>
            <p:cNvSpPr txBox="1"/>
            <p:nvPr/>
          </p:nvSpPr>
          <p:spPr>
            <a:xfrm>
              <a:off x="99301" y="3973749"/>
              <a:ext cx="4100760" cy="55932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нерушимость государственных границ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9" name="Google Shape;209;p7"/>
            <p:cNvSpPr/>
            <p:nvPr/>
          </p:nvSpPr>
          <p:spPr>
            <a:xfrm>
              <a:off x="4434977" y="796799"/>
              <a:ext cx="4100760" cy="55932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0" name="Google Shape;210;p7"/>
            <p:cNvSpPr txBox="1"/>
            <p:nvPr/>
          </p:nvSpPr>
          <p:spPr>
            <a:xfrm>
              <a:off x="4434977" y="796799"/>
              <a:ext cx="4100760" cy="55932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неприменение силы и угрозы силой в международных отношениях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1" name="Google Shape;211;p7"/>
            <p:cNvSpPr/>
            <p:nvPr/>
          </p:nvSpPr>
          <p:spPr>
            <a:xfrm>
              <a:off x="4434977" y="1591037"/>
              <a:ext cx="4100760" cy="55932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2" name="Google Shape;212;p7"/>
            <p:cNvSpPr txBox="1"/>
            <p:nvPr/>
          </p:nvSpPr>
          <p:spPr>
            <a:xfrm>
              <a:off x="4434977" y="1591037"/>
              <a:ext cx="4100760" cy="55932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мирное решение международных споров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3" name="Google Shape;213;p7"/>
            <p:cNvSpPr/>
            <p:nvPr/>
          </p:nvSpPr>
          <p:spPr>
            <a:xfrm>
              <a:off x="4434977" y="2385274"/>
              <a:ext cx="4100760" cy="55932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4" name="Google Shape;214;p7"/>
            <p:cNvSpPr txBox="1"/>
            <p:nvPr/>
          </p:nvSpPr>
          <p:spPr>
            <a:xfrm>
              <a:off x="4434977" y="2385274"/>
              <a:ext cx="4100760" cy="55932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уважение прав человека и основных свобод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5" name="Google Shape;215;p7"/>
            <p:cNvSpPr/>
            <p:nvPr/>
          </p:nvSpPr>
          <p:spPr>
            <a:xfrm>
              <a:off x="4434977" y="3179512"/>
              <a:ext cx="4100760" cy="55932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6" name="Google Shape;216;p7"/>
            <p:cNvSpPr txBox="1"/>
            <p:nvPr/>
          </p:nvSpPr>
          <p:spPr>
            <a:xfrm>
              <a:off x="4434977" y="3179512"/>
              <a:ext cx="4100760" cy="55932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добросовестное выполнение международных обязательств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7" name="Google Shape;217;p7"/>
            <p:cNvSpPr/>
            <p:nvPr/>
          </p:nvSpPr>
          <p:spPr>
            <a:xfrm>
              <a:off x="4434977" y="3973749"/>
              <a:ext cx="4100760" cy="55932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8" name="Google Shape;218;p7"/>
            <p:cNvSpPr txBox="1"/>
            <p:nvPr/>
          </p:nvSpPr>
          <p:spPr>
            <a:xfrm>
              <a:off x="4434977" y="3973749"/>
              <a:ext cx="4100760" cy="55932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сотрудничество государств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19" name="Google Shape;219;p7"/>
          <p:cNvSpPr txBox="1"/>
          <p:nvPr/>
        </p:nvSpPr>
        <p:spPr>
          <a:xfrm>
            <a:off x="145079" y="1072217"/>
            <a:ext cx="8810107" cy="89105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Большинство принципов международного права отражено в Уставе Организации Объединённых Наций. Они носят императивный характер, и ни одно государство не может отказаться от их исполнения в одностороннем порядке.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8"/>
          <p:cNvSpPr txBox="1"/>
          <p:nvPr>
            <p:ph type="title"/>
          </p:nvPr>
        </p:nvSpPr>
        <p:spPr>
          <a:xfrm>
            <a:off x="8326" y="93052"/>
            <a:ext cx="9083614" cy="6985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>
                <a:latin typeface="Cambria"/>
                <a:ea typeface="Cambria"/>
                <a:cs typeface="Cambria"/>
                <a:sym typeface="Cambria"/>
              </a:rPr>
              <a:t>Основные принципы международного права</a:t>
            </a:r>
            <a:endParaRPr/>
          </a:p>
        </p:txBody>
      </p:sp>
      <p:graphicFrame>
        <p:nvGraphicFramePr>
          <p:cNvPr id="225" name="Google Shape;225;p8"/>
          <p:cNvGraphicFramePr/>
          <p:nvPr/>
        </p:nvGraphicFramePr>
        <p:xfrm>
          <a:off x="105222" y="1186585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{3FC9A25B-7E70-46AB-9019-85D20A979A7F}</a:tableStyleId>
              </a:tblPr>
              <a:tblGrid>
                <a:gridCol w="2172150"/>
                <a:gridCol w="6717675"/>
              </a:tblGrid>
              <a:tr h="20210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Принципы международного права</a:t>
                      </a:r>
                      <a:endParaRPr sz="20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</a:tr>
              <a:tr h="9057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Суверенное равен- ство государств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Все государства в международных отношениях имеют равные права и обязанности, являются равноправными членами ми- рового сообщества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2414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Невмешательство во внутренние де- ла государств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Государства не должны проводить и поощрять деятельность, направленную на изменение устройства другого государства, а также вмешиваться во внутренние противоречия в другом государстве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1783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Равноправие и са- моопределение народов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Право каждого народа самостоятельно решать вопрос о фор- ме своего государственного существования (суверенное госу- дарство, присоединение к другому государству) и осущест- влять своё социально-экономическое и культурное развитие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00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Территориальная целостность госу- дарств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Территория государства является неприкосновенной от по- сягательств со стороны других государств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00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Нерушимость го- сударственных границ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Государственные границы могут меняться лишь на основании договорённости и в соответствии с нормами международного права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9"/>
          <p:cNvSpPr txBox="1"/>
          <p:nvPr>
            <p:ph type="title"/>
          </p:nvPr>
        </p:nvSpPr>
        <p:spPr>
          <a:xfrm>
            <a:off x="8326" y="93052"/>
            <a:ext cx="9083614" cy="6985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>
                <a:latin typeface="Cambria"/>
                <a:ea typeface="Cambria"/>
                <a:cs typeface="Cambria"/>
                <a:sym typeface="Cambria"/>
              </a:rPr>
              <a:t>Основные принципы международного права</a:t>
            </a:r>
            <a:endParaRPr/>
          </a:p>
        </p:txBody>
      </p:sp>
      <p:graphicFrame>
        <p:nvGraphicFramePr>
          <p:cNvPr id="231" name="Google Shape;231;p9"/>
          <p:cNvGraphicFramePr/>
          <p:nvPr/>
        </p:nvGraphicFramePr>
        <p:xfrm>
          <a:off x="105222" y="1186585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{3FC9A25B-7E70-46AB-9019-85D20A979A7F}</a:tableStyleId>
              </a:tblPr>
              <a:tblGrid>
                <a:gridCol w="2172150"/>
                <a:gridCol w="6717675"/>
              </a:tblGrid>
              <a:tr h="20210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Принципы международного права</a:t>
                      </a:r>
                      <a:endParaRPr sz="20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</a:tr>
              <a:tr h="9057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Мирное решение международных споров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Споры должны решаться мирными способами, в т.ч. путём пе- реговоров, посредничества, примирения, судебного разбира- тельства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2414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Неприменение си- лы и угрозы силой в международных отношениях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Государство не может в одностороннем порядке решать воп- рос об осуществлении военного вторжения, кроме случая за- конной самозащиты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902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Уважение прав че- ловека и основных свобод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Поощрение и развитие уважения к правам человека и основ- ным свободам для всех, без различия расы, пола, языка и ре- лигии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00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Добросовестное выполнение меж- дународных обяза- тельств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Соблюдение справедливости и уважение к обязательствам, вытекающим из договоров и других источников международ- ного права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00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Сотрудничество государств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Осуществление международного сотрудничества в разреше- нии международных проблем экономического, социального, культурного и гуманитарного характера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8A058"/>
      </a:accent2>
      <a:accent3>
        <a:srgbClr val="FFFFFF"/>
      </a:accent3>
      <a:accent4>
        <a:srgbClr val="000000"/>
      </a:accent4>
      <a:accent5>
        <a:srgbClr val="FECFAA"/>
      </a:accent5>
      <a:accent6>
        <a:srgbClr val="B5914F"/>
      </a:accent6>
      <a:hlink>
        <a:srgbClr val="C40505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2007-11-27T23:54:21Z</dcterms:created>
  <dc:creator>Ситник П.В.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01.12.2021</vt:lpwstr>
  </property>
</Properties>
</file>