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g7/FvIx9t82ZSzmCFJV7dzy+zr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D73AED8-5F65-487F-B698-D36640196F50}">
  <a:tblStyle styleId="{3D73AED8-5F65-487F-B698-D36640196F5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0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0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9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0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3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897442"/>
            <a:ext cx="7713662" cy="12591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Прогресс и регресс в социальном развитии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2021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grpSp>
        <p:nvGrpSpPr>
          <p:cNvPr id="193" name="Google Shape;193;p10"/>
          <p:cNvGrpSpPr/>
          <p:nvPr/>
        </p:nvGrpSpPr>
        <p:grpSpPr>
          <a:xfrm>
            <a:off x="1158692" y="2009473"/>
            <a:ext cx="7076780" cy="3321652"/>
            <a:chOff x="2752" y="940277"/>
            <a:chExt cx="7076780" cy="3321652"/>
          </a:xfrm>
        </p:grpSpPr>
        <p:sp>
          <p:nvSpPr>
            <p:cNvPr id="194" name="Google Shape;194;p10"/>
            <p:cNvSpPr/>
            <p:nvPr/>
          </p:nvSpPr>
          <p:spPr>
            <a:xfrm>
              <a:off x="5336331" y="2763422"/>
              <a:ext cx="91440" cy="28685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10"/>
            <p:cNvSpPr/>
            <p:nvPr/>
          </p:nvSpPr>
          <p:spPr>
            <a:xfrm>
              <a:off x="3541143" y="1623261"/>
              <a:ext cx="1840908" cy="2868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6" name="Google Shape;196;p10"/>
            <p:cNvSpPr/>
            <p:nvPr/>
          </p:nvSpPr>
          <p:spPr>
            <a:xfrm>
              <a:off x="1654514" y="2763422"/>
              <a:ext cx="91440" cy="28685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7" name="Google Shape;197;p10"/>
            <p:cNvSpPr/>
            <p:nvPr/>
          </p:nvSpPr>
          <p:spPr>
            <a:xfrm>
              <a:off x="1700234" y="1623261"/>
              <a:ext cx="1840908" cy="28685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10"/>
            <p:cNvSpPr/>
            <p:nvPr/>
          </p:nvSpPr>
          <p:spPr>
            <a:xfrm>
              <a:off x="1466489" y="940277"/>
              <a:ext cx="4149306" cy="68298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0"/>
            <p:cNvSpPr txBox="1"/>
            <p:nvPr/>
          </p:nvSpPr>
          <p:spPr>
            <a:xfrm>
              <a:off x="1466489" y="940277"/>
              <a:ext cx="4149306" cy="68298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Оценка научно-технического прогресса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>
              <a:off x="2752" y="1910115"/>
              <a:ext cx="3394963" cy="85330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0"/>
            <p:cNvSpPr txBox="1"/>
            <p:nvPr/>
          </p:nvSpPr>
          <p:spPr>
            <a:xfrm>
              <a:off x="2752" y="1910115"/>
              <a:ext cx="3394963" cy="8533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экотехнологический оптимизм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>
              <a:off x="2752" y="3050275"/>
              <a:ext cx="3394963" cy="121165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0"/>
            <p:cNvSpPr txBox="1"/>
            <p:nvPr/>
          </p:nvSpPr>
          <p:spPr>
            <a:xfrm>
              <a:off x="2752" y="3050275"/>
              <a:ext cx="3394963" cy="1211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акцентирует положительную роль развития науки и техники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10"/>
            <p:cNvSpPr/>
            <p:nvPr/>
          </p:nvSpPr>
          <p:spPr>
            <a:xfrm>
              <a:off x="3684569" y="1910115"/>
              <a:ext cx="3394963" cy="853306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0"/>
            <p:cNvSpPr txBox="1"/>
            <p:nvPr/>
          </p:nvSpPr>
          <p:spPr>
            <a:xfrm>
              <a:off x="3684569" y="1910115"/>
              <a:ext cx="3394963" cy="85330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экотехнологический пессимизм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3684569" y="3050275"/>
              <a:ext cx="3394963" cy="121165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3684569" y="3050275"/>
              <a:ext cx="3394963" cy="12116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обращает внимание на негативные экологические и социальные последствия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sp>
        <p:nvSpPr>
          <p:cNvPr id="213" name="Google Shape;213;p11"/>
          <p:cNvSpPr txBox="1"/>
          <p:nvPr/>
        </p:nvSpPr>
        <p:spPr>
          <a:xfrm>
            <a:off x="202508" y="1100357"/>
            <a:ext cx="8761610" cy="140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Технократизм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(греч. τέχνη, «мастерство» + греч. κράτος, «власть») - это принцип объяснения общественного развития, согласно которому власть в обществе дол- жна принадлежать технократам – носителям технического прогресса, высшим слоям технических специалистов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11"/>
          <p:cNvSpPr txBox="1"/>
          <p:nvPr/>
        </p:nvSpPr>
        <p:spPr>
          <a:xfrm>
            <a:off x="222717" y="6460761"/>
            <a:ext cx="2610425" cy="3972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Торстейн Веблен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" name="Google Shape;215;p11"/>
          <p:cNvSpPr txBox="1"/>
          <p:nvPr/>
        </p:nvSpPr>
        <p:spPr>
          <a:xfrm>
            <a:off x="2786034" y="2363354"/>
            <a:ext cx="3381375" cy="37984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Основатели</a:t>
            </a:r>
            <a:endParaRPr b="1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Veblen3a.jpg" id="216" name="Google Shape;216;p1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eblen3a.jpg" id="217" name="Google Shape;2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525" y="2948690"/>
            <a:ext cx="2609850" cy="34194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rucker5789.jpg" id="218" name="Google Shape;21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98578" y="2953062"/>
            <a:ext cx="2550166" cy="339712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9" name="Google Shape;219;p11"/>
          <p:cNvSpPr txBox="1"/>
          <p:nvPr/>
        </p:nvSpPr>
        <p:spPr>
          <a:xfrm>
            <a:off x="3177916" y="6460761"/>
            <a:ext cx="2638268" cy="3972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lang="ru-RU" sz="16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Питер Фердинанд Друкер</a:t>
            </a:r>
            <a:endParaRPr b="0" sz="160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Элвин Тоффлер (2006 год)" id="220" name="Google Shape;220;p11"/>
          <p:cNvPicPr preferRelativeResize="0"/>
          <p:nvPr/>
        </p:nvPicPr>
        <p:blipFill rotWithShape="1">
          <a:blip r:embed="rId5">
            <a:alphaModFix/>
          </a:blip>
          <a:srcRect b="0" l="26502" r="9893" t="0"/>
          <a:stretch/>
        </p:blipFill>
        <p:spPr>
          <a:xfrm>
            <a:off x="6086006" y="2948314"/>
            <a:ext cx="2698230" cy="339377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1" name="Google Shape;221;p11"/>
          <p:cNvSpPr txBox="1"/>
          <p:nvPr/>
        </p:nvSpPr>
        <p:spPr>
          <a:xfrm>
            <a:off x="6086008" y="6460761"/>
            <a:ext cx="2713218" cy="3972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lang="ru-RU" sz="1600" u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Элвин Тоффлер</a:t>
            </a:r>
            <a:endParaRPr b="0" sz="1600" u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grpSp>
        <p:nvGrpSpPr>
          <p:cNvPr id="227" name="Google Shape;227;p12"/>
          <p:cNvGrpSpPr/>
          <p:nvPr/>
        </p:nvGrpSpPr>
        <p:grpSpPr>
          <a:xfrm>
            <a:off x="483527" y="2242865"/>
            <a:ext cx="8126144" cy="3130388"/>
            <a:chOff x="4042" y="1017915"/>
            <a:chExt cx="8126144" cy="3130388"/>
          </a:xfrm>
        </p:grpSpPr>
        <p:sp>
          <p:nvSpPr>
            <p:cNvPr id="228" name="Google Shape;228;p12"/>
            <p:cNvSpPr/>
            <p:nvPr/>
          </p:nvSpPr>
          <p:spPr>
            <a:xfrm>
              <a:off x="4067115" y="1699102"/>
              <a:ext cx="2874509" cy="4988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12"/>
            <p:cNvSpPr/>
            <p:nvPr/>
          </p:nvSpPr>
          <p:spPr>
            <a:xfrm>
              <a:off x="4020646" y="1699102"/>
              <a:ext cx="91440" cy="498881"/>
            </a:xfrm>
            <a:custGeom>
              <a:rect b="b" l="l" r="r" t="t"/>
              <a:pathLst>
                <a:path extrusionOk="0" h="120000" w="120000">
                  <a:moveTo>
                    <a:pt x="60982" y="0"/>
                  </a:moveTo>
                  <a:lnTo>
                    <a:pt x="60982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0" name="Google Shape;230;p12"/>
            <p:cNvSpPr/>
            <p:nvPr/>
          </p:nvSpPr>
          <p:spPr>
            <a:xfrm>
              <a:off x="1191856" y="1699102"/>
              <a:ext cx="2875258" cy="49888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1" name="Google Shape;231;p12"/>
            <p:cNvSpPr/>
            <p:nvPr/>
          </p:nvSpPr>
          <p:spPr>
            <a:xfrm>
              <a:off x="2083513" y="1017915"/>
              <a:ext cx="3967203" cy="68118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2"/>
            <p:cNvSpPr txBox="1"/>
            <p:nvPr/>
          </p:nvSpPr>
          <p:spPr>
            <a:xfrm>
              <a:off x="2083513" y="1017915"/>
              <a:ext cx="3967203" cy="6811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Технократизм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4042" y="2197984"/>
              <a:ext cx="2375628" cy="194958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2"/>
            <p:cNvSpPr txBox="1"/>
            <p:nvPr/>
          </p:nvSpPr>
          <p:spPr>
            <a:xfrm>
              <a:off x="4042" y="2197984"/>
              <a:ext cx="2375628" cy="194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основная задача общества – развитие производства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2878552" y="2197984"/>
              <a:ext cx="2375628" cy="194958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2"/>
            <p:cNvSpPr txBox="1"/>
            <p:nvPr/>
          </p:nvSpPr>
          <p:spPr>
            <a:xfrm>
              <a:off x="2878552" y="2197984"/>
              <a:ext cx="2375628" cy="194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реальная власть должна быть у менеджеров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5753062" y="2197984"/>
              <a:ext cx="2377124" cy="195031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2"/>
            <p:cNvSpPr txBox="1"/>
            <p:nvPr/>
          </p:nvSpPr>
          <p:spPr>
            <a:xfrm>
              <a:off x="5753062" y="2197984"/>
              <a:ext cx="2377124" cy="19503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техническая деятельность превращается из средства жизни в цель жизни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433761" y="1506215"/>
            <a:ext cx="8130307" cy="4837606"/>
            <a:chOff x="1961" y="160494"/>
            <a:chExt cx="8130307" cy="4837606"/>
          </a:xfrm>
        </p:grpSpPr>
        <p:sp>
          <p:nvSpPr>
            <p:cNvPr id="245" name="Google Shape;245;p13"/>
            <p:cNvSpPr/>
            <p:nvPr/>
          </p:nvSpPr>
          <p:spPr>
            <a:xfrm>
              <a:off x="6247112" y="2386101"/>
              <a:ext cx="91440" cy="772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246" name="Google Shape;246;p13"/>
            <p:cNvSpPr/>
            <p:nvPr/>
          </p:nvSpPr>
          <p:spPr>
            <a:xfrm>
              <a:off x="4067114" y="978013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7" name="Google Shape;247;p13"/>
            <p:cNvSpPr/>
            <p:nvPr/>
          </p:nvSpPr>
          <p:spPr>
            <a:xfrm>
              <a:off x="1795677" y="2386101"/>
              <a:ext cx="91440" cy="772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248" name="Google Shape;248;p13"/>
            <p:cNvSpPr/>
            <p:nvPr/>
          </p:nvSpPr>
          <p:spPr>
            <a:xfrm>
              <a:off x="1841397" y="978013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9" name="Google Shape;249;p13"/>
            <p:cNvSpPr/>
            <p:nvPr/>
          </p:nvSpPr>
          <p:spPr>
            <a:xfrm>
              <a:off x="2372258" y="160494"/>
              <a:ext cx="3389712" cy="81751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3"/>
            <p:cNvSpPr txBox="1"/>
            <p:nvPr/>
          </p:nvSpPr>
          <p:spPr>
            <a:xfrm>
              <a:off x="2372258" y="160494"/>
              <a:ext cx="3389712" cy="8175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Формы научно-технического прогресса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961" y="1750576"/>
              <a:ext cx="3678872" cy="63552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3"/>
            <p:cNvSpPr txBox="1"/>
            <p:nvPr/>
          </p:nvSpPr>
          <p:spPr>
            <a:xfrm>
              <a:off x="1961" y="1750576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эволюционная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3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постепенные и вместе с тем существенные изменения, происходящие естественным образом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4453396" y="1750576"/>
              <a:ext cx="3678872" cy="63552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3"/>
            <p:cNvSpPr txBox="1"/>
            <p:nvPr/>
          </p:nvSpPr>
          <p:spPr>
            <a:xfrm>
              <a:off x="4453396" y="1750576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революционная</a:t>
              </a:r>
              <a:endParaRPr b="1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4453396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3"/>
            <p:cNvSpPr txBox="1"/>
            <p:nvPr/>
          </p:nvSpPr>
          <p:spPr>
            <a:xfrm>
              <a:off x="4453396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резкий, скачкообразный переход к качественно новому состоянию общества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grpSp>
        <p:nvGrpSpPr>
          <p:cNvPr id="264" name="Google Shape;264;p14"/>
          <p:cNvGrpSpPr/>
          <p:nvPr/>
        </p:nvGrpSpPr>
        <p:grpSpPr>
          <a:xfrm>
            <a:off x="824302" y="1344716"/>
            <a:ext cx="7444596" cy="1441615"/>
            <a:chOff x="1961" y="3158664"/>
            <a:chExt cx="3678872" cy="1839436"/>
          </a:xfrm>
        </p:grpSpPr>
        <p:sp>
          <p:nvSpPr>
            <p:cNvPr id="265" name="Google Shape;265;p14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Научно-техническая революция (НТР) </a:t>
              </a: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это глубинный поворот в истории человечества, связанный с широким использованием науки и техники в производстве, радикальным преобразованием производи- тельных сил, всей технологии общественного производства, органи- зации и управления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67" name="Google Shape;267;p14"/>
          <p:cNvGrpSpPr/>
          <p:nvPr/>
        </p:nvGrpSpPr>
        <p:grpSpPr>
          <a:xfrm>
            <a:off x="3096882" y="3070000"/>
            <a:ext cx="5172015" cy="665238"/>
            <a:chOff x="1961" y="3158664"/>
            <a:chExt cx="3678872" cy="1839436"/>
          </a:xfrm>
        </p:grpSpPr>
        <p:sp>
          <p:nvSpPr>
            <p:cNvPr id="268" name="Google Shape;268;p14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Научно-техническая революция началась в середине XX в. после Второй мировой войны</a:t>
              </a:r>
              <a:endParaRPr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70" name="Google Shape;270;p14"/>
          <p:cNvSpPr/>
          <p:nvPr/>
        </p:nvSpPr>
        <p:spPr>
          <a:xfrm rot="5400000">
            <a:off x="2334307" y="2817386"/>
            <a:ext cx="793630" cy="73152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14"/>
          <p:cNvGrpSpPr/>
          <p:nvPr/>
        </p:nvGrpSpPr>
        <p:grpSpPr>
          <a:xfrm>
            <a:off x="481446" y="3897132"/>
            <a:ext cx="8130307" cy="2658941"/>
            <a:chOff x="1961" y="33502"/>
            <a:chExt cx="8130307" cy="2658941"/>
          </a:xfrm>
        </p:grpSpPr>
        <p:sp>
          <p:nvSpPr>
            <p:cNvPr id="272" name="Google Shape;272;p14"/>
            <p:cNvSpPr/>
            <p:nvPr/>
          </p:nvSpPr>
          <p:spPr>
            <a:xfrm>
              <a:off x="4067115" y="851021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3" name="Google Shape;273;p14"/>
            <p:cNvSpPr/>
            <p:nvPr/>
          </p:nvSpPr>
          <p:spPr>
            <a:xfrm>
              <a:off x="1841397" y="851021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4" name="Google Shape;274;p14"/>
            <p:cNvSpPr/>
            <p:nvPr/>
          </p:nvSpPr>
          <p:spPr>
            <a:xfrm>
              <a:off x="1932320" y="33502"/>
              <a:ext cx="4269588" cy="81751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 txBox="1"/>
            <p:nvPr/>
          </p:nvSpPr>
          <p:spPr>
            <a:xfrm>
              <a:off x="1932320" y="33502"/>
              <a:ext cx="4269588" cy="8175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Причины научно-технической революции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961" y="1623584"/>
              <a:ext cx="3678872" cy="106885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 txBox="1"/>
            <p:nvPr/>
          </p:nvSpPr>
          <p:spPr>
            <a:xfrm>
              <a:off x="1961" y="1623584"/>
              <a:ext cx="3678872" cy="10688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успехи естествознания (теория относительности, квантовая меха- ника, кибернетика, овладение атомной энергией и др.)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4453396" y="1623584"/>
              <a:ext cx="3678872" cy="106885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 txBox="1"/>
            <p:nvPr/>
          </p:nvSpPr>
          <p:spPr>
            <a:xfrm>
              <a:off x="4453396" y="1623584"/>
              <a:ext cx="3678872" cy="10688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рост финансирования науки, уве- личение количества исследова- тельских учреждений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grpSp>
        <p:nvGrpSpPr>
          <p:cNvPr id="285" name="Google Shape;285;p15"/>
          <p:cNvGrpSpPr/>
          <p:nvPr/>
        </p:nvGrpSpPr>
        <p:grpSpPr>
          <a:xfrm>
            <a:off x="483527" y="2242865"/>
            <a:ext cx="8126144" cy="3130388"/>
            <a:chOff x="4042" y="1017915"/>
            <a:chExt cx="8126144" cy="3130388"/>
          </a:xfrm>
        </p:grpSpPr>
        <p:sp>
          <p:nvSpPr>
            <p:cNvPr id="286" name="Google Shape;286;p15"/>
            <p:cNvSpPr/>
            <p:nvPr/>
          </p:nvSpPr>
          <p:spPr>
            <a:xfrm>
              <a:off x="4067115" y="1699102"/>
              <a:ext cx="2874509" cy="4988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7" name="Google Shape;287;p15"/>
            <p:cNvSpPr/>
            <p:nvPr/>
          </p:nvSpPr>
          <p:spPr>
            <a:xfrm>
              <a:off x="4020646" y="1699102"/>
              <a:ext cx="91440" cy="498881"/>
            </a:xfrm>
            <a:custGeom>
              <a:rect b="b" l="l" r="r" t="t"/>
              <a:pathLst>
                <a:path extrusionOk="0" h="120000" w="120000">
                  <a:moveTo>
                    <a:pt x="60982" y="0"/>
                  </a:moveTo>
                  <a:lnTo>
                    <a:pt x="60982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8" name="Google Shape;288;p15"/>
            <p:cNvSpPr/>
            <p:nvPr/>
          </p:nvSpPr>
          <p:spPr>
            <a:xfrm>
              <a:off x="1191856" y="1699102"/>
              <a:ext cx="2875258" cy="49888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9" name="Google Shape;289;p15"/>
            <p:cNvSpPr/>
            <p:nvPr/>
          </p:nvSpPr>
          <p:spPr>
            <a:xfrm>
              <a:off x="2083513" y="1017915"/>
              <a:ext cx="3967203" cy="68118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5"/>
            <p:cNvSpPr txBox="1"/>
            <p:nvPr/>
          </p:nvSpPr>
          <p:spPr>
            <a:xfrm>
              <a:off x="2083513" y="1017915"/>
              <a:ext cx="3967203" cy="6811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Признаки научно-технической революции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4042" y="2197984"/>
              <a:ext cx="2375628" cy="194958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5"/>
            <p:cNvSpPr txBox="1"/>
            <p:nvPr/>
          </p:nvSpPr>
          <p:spPr>
            <a:xfrm>
              <a:off x="4042" y="2197984"/>
              <a:ext cx="2375628" cy="194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ведущей формой че- ловеческой деятель- ности становится научный труд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2878552" y="2197984"/>
              <a:ext cx="2375628" cy="194958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5"/>
            <p:cNvSpPr txBox="1"/>
            <p:nvPr/>
          </p:nvSpPr>
          <p:spPr>
            <a:xfrm>
              <a:off x="2878552" y="2197984"/>
              <a:ext cx="2375628" cy="194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научные открытия преобразуют произ- водство, медицину, транспорт, связь и другие сферы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5753062" y="2197984"/>
              <a:ext cx="2377124" cy="195031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5"/>
            <p:cNvSpPr txBox="1"/>
            <p:nvPr/>
          </p:nvSpPr>
          <p:spPr>
            <a:xfrm>
              <a:off x="5753062" y="2197984"/>
              <a:ext cx="2377124" cy="19503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меняется роль чело- века в процессе производства и управления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Вызовы и угрозы для человечества</a:t>
            </a:r>
            <a:endParaRPr/>
          </a:p>
        </p:txBody>
      </p:sp>
      <p:grpSp>
        <p:nvGrpSpPr>
          <p:cNvPr id="302" name="Google Shape;302;p16"/>
          <p:cNvGrpSpPr/>
          <p:nvPr/>
        </p:nvGrpSpPr>
        <p:grpSpPr>
          <a:xfrm>
            <a:off x="483527" y="2242865"/>
            <a:ext cx="8126144" cy="3130388"/>
            <a:chOff x="4042" y="1017915"/>
            <a:chExt cx="8126144" cy="3130388"/>
          </a:xfrm>
        </p:grpSpPr>
        <p:sp>
          <p:nvSpPr>
            <p:cNvPr id="303" name="Google Shape;303;p16"/>
            <p:cNvSpPr/>
            <p:nvPr/>
          </p:nvSpPr>
          <p:spPr>
            <a:xfrm>
              <a:off x="4067115" y="1699102"/>
              <a:ext cx="2874509" cy="4988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4" name="Google Shape;304;p16"/>
            <p:cNvSpPr/>
            <p:nvPr/>
          </p:nvSpPr>
          <p:spPr>
            <a:xfrm>
              <a:off x="4020646" y="1699102"/>
              <a:ext cx="91440" cy="498881"/>
            </a:xfrm>
            <a:custGeom>
              <a:rect b="b" l="l" r="r" t="t"/>
              <a:pathLst>
                <a:path extrusionOk="0" h="120000" w="120000">
                  <a:moveTo>
                    <a:pt x="60982" y="0"/>
                  </a:moveTo>
                  <a:lnTo>
                    <a:pt x="60982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5" name="Google Shape;305;p16"/>
            <p:cNvSpPr/>
            <p:nvPr/>
          </p:nvSpPr>
          <p:spPr>
            <a:xfrm>
              <a:off x="1191856" y="1699102"/>
              <a:ext cx="2875258" cy="49888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6" name="Google Shape;306;p16"/>
            <p:cNvSpPr/>
            <p:nvPr/>
          </p:nvSpPr>
          <p:spPr>
            <a:xfrm>
              <a:off x="2402690" y="1017915"/>
              <a:ext cx="3328848" cy="681187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2402690" y="1017915"/>
              <a:ext cx="3328848" cy="68118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Вызовы и угрозы для человечества</a:t>
              </a:r>
              <a:endParaRPr b="1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042" y="2197984"/>
              <a:ext cx="2375628" cy="194958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 txBox="1"/>
            <p:nvPr/>
          </p:nvSpPr>
          <p:spPr>
            <a:xfrm>
              <a:off x="4042" y="2197984"/>
              <a:ext cx="2375628" cy="194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проблема выживания в условиях непрерыв- ного совершенствова- ния оружия массового поражения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878552" y="2197984"/>
              <a:ext cx="2375628" cy="1949582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 txBox="1"/>
            <p:nvPr/>
          </p:nvSpPr>
          <p:spPr>
            <a:xfrm>
              <a:off x="2878552" y="2197984"/>
              <a:ext cx="2375628" cy="194958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нарастающий эколо- гический кризис в глобальных масштабах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753062" y="2197984"/>
              <a:ext cx="2377124" cy="195031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 txBox="1"/>
            <p:nvPr/>
          </p:nvSpPr>
          <p:spPr>
            <a:xfrm>
              <a:off x="5753062" y="2197984"/>
              <a:ext cx="2377124" cy="19503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проблема зависимос- ти человека от техни- ки и технологий</a:t>
              </a:r>
              <a:endParaRPr b="0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Вызовы и угрозы для человечества</a:t>
            </a:r>
            <a:endParaRPr/>
          </a:p>
        </p:txBody>
      </p:sp>
      <p:pic>
        <p:nvPicPr>
          <p:cNvPr descr="Ð¡ÑÑÐ¿Ð¸Ð½ ÐÑÑÐµÑÐ»Ð°Ð² Ð¡ÐµÐ¼ÑÐ½Ð¾Ð²Ð¸Ñ.jpg" id="319" name="Google Shape;3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8294" y="1216325"/>
            <a:ext cx="4154674" cy="546339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20" name="Google Shape;320;p17"/>
          <p:cNvSpPr txBox="1"/>
          <p:nvPr/>
        </p:nvSpPr>
        <p:spPr>
          <a:xfrm>
            <a:off x="1436919" y="6365727"/>
            <a:ext cx="3381375" cy="3139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Вячеслав Семёнович Стёпин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1" name="Google Shape;321;p17"/>
          <p:cNvSpPr txBox="1"/>
          <p:nvPr/>
        </p:nvSpPr>
        <p:spPr>
          <a:xfrm>
            <a:off x="163902" y="1216325"/>
            <a:ext cx="4502990" cy="364897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Белорусско-российский философ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Вяче- слав Стёпин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называл техногенным об- щество и путь развития, в основе кото- рых лежит ускоряющийся научно-техно- логический прогресс, определяющий экономический рост и изменение чело- веческих коммуникаций. Этот путь дал человечеству множество достижений, но он породил глобальные кризисы – эко- логический и антропологический, даль- нейшее обострение которых может при- вести к деградации биосферы и даже к сценариям уничтожения человечества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Вызовы и угрозы для человечества</a:t>
            </a:r>
            <a:endParaRPr/>
          </a:p>
        </p:txBody>
      </p:sp>
      <p:sp>
        <p:nvSpPr>
          <p:cNvPr id="327" name="Google Shape;327;p18"/>
          <p:cNvSpPr txBox="1"/>
          <p:nvPr/>
        </p:nvSpPr>
        <p:spPr>
          <a:xfrm>
            <a:off x="4011283" y="6351352"/>
            <a:ext cx="2082259" cy="3139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Александр Кищенко</a:t>
            </a:r>
            <a:endParaRPr/>
          </a:p>
        </p:txBody>
      </p:sp>
      <p:sp>
        <p:nvSpPr>
          <p:cNvPr id="328" name="Google Shape;328;p18"/>
          <p:cNvSpPr txBox="1"/>
          <p:nvPr/>
        </p:nvSpPr>
        <p:spPr>
          <a:xfrm>
            <a:off x="163901" y="1216326"/>
            <a:ext cx="5796951" cy="146649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Белорусским художником </a:t>
            </a:r>
            <a:r>
              <a:rPr b="1"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Александром Кищенко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был создан и подарен Организации Объединенных Наций гобелен ручной работы, посвящённый памяти о трагедии в Чернобыле,. Сейчас работа находится в Нью-Йорке, штаб-квартире ООН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29" name="Google Shape;3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3542" y="1216325"/>
            <a:ext cx="2893475" cy="546339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ecoidea.by/sites/default/files/2016/04/8/gobelen.jpg" id="330" name="Google Shape;33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901" y="2809084"/>
            <a:ext cx="5796951" cy="244134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31" name="Google Shape;331;p18"/>
          <p:cNvSpPr txBox="1"/>
          <p:nvPr/>
        </p:nvSpPr>
        <p:spPr>
          <a:xfrm>
            <a:off x="163902" y="5376694"/>
            <a:ext cx="5796950" cy="3139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Чернобыль. Гобелен. Худ. А.Кищенко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  <a:p>
            <a:pPr indent="-180975" lvl="0" marL="180975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Вызовы и угрозы для человечества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433761" y="1595890"/>
            <a:ext cx="8130307" cy="2225608"/>
            <a:chOff x="1961" y="250169"/>
            <a:chExt cx="8130307" cy="2225608"/>
          </a:xfrm>
        </p:grpSpPr>
        <p:sp>
          <p:nvSpPr>
            <p:cNvPr id="83" name="Google Shape;83;p3"/>
            <p:cNvSpPr/>
            <p:nvPr/>
          </p:nvSpPr>
          <p:spPr>
            <a:xfrm>
              <a:off x="4067115" y="1067688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4" name="Google Shape;84;p3"/>
            <p:cNvSpPr/>
            <p:nvPr/>
          </p:nvSpPr>
          <p:spPr>
            <a:xfrm>
              <a:off x="1841397" y="1067688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5" name="Google Shape;85;p3"/>
            <p:cNvSpPr/>
            <p:nvPr/>
          </p:nvSpPr>
          <p:spPr>
            <a:xfrm>
              <a:off x="1932320" y="250169"/>
              <a:ext cx="4269588" cy="81751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 txBox="1"/>
            <p:nvPr/>
          </p:nvSpPr>
          <p:spPr>
            <a:xfrm>
              <a:off x="1932320" y="250169"/>
              <a:ext cx="4269588" cy="8175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Формы социальной динамики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961" y="1840252"/>
              <a:ext cx="3678872" cy="63552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1961" y="1840252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прогресс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453396" y="1840252"/>
              <a:ext cx="3678872" cy="63552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4453396" y="1840252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регресс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ÐÐ ÐÑÐ¾Ð³ÑÐµÑÑ Ð³. ÐÐ²Ð°Ð½Ð¾Ð²Ð¾ - Ð¿ÑÐ¾Ð¸Ð·Ð²Ð¾Ð´ÑÑÐ²Ð¾ Ð¸ Ð¿ÑÐ¾Ð´Ð°Ð¶Ð° Ð¾Ð¿ÑÐ¾Ð¼ Ð¿Ð°ÐºÐµÑÐ¾Ð² ÐÐ, ÐÐÐ,  ÐÐÐ,ÐÐÐ¥."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00" y="3963628"/>
            <a:ext cx="3683000" cy="24956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§ÑÐ¾ ÑÐ°ÐºÐ¾Ðµ ÑÐµÐ³ÑÐµÑÑ, Ð¿Ð¾Ð½ÑÑÐ¸Ðµ Ð¸ Ð¿ÑÐ¸Ð·Ð½Ð°ÐºÐ¸"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4308" y="3963628"/>
            <a:ext cx="3631721" cy="249680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grpSp>
        <p:nvGrpSpPr>
          <p:cNvPr id="98" name="Google Shape;98;p4"/>
          <p:cNvGrpSpPr/>
          <p:nvPr/>
        </p:nvGrpSpPr>
        <p:grpSpPr>
          <a:xfrm>
            <a:off x="431800" y="2024309"/>
            <a:ext cx="3678872" cy="1564280"/>
            <a:chOff x="1961" y="1840252"/>
            <a:chExt cx="3678872" cy="635525"/>
          </a:xfrm>
        </p:grpSpPr>
        <p:sp>
          <p:nvSpPr>
            <p:cNvPr id="99" name="Google Shape;99;p4"/>
            <p:cNvSpPr/>
            <p:nvPr/>
          </p:nvSpPr>
          <p:spPr>
            <a:xfrm>
              <a:off x="1961" y="1840252"/>
              <a:ext cx="3678872" cy="63552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4"/>
            <p:cNvSpPr txBox="1"/>
            <p:nvPr/>
          </p:nvSpPr>
          <p:spPr>
            <a:xfrm>
              <a:off x="1961" y="1840252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Прогресс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лат. progressus - движение вперёд) – это поступательное движение к лучшему, более сложному, совершенному, от низших  ступеней к высшим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1" name="Google Shape;101;p4"/>
          <p:cNvGrpSpPr/>
          <p:nvPr/>
        </p:nvGrpSpPr>
        <p:grpSpPr>
          <a:xfrm>
            <a:off x="5176329" y="2024308"/>
            <a:ext cx="3678872" cy="1564280"/>
            <a:chOff x="1961" y="1840252"/>
            <a:chExt cx="3678872" cy="635525"/>
          </a:xfrm>
        </p:grpSpPr>
        <p:sp>
          <p:nvSpPr>
            <p:cNvPr id="102" name="Google Shape;102;p4"/>
            <p:cNvSpPr/>
            <p:nvPr/>
          </p:nvSpPr>
          <p:spPr>
            <a:xfrm>
              <a:off x="1961" y="1840252"/>
              <a:ext cx="3678872" cy="63552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4"/>
            <p:cNvSpPr txBox="1"/>
            <p:nvPr/>
          </p:nvSpPr>
          <p:spPr>
            <a:xfrm>
              <a:off x="1961" y="1840252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Регресс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лат. regressus - возвращение, движение назад) – это  переход от более высоких  форм развития к низшим, движение назад, деградация, изменение к  худшему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04" name="Google Shape;104;p4"/>
          <p:cNvSpPr/>
          <p:nvPr/>
        </p:nvSpPr>
        <p:spPr>
          <a:xfrm rot="5400000">
            <a:off x="4148513" y="339712"/>
            <a:ext cx="989975" cy="7487727"/>
          </a:xfrm>
          <a:prstGeom prst="rightBrace">
            <a:avLst>
              <a:gd fmla="val 81528" name="adj1"/>
              <a:gd fmla="val 50119" name="adj2"/>
            </a:avLst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4363381" y="4658263"/>
            <a:ext cx="560238" cy="552091"/>
          </a:xfrm>
          <a:prstGeom prst="mathPlus">
            <a:avLst>
              <a:gd fmla="val 23520" name="adj1"/>
            </a:avLst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6" name="Google Shape;106;p4"/>
          <p:cNvGrpSpPr/>
          <p:nvPr/>
        </p:nvGrpSpPr>
        <p:grpSpPr>
          <a:xfrm>
            <a:off x="431800" y="4596846"/>
            <a:ext cx="3678872" cy="674924"/>
            <a:chOff x="1961" y="1840252"/>
            <a:chExt cx="3678872" cy="635525"/>
          </a:xfrm>
        </p:grpSpPr>
        <p:sp>
          <p:nvSpPr>
            <p:cNvPr id="107" name="Google Shape;107;p4"/>
            <p:cNvSpPr/>
            <p:nvPr/>
          </p:nvSpPr>
          <p:spPr>
            <a:xfrm>
              <a:off x="1961" y="1840252"/>
              <a:ext cx="3678872" cy="63552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 txBox="1"/>
            <p:nvPr/>
          </p:nvSpPr>
          <p:spPr>
            <a:xfrm>
              <a:off x="1961" y="1840252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количественные изменения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5176329" y="4596846"/>
            <a:ext cx="3678872" cy="674924"/>
            <a:chOff x="1961" y="1840252"/>
            <a:chExt cx="3678872" cy="635525"/>
          </a:xfrm>
        </p:grpSpPr>
        <p:sp>
          <p:nvSpPr>
            <p:cNvPr id="110" name="Google Shape;110;p4"/>
            <p:cNvSpPr/>
            <p:nvPr/>
          </p:nvSpPr>
          <p:spPr>
            <a:xfrm>
              <a:off x="1961" y="1840252"/>
              <a:ext cx="3678872" cy="63552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 txBox="1"/>
            <p:nvPr/>
          </p:nvSpPr>
          <p:spPr>
            <a:xfrm>
              <a:off x="1961" y="1840252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качественные изменения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9237" y="1410778"/>
            <a:ext cx="3381375" cy="43815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18" name="Google Shape;118;p5"/>
          <p:cNvSpPr txBox="1"/>
          <p:nvPr/>
        </p:nvSpPr>
        <p:spPr>
          <a:xfrm>
            <a:off x="5469237" y="5792278"/>
            <a:ext cx="3381375" cy="3139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Роберт Нисбет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172527" y="1410777"/>
            <a:ext cx="5115465" cy="2031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Американский социолог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Роберт Нисбет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своём исследовании «Прогресс. История идеи» (1980 г.) определяет прогресс как идею о том, что «человечество медленно, постепенно и  долго выползало из первоначальных условий страха, отсутствия культуры, невежества, под- нимаясь к более высоким уровням развития».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189780" y="4774361"/>
            <a:ext cx="5115465" cy="93560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Общественный прогресс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это переход от ме- нее совершенных форм человеческой деятель- ности к более совершенным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172527" y="5792278"/>
            <a:ext cx="5115465" cy="93560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Стагнация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(от лат. stagnum - стоячая вода) - это период застойных явлений в обществен- ном развитии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graphicFrame>
        <p:nvGraphicFramePr>
          <p:cNvPr id="127" name="Google Shape;127;p6"/>
          <p:cNvGraphicFramePr/>
          <p:nvPr/>
        </p:nvGraphicFramePr>
        <p:xfrm>
          <a:off x="177321" y="151777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{3D73AED8-5F65-487F-B698-D36640196F50}</a:tableStyleId>
              </a:tblPr>
              <a:tblGrid>
                <a:gridCol w="2691450"/>
                <a:gridCol w="6047125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Противоречивость общественного прогресса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Прогресс в одной об- ласти не является прог- рессом в другой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Рост производства положительно влияет на материаль- ное благополучие людей, но оказывает отрицательное влияние на экологию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Технические устройства облегчают работу и быт чело- века, но оказывают неблагоприятное влияние на его здоровье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Прогресс сегодня мо- жет обернуться катаст- рофой завтра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Открытия в области ядерной физики (рентгеновские лучи, деление ядер урана) привело к созданию оружия массового поражения (ядерное оружие)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 rowSpan="2"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Прогресс в одной стра- не не влечёт прогресс в другой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Тамерлан способствовал развитию своей страны, но грабил и разорял чужие земли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Колонизация европейцами Азии и Африки способ- ствовала росту богатств и уровня развития народов Ев- ропы, но вела к разорению и стагнации общественной жизни в странах Востока</a:t>
                      </a:r>
                      <a:endParaRPr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grpSp>
        <p:nvGrpSpPr>
          <p:cNvPr id="133" name="Google Shape;133;p7"/>
          <p:cNvGrpSpPr/>
          <p:nvPr/>
        </p:nvGrpSpPr>
        <p:grpSpPr>
          <a:xfrm>
            <a:off x="1604513" y="1295352"/>
            <a:ext cx="5884173" cy="5328345"/>
            <a:chOff x="1172713" y="1389"/>
            <a:chExt cx="5884173" cy="5328345"/>
          </a:xfrm>
        </p:grpSpPr>
        <p:sp>
          <p:nvSpPr>
            <p:cNvPr id="134" name="Google Shape;134;p7"/>
            <p:cNvSpPr/>
            <p:nvPr/>
          </p:nvSpPr>
          <p:spPr>
            <a:xfrm>
              <a:off x="1172713" y="1389"/>
              <a:ext cx="4109996" cy="626864"/>
            </a:xfrm>
            <a:prstGeom prst="roundRect">
              <a:avLst>
                <a:gd fmla="val 10000" name="adj"/>
              </a:avLst>
            </a:prstGeom>
            <a:solidFill>
              <a:srgbClr val="7AC1F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 txBox="1"/>
            <p:nvPr/>
          </p:nvSpPr>
          <p:spPr>
            <a:xfrm>
              <a:off x="1172713" y="1389"/>
              <a:ext cx="4109996" cy="626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Критерии прогресса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1583713" y="628253"/>
              <a:ext cx="410999" cy="4701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7" name="Google Shape;137;p7"/>
            <p:cNvSpPr/>
            <p:nvPr/>
          </p:nvSpPr>
          <p:spPr>
            <a:xfrm>
              <a:off x="1994713" y="784969"/>
              <a:ext cx="5062173" cy="6268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 txBox="1"/>
            <p:nvPr/>
          </p:nvSpPr>
          <p:spPr>
            <a:xfrm>
              <a:off x="1994713" y="784969"/>
              <a:ext cx="5062173" cy="626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прогресс науки и техники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1583713" y="628253"/>
              <a:ext cx="410999" cy="12537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7"/>
            <p:cNvSpPr/>
            <p:nvPr/>
          </p:nvSpPr>
          <p:spPr>
            <a:xfrm>
              <a:off x="1994713" y="1568549"/>
              <a:ext cx="5062173" cy="6268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 txBox="1"/>
            <p:nvPr/>
          </p:nvSpPr>
          <p:spPr>
            <a:xfrm>
              <a:off x="1994713" y="1568549"/>
              <a:ext cx="5062173" cy="626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увеличение производственных показателей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1583713" y="628253"/>
              <a:ext cx="410999" cy="20373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7"/>
            <p:cNvSpPr/>
            <p:nvPr/>
          </p:nvSpPr>
          <p:spPr>
            <a:xfrm>
              <a:off x="1994713" y="2352129"/>
              <a:ext cx="5062173" cy="6268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 txBox="1"/>
            <p:nvPr/>
          </p:nvSpPr>
          <p:spPr>
            <a:xfrm>
              <a:off x="1994713" y="2352129"/>
              <a:ext cx="5062173" cy="626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демократизация общества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583713" y="628253"/>
              <a:ext cx="410999" cy="28208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7"/>
            <p:cNvSpPr/>
            <p:nvPr/>
          </p:nvSpPr>
          <p:spPr>
            <a:xfrm>
              <a:off x="1994713" y="3135710"/>
              <a:ext cx="5062173" cy="6268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1994713" y="3135710"/>
              <a:ext cx="5062173" cy="626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увеличение продолжительности жизни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583713" y="628253"/>
              <a:ext cx="410999" cy="360446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7"/>
            <p:cNvSpPr/>
            <p:nvPr/>
          </p:nvSpPr>
          <p:spPr>
            <a:xfrm>
              <a:off x="1994713" y="3919290"/>
              <a:ext cx="5062173" cy="6268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 txBox="1"/>
            <p:nvPr/>
          </p:nvSpPr>
          <p:spPr>
            <a:xfrm>
              <a:off x="1994713" y="3919290"/>
              <a:ext cx="5062173" cy="626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общедоступного качественного обра-зования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1583713" y="628253"/>
              <a:ext cx="410999" cy="438804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7"/>
            <p:cNvSpPr/>
            <p:nvPr/>
          </p:nvSpPr>
          <p:spPr>
            <a:xfrm>
              <a:off x="1994713" y="4702870"/>
              <a:ext cx="5062173" cy="626864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5715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1994713" y="4702870"/>
              <a:ext cx="5062173" cy="6268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гуманизм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grpSp>
        <p:nvGrpSpPr>
          <p:cNvPr id="159" name="Google Shape;159;p8"/>
          <p:cNvGrpSpPr/>
          <p:nvPr/>
        </p:nvGrpSpPr>
        <p:grpSpPr>
          <a:xfrm>
            <a:off x="433761" y="1506215"/>
            <a:ext cx="8130307" cy="4837606"/>
            <a:chOff x="1961" y="160494"/>
            <a:chExt cx="8130307" cy="4837606"/>
          </a:xfrm>
        </p:grpSpPr>
        <p:sp>
          <p:nvSpPr>
            <p:cNvPr id="160" name="Google Shape;160;p8"/>
            <p:cNvSpPr/>
            <p:nvPr/>
          </p:nvSpPr>
          <p:spPr>
            <a:xfrm>
              <a:off x="6247112" y="2386101"/>
              <a:ext cx="91440" cy="772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161" name="Google Shape;161;p8"/>
            <p:cNvSpPr/>
            <p:nvPr/>
          </p:nvSpPr>
          <p:spPr>
            <a:xfrm>
              <a:off x="4067115" y="978013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2" name="Google Shape;162;p8"/>
            <p:cNvSpPr/>
            <p:nvPr/>
          </p:nvSpPr>
          <p:spPr>
            <a:xfrm>
              <a:off x="1795677" y="2386101"/>
              <a:ext cx="91440" cy="772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163" name="Google Shape;163;p8"/>
            <p:cNvSpPr/>
            <p:nvPr/>
          </p:nvSpPr>
          <p:spPr>
            <a:xfrm>
              <a:off x="1841397" y="978013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8"/>
            <p:cNvSpPr/>
            <p:nvPr/>
          </p:nvSpPr>
          <p:spPr>
            <a:xfrm>
              <a:off x="2794960" y="160494"/>
              <a:ext cx="2544308" cy="81751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8"/>
            <p:cNvSpPr txBox="1"/>
            <p:nvPr/>
          </p:nvSpPr>
          <p:spPr>
            <a:xfrm>
              <a:off x="2794960" y="160494"/>
              <a:ext cx="2544308" cy="8175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Прогресс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8"/>
            <p:cNvSpPr/>
            <p:nvPr/>
          </p:nvSpPr>
          <p:spPr>
            <a:xfrm>
              <a:off x="1961" y="1750576"/>
              <a:ext cx="3678872" cy="63552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8"/>
            <p:cNvSpPr txBox="1"/>
            <p:nvPr/>
          </p:nvSpPr>
          <p:spPr>
            <a:xfrm>
              <a:off x="1961" y="1750576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научно-технический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8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8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Исторически – сначала техничес- кий прогресс; с развитием науки – научно-технический. Мерой яв- ляется развитие техники и техно- логий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8"/>
            <p:cNvSpPr/>
            <p:nvPr/>
          </p:nvSpPr>
          <p:spPr>
            <a:xfrm>
              <a:off x="4453396" y="1750576"/>
              <a:ext cx="3678872" cy="635525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8"/>
            <p:cNvSpPr txBox="1"/>
            <p:nvPr/>
          </p:nvSpPr>
          <p:spPr>
            <a:xfrm>
              <a:off x="4453396" y="1750576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духовно-нравственный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8"/>
            <p:cNvSpPr/>
            <p:nvPr/>
          </p:nvSpPr>
          <p:spPr>
            <a:xfrm>
              <a:off x="4453396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8"/>
            <p:cNvSpPr txBox="1"/>
            <p:nvPr/>
          </p:nvSpPr>
          <p:spPr>
            <a:xfrm>
              <a:off x="4453396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Мерой прогресса является </a:t>
              </a: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гума- низм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(от лат. humanus – челове- ческий; humanitas – человечность) – признание ценности человека как личности, его права на свобо- ду, счастье и развитие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Общественный прогресс и его критерии</a:t>
            </a:r>
            <a:endParaRPr/>
          </a:p>
        </p:txBody>
      </p:sp>
      <p:grpSp>
        <p:nvGrpSpPr>
          <p:cNvPr id="179" name="Google Shape;179;p9"/>
          <p:cNvGrpSpPr/>
          <p:nvPr/>
        </p:nvGrpSpPr>
        <p:grpSpPr>
          <a:xfrm>
            <a:off x="807049" y="2310875"/>
            <a:ext cx="7444596" cy="958537"/>
            <a:chOff x="1961" y="3158664"/>
            <a:chExt cx="3678872" cy="1839436"/>
          </a:xfrm>
        </p:grpSpPr>
        <p:sp>
          <p:nvSpPr>
            <p:cNvPr id="180" name="Google Shape;180;p9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9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Научно-технический прогресс (НТП)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это процесс поступательного взаимосвязанного развития науки, техники и технологии, производства и сферы потребления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2" name="Google Shape;182;p9"/>
          <p:cNvGrpSpPr/>
          <p:nvPr/>
        </p:nvGrpSpPr>
        <p:grpSpPr>
          <a:xfrm>
            <a:off x="807049" y="3578958"/>
            <a:ext cx="3540664" cy="2010959"/>
            <a:chOff x="1961" y="3158664"/>
            <a:chExt cx="3678872" cy="1839436"/>
          </a:xfrm>
        </p:grpSpPr>
        <p:sp>
          <p:nvSpPr>
            <p:cNvPr id="183" name="Google Shape;183;p9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9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Техника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(от греч. τεχνικός - искусство, мастерство, умение) - это вся совокупность средств, с помощью которых человек воз- действует на предмет труда в процессе производственной деятельности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85" name="Google Shape;185;p9"/>
          <p:cNvGrpSpPr/>
          <p:nvPr/>
        </p:nvGrpSpPr>
        <p:grpSpPr>
          <a:xfrm>
            <a:off x="4710981" y="3578958"/>
            <a:ext cx="3540664" cy="2010959"/>
            <a:chOff x="1961" y="3158664"/>
            <a:chExt cx="3678872" cy="1839436"/>
          </a:xfrm>
        </p:grpSpPr>
        <p:sp>
          <p:nvSpPr>
            <p:cNvPr id="186" name="Google Shape;186;p9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9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Технология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– это совокупность методов обработки, изменения свойств исходного материала в процессе его добычи, производ- ства, транспортировки, хранения продукции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14.09.2021</vt:lpwstr>
  </property>
</Properties>
</file>