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6" roundtripDataSignature="AMtx7miaRMsy+PkynrAp++KrZyBZK/44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6397E51-0DBC-4318-9F4B-E5C982036B8F}">
  <a:tblStyle styleId="{26397E51-0DBC-4318-9F4B-E5C982036B8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0E6"/>
          </a:solidFill>
        </a:fill>
      </a:tcStyle>
    </a:wholeTbl>
    <a:band1H>
      <a:tcTxStyle/>
      <a:tcStyle>
        <a:fill>
          <a:solidFill>
            <a:srgbClr val="FFE0CA"/>
          </a:solidFill>
        </a:fill>
      </a:tcStyle>
    </a:band1H>
    <a:band2H>
      <a:tcTxStyle/>
    </a:band2H>
    <a:band1V>
      <a:tcTxStyle/>
      <a:tcStyle>
        <a:fill>
          <a:solidFill>
            <a:srgbClr val="FFE0CA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6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:notes"/>
          <p:cNvSpPr txBox="1"/>
          <p:nvPr/>
        </p:nvSpPr>
        <p:spPr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7400" lIns="94800" spcFirstLastPara="1" rIns="94800" wrap="square" tIns="474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:notes"/>
          <p:cNvSpPr/>
          <p:nvPr>
            <p:ph idx="2" type="sldImg"/>
          </p:nvPr>
        </p:nvSpPr>
        <p:spPr>
          <a:xfrm>
            <a:off x="1143000" y="685800"/>
            <a:ext cx="4573588" cy="34305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7400" lIns="94800" spcFirstLastPara="1" rIns="94800" wrap="square" tIns="47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showMasterSp="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/>
          <p:nvPr>
            <p:ph type="ctrTitle"/>
          </p:nvPr>
        </p:nvSpPr>
        <p:spPr>
          <a:xfrm>
            <a:off x="963613" y="3951288"/>
            <a:ext cx="7713662" cy="10810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" type="subTitle"/>
          </p:nvPr>
        </p:nvSpPr>
        <p:spPr>
          <a:xfrm>
            <a:off x="960438" y="5075238"/>
            <a:ext cx="7740650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/>
            </a:lvl1pPr>
            <a:lvl2pPr lvl="1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0"/>
          <p:cNvSpPr txBox="1"/>
          <p:nvPr>
            <p:ph idx="1" type="body"/>
          </p:nvPr>
        </p:nvSpPr>
        <p:spPr>
          <a:xfrm rot="5400000">
            <a:off x="2401094" y="-616743"/>
            <a:ext cx="4313238" cy="8524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5" name="Google Shape;55;p20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垂直排列标题与文本" type="vertTitleAndTx">
  <p:cSld name="VERTICAL_TITLE_AND_VERTICAL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1"/>
          <p:cNvSpPr txBox="1"/>
          <p:nvPr>
            <p:ph type="title"/>
          </p:nvPr>
        </p:nvSpPr>
        <p:spPr>
          <a:xfrm rot="5400000">
            <a:off x="4999038" y="1970088"/>
            <a:ext cx="55308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1"/>
          <p:cNvSpPr txBox="1"/>
          <p:nvPr>
            <p:ph idx="1" type="body"/>
          </p:nvPr>
        </p:nvSpPr>
        <p:spPr>
          <a:xfrm rot="5400000">
            <a:off x="654844" y="-88106"/>
            <a:ext cx="5530850" cy="6249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560"/>
              </a:spcBef>
              <a:spcAft>
                <a:spcPts val="56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24" name="Google Shape;24;p13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" type="body"/>
          </p:nvPr>
        </p:nvSpPr>
        <p:spPr>
          <a:xfrm>
            <a:off x="295275" y="1489075"/>
            <a:ext cx="4186238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 sz="2800"/>
            </a:lvl1pPr>
            <a:lvl2pPr indent="-381000" lvl="1" marL="9144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8" name="Google Shape;28;p14"/>
          <p:cNvSpPr txBox="1"/>
          <p:nvPr>
            <p:ph idx="2" type="body"/>
          </p:nvPr>
        </p:nvSpPr>
        <p:spPr>
          <a:xfrm>
            <a:off x="4633913" y="1489075"/>
            <a:ext cx="4186237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 sz="2800"/>
            </a:lvl1pPr>
            <a:lvl2pPr indent="-381000" lvl="1" marL="9144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9" name="Google Shape;29;p14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3" name="Google Shape;33;p1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1pPr>
            <a:lvl2pPr indent="-355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4" name="Google Shape;34;p1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5" name="Google Shape;35;p1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1pPr>
            <a:lvl2pPr indent="-355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6" name="Google Shape;36;p15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▪"/>
              <a:defRPr sz="3200"/>
            </a:lvl1pPr>
            <a:lvl2pPr indent="-406400" lvl="1" marL="914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45" name="Google Shape;45;p1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360"/>
              </a:spcBef>
              <a:spcAft>
                <a:spcPts val="36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6" name="Google Shape;46;p18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1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360"/>
              </a:spcBef>
              <a:spcAft>
                <a:spcPts val="36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1" name="Google Shape;51;p19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0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ctrTitle"/>
          </p:nvPr>
        </p:nvSpPr>
        <p:spPr>
          <a:xfrm>
            <a:off x="963613" y="3897442"/>
            <a:ext cx="7713662" cy="106900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latin typeface="Cambria"/>
                <a:ea typeface="Cambria"/>
                <a:cs typeface="Cambria"/>
                <a:sym typeface="Cambria"/>
              </a:rPr>
              <a:t>Глобализация</a:t>
            </a:r>
            <a:endParaRPr sz="4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7" name="Google Shape;67;p1"/>
          <p:cNvSpPr txBox="1"/>
          <p:nvPr>
            <p:ph idx="1" type="subTitle"/>
          </p:nvPr>
        </p:nvSpPr>
        <p:spPr>
          <a:xfrm>
            <a:off x="960438" y="5235388"/>
            <a:ext cx="7740650" cy="5970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Обществоведение (повышенный уровень). 11 класс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950119" y="89171"/>
            <a:ext cx="7740650" cy="75723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Лицей Ивацевичского района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9" name="Google Shape;69;p1"/>
          <p:cNvSpPr txBox="1"/>
          <p:nvPr/>
        </p:nvSpPr>
        <p:spPr>
          <a:xfrm>
            <a:off x="950119" y="6443932"/>
            <a:ext cx="7740650" cy="4140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2021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960438" y="5875338"/>
            <a:ext cx="7740650" cy="4140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Ситник П.В.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latin typeface="Cambria"/>
                <a:ea typeface="Cambria"/>
                <a:cs typeface="Cambria"/>
                <a:sym typeface="Cambria"/>
              </a:rPr>
              <a:t>План</a:t>
            </a:r>
            <a:endParaRPr sz="4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6" name="Google Shape;76;p2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-180975" lvl="0" marL="18097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Понятие глобализации</a:t>
            </a:r>
            <a:endParaRPr/>
          </a:p>
          <a:p>
            <a:pPr indent="-180975" lvl="0" marL="180975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Противоречивый характер глобализации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latin typeface="Cambria"/>
                <a:ea typeface="Cambria"/>
                <a:cs typeface="Cambria"/>
                <a:sym typeface="Cambria"/>
              </a:rPr>
              <a:t>Понятие глобализации</a:t>
            </a:r>
            <a:endParaRPr sz="44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82" name="Google Shape;82;p3"/>
          <p:cNvGrpSpPr/>
          <p:nvPr/>
        </p:nvGrpSpPr>
        <p:grpSpPr>
          <a:xfrm>
            <a:off x="160068" y="1395944"/>
            <a:ext cx="8807570" cy="1019452"/>
            <a:chOff x="67" y="2742038"/>
            <a:chExt cx="4010278" cy="2634131"/>
          </a:xfrm>
        </p:grpSpPr>
        <p:sp>
          <p:nvSpPr>
            <p:cNvPr id="83" name="Google Shape;83;p3"/>
            <p:cNvSpPr/>
            <p:nvPr/>
          </p:nvSpPr>
          <p:spPr>
            <a:xfrm>
              <a:off x="67" y="2742038"/>
              <a:ext cx="4010278" cy="263413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3"/>
            <p:cNvSpPr txBox="1"/>
            <p:nvPr/>
          </p:nvSpPr>
          <p:spPr>
            <a:xfrm>
              <a:off x="67" y="2742038"/>
              <a:ext cx="4010278" cy="26341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Глобализация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– это процесс всестороннего сближения различных стран и станов- ления единой системы технологических, финансовых, экономических, социально- политических и культурных связей на основе новейших информационно-коммуни- кационных технологий.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aphicFrame>
        <p:nvGraphicFramePr>
          <p:cNvPr id="85" name="Google Shape;85;p3"/>
          <p:cNvGraphicFramePr/>
          <p:nvPr/>
        </p:nvGraphicFramePr>
        <p:xfrm>
          <a:off x="177321" y="2483223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{26397E51-0DBC-4318-9F4B-E5C982036B8F}</a:tableStyleId>
              </a:tblPr>
              <a:tblGrid>
                <a:gridCol w="1893025"/>
                <a:gridCol w="6845550"/>
              </a:tblGrid>
              <a:tr h="45742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Факторы глобализации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AC1FF"/>
                    </a:solidFill>
                  </a:tcPr>
                </a:tc>
                <a:tc hMerge="1"/>
              </a:tr>
              <a:tr h="10495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Экономический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Уменьшение барьеров между национальными экономиками.</a:t>
                      </a:r>
                      <a:endParaRPr/>
                    </a:p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Формирование единого экономического пространства.</a:t>
                      </a:r>
                      <a:endParaRPr/>
                    </a:p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Усиление роли международных экономических и финансовых организаций: Международный валютный фонд (МВФ), Все- мирный банк, Всемирная торговая организация (ВТО), Орга- низация экономического сотрудничества и развития (ОЭСР).</a:t>
                      </a:r>
                      <a:endParaRPr/>
                    </a:p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Усиление роли транснациональных корпораций (ТНК) и транснациональных банков (ТНБ).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556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Политический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Усиление политического влияния международных организа- ций и транснациональных корпораций.</a:t>
                      </a:r>
                      <a:endParaRPr/>
                    </a:p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Размывание национальных границ, ослабление государствен- ного суверенитета.</a:t>
                      </a:r>
                      <a:endParaRPr/>
                    </a:p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Создание институтов наднационального характера.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latin typeface="Cambria"/>
                <a:ea typeface="Cambria"/>
                <a:cs typeface="Cambria"/>
                <a:sym typeface="Cambria"/>
              </a:rPr>
              <a:t>Понятие глобализации</a:t>
            </a:r>
            <a:endParaRPr sz="44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91" name="Google Shape;91;p4"/>
          <p:cNvGraphicFramePr/>
          <p:nvPr/>
        </p:nvGraphicFramePr>
        <p:xfrm>
          <a:off x="177320" y="1241019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{26397E51-0DBC-4318-9F4B-E5C982036B8F}</a:tableStyleId>
              </a:tblPr>
              <a:tblGrid>
                <a:gridCol w="1893025"/>
                <a:gridCol w="6845550"/>
              </a:tblGrid>
              <a:tr h="49122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Факторы глобализации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AC1FF"/>
                    </a:solidFill>
                  </a:tcPr>
                </a:tc>
                <a:tc hMerge="1"/>
              </a:tr>
              <a:tr h="113357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Социальный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Неравномерность развития стран.</a:t>
                      </a:r>
                      <a:endParaRPr/>
                    </a:p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Массовая миграция.</a:t>
                      </a:r>
                      <a:endParaRPr/>
                    </a:p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Изменения в образовании, культуре.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935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Научно-техно- логический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Формирование мировой инновационно-технологической сис- темы.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935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Информацион- ный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Мгновенное распространение информации.</a:t>
                      </a:r>
                      <a:endParaRPr/>
                    </a:p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Изменение сознания, диалог культур.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534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Экологический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Глобальные экологические проблемы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8137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Культурный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Возрастание влияния универсальных, общих для всего чело- вечества феноменов культуры.</a:t>
                      </a:r>
                      <a:endParaRPr/>
                    </a:p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Единообразие языкового общения.</a:t>
                      </a:r>
                      <a:endParaRPr/>
                    </a:p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Распространение единых стандартов образа жизни в целом, досуга.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latin typeface="Cambria"/>
                <a:ea typeface="Cambria"/>
                <a:cs typeface="Cambria"/>
                <a:sym typeface="Cambria"/>
              </a:rPr>
              <a:t>Понятие глобализации</a:t>
            </a:r>
            <a:endParaRPr sz="44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Stanley Milgram (Sociologist) | Psychology, Sociologist, Social" id="97" name="Google Shape;9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287" y="2923272"/>
            <a:ext cx="2815945" cy="380533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98" name="Google Shape;98;p5"/>
          <p:cNvSpPr txBox="1"/>
          <p:nvPr/>
        </p:nvSpPr>
        <p:spPr>
          <a:xfrm>
            <a:off x="3040232" y="6400798"/>
            <a:ext cx="1877902" cy="32780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Стэнли Милгрэм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9" name="Google Shape;99;p5"/>
          <p:cNvSpPr txBox="1"/>
          <p:nvPr/>
        </p:nvSpPr>
        <p:spPr>
          <a:xfrm>
            <a:off x="224287" y="1124987"/>
            <a:ext cx="8741014" cy="1716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Результатом проведённого в 1967 г. эксперимента «Мир тесен» стала социологи- ческая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теория шести рукопожатий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выдвинутая в 1969 г. американскими психо- логами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Стэнли Милгрэмом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Джеффри Трэверсом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Согласно этой теории каж- дый человек опосредованно знаком с любым другим жителем планеты через це- почку общих знакомых, в среднем состоящую из пяти человек (соответственно, шесть уровней связей).</a:t>
            </a:r>
            <a:endParaRPr b="1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00" name="Google Shape;10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08163" y="2923271"/>
            <a:ext cx="2523100" cy="380533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01" name="Google Shape;101;p5"/>
          <p:cNvSpPr txBox="1"/>
          <p:nvPr/>
        </p:nvSpPr>
        <p:spPr>
          <a:xfrm>
            <a:off x="4430261" y="2923271"/>
            <a:ext cx="1877902" cy="32780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Джеффри Трэверс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"/>
          <p:cNvSpPr txBox="1"/>
          <p:nvPr>
            <p:ph type="title"/>
          </p:nvPr>
        </p:nvSpPr>
        <p:spPr>
          <a:xfrm>
            <a:off x="224287" y="176213"/>
            <a:ext cx="8626415" cy="698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Противоречивый характер глобализации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07" name="Google Shape;107;p6"/>
          <p:cNvGrpSpPr/>
          <p:nvPr/>
        </p:nvGrpSpPr>
        <p:grpSpPr>
          <a:xfrm>
            <a:off x="101162" y="1080803"/>
            <a:ext cx="8818875" cy="3750897"/>
            <a:chOff x="24539" y="275"/>
            <a:chExt cx="8818875" cy="3750897"/>
          </a:xfrm>
        </p:grpSpPr>
        <p:sp>
          <p:nvSpPr>
            <p:cNvPr id="108" name="Google Shape;108;p6"/>
            <p:cNvSpPr/>
            <p:nvPr/>
          </p:nvSpPr>
          <p:spPr>
            <a:xfrm>
              <a:off x="6706071" y="1589839"/>
              <a:ext cx="91440" cy="45238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9" name="Google Shape;109;p6"/>
            <p:cNvSpPr/>
            <p:nvPr/>
          </p:nvSpPr>
          <p:spPr>
            <a:xfrm>
              <a:off x="4433977" y="556705"/>
              <a:ext cx="2317814" cy="45238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10" name="Google Shape;110;p6"/>
            <p:cNvSpPr/>
            <p:nvPr/>
          </p:nvSpPr>
          <p:spPr>
            <a:xfrm>
              <a:off x="2070442" y="1589839"/>
              <a:ext cx="91440" cy="45238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11" name="Google Shape;111;p6"/>
            <p:cNvSpPr/>
            <p:nvPr/>
          </p:nvSpPr>
          <p:spPr>
            <a:xfrm>
              <a:off x="2116162" y="556705"/>
              <a:ext cx="2317814" cy="45238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12" name="Google Shape;112;p6"/>
            <p:cNvSpPr/>
            <p:nvPr/>
          </p:nvSpPr>
          <p:spPr>
            <a:xfrm>
              <a:off x="1817277" y="275"/>
              <a:ext cx="5233398" cy="55643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6"/>
            <p:cNvSpPr txBox="1"/>
            <p:nvPr/>
          </p:nvSpPr>
          <p:spPr>
            <a:xfrm>
              <a:off x="1817277" y="275"/>
              <a:ext cx="5233398" cy="5564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Противоречивый характер глобализации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24539" y="1009088"/>
              <a:ext cx="4183246" cy="58075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6"/>
            <p:cNvSpPr txBox="1"/>
            <p:nvPr/>
          </p:nvSpPr>
          <p:spPr>
            <a:xfrm>
              <a:off x="24539" y="1009088"/>
              <a:ext cx="4183246" cy="5807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регионализация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24539" y="2042222"/>
              <a:ext cx="4183246" cy="170895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6"/>
            <p:cNvSpPr txBox="1"/>
            <p:nvPr/>
          </p:nvSpPr>
          <p:spPr>
            <a:xfrm>
              <a:off x="24539" y="2042222"/>
              <a:ext cx="4183246" cy="170895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глобализация в ограниченных масшта- бах, охватывающая группу стран, соз- дающих объединения, в которых про- исходит бóльшая или меньшая либера- лизация торговли, движения капитала и людей в рамках соответствующей ин- теграционной группировки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4660168" y="1009088"/>
              <a:ext cx="4183246" cy="58075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6"/>
            <p:cNvSpPr txBox="1"/>
            <p:nvPr/>
          </p:nvSpPr>
          <p:spPr>
            <a:xfrm>
              <a:off x="4660168" y="1009088"/>
              <a:ext cx="4183246" cy="5807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глокализация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(глобализация+локализация)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4660168" y="2042222"/>
              <a:ext cx="4183246" cy="170895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6"/>
            <p:cNvSpPr txBox="1"/>
            <p:nvPr/>
          </p:nvSpPr>
          <p:spPr>
            <a:xfrm>
              <a:off x="4660168" y="2042222"/>
              <a:ext cx="4183246" cy="170895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существование разнонаправленных тенденций: на фоне глобализации про- исходит сохранение и усиление локаль- ных особенностей, увеличение интере- са к историческим традициям, возрож- дению диалектов и др.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22" name="Google Shape;122;p6"/>
          <p:cNvSpPr txBox="1"/>
          <p:nvPr/>
        </p:nvSpPr>
        <p:spPr>
          <a:xfrm>
            <a:off x="5190565" y="6454585"/>
            <a:ext cx="1954306" cy="29294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Роланд Робертсон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Roland Robertson - Agenda Contributor | World Economic Forum" id="123" name="Google Shape;12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4871" y="4947821"/>
            <a:ext cx="1799705" cy="179970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24" name="Google Shape;124;p6"/>
          <p:cNvSpPr txBox="1"/>
          <p:nvPr/>
        </p:nvSpPr>
        <p:spPr>
          <a:xfrm>
            <a:off x="109688" y="4947821"/>
            <a:ext cx="6945536" cy="1716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Термин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глокализация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предложил в 1990-е гг. английский со- циолог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Роланд Робертсон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для обозначения процесса взаимо- действия глобального и локального. Он утверждает, что «в ко- нечном счёте глобальные и локальные тенденции взаимодопол- няемы и взаимопроникают друг в друга, хотя в конкретных си- туациях могут прийти в столкновение».</a:t>
            </a:r>
            <a:endParaRPr b="1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/>
          <p:nvPr>
            <p:ph type="title"/>
          </p:nvPr>
        </p:nvSpPr>
        <p:spPr>
          <a:xfrm>
            <a:off x="224287" y="176213"/>
            <a:ext cx="8626415" cy="698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Противоречивый характер глобализации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30" name="Google Shape;13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2739" y="1428042"/>
            <a:ext cx="7265472" cy="420376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31" name="Google Shape;131;p7"/>
          <p:cNvSpPr txBox="1"/>
          <p:nvPr/>
        </p:nvSpPr>
        <p:spPr>
          <a:xfrm>
            <a:off x="1138518" y="5701046"/>
            <a:ext cx="7189693" cy="32323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Интеграционные объединения регионов мира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 txBox="1"/>
          <p:nvPr>
            <p:ph type="title"/>
          </p:nvPr>
        </p:nvSpPr>
        <p:spPr>
          <a:xfrm>
            <a:off x="224287" y="176213"/>
            <a:ext cx="8626415" cy="698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Противоречивый характер глобализации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137" name="Google Shape;137;p8"/>
          <p:cNvGraphicFramePr/>
          <p:nvPr/>
        </p:nvGraphicFramePr>
        <p:xfrm>
          <a:off x="120769" y="990853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{26397E51-0DBC-4318-9F4B-E5C982036B8F}</a:tableStyleId>
              </a:tblPr>
              <a:tblGrid>
                <a:gridCol w="4373600"/>
                <a:gridCol w="4580625"/>
              </a:tblGrid>
              <a:tr h="33762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Последствия глобализации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AC1FF"/>
                    </a:solidFill>
                  </a:tcPr>
                </a:tc>
                <a:tc hMerge="1"/>
              </a:tr>
              <a:tr h="346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Позитивные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E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Негативные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E0FF"/>
                    </a:solidFill>
                  </a:tcPr>
                </a:tc>
              </a:tr>
              <a:tr h="793500">
                <a:tc>
                  <a:txBody>
                    <a:bodyPr/>
                    <a:lstStyle/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Создано единое мировое пространст- во, в рамках которого беспрепятст- венно перемещаются люди, экономи- ческие ресурсы, свободно распростра- няются идеи, знания.</a:t>
                      </a:r>
                      <a:endParaRPr/>
                    </a:p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Углубление международного разделе- ния труда обеспечивает рост его про- изводительности и способствует сни- жению себестоимости производимой продукции.</a:t>
                      </a:r>
                      <a:endParaRPr/>
                    </a:p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Повышается уровень жизни у населе- ния тех стран, которые возглавили протекающие в современном мире процессы глобализации.</a:t>
                      </a:r>
                      <a:endParaRPr/>
                    </a:p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Происходит сближение систем нацио- нального законодательства, а также культур разных стран и народов.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Возрастает неравномерность экономи- ческого развития и связанная с этим опасность деградации экономики це- лых стран и регионов, которые не смог- ли найти своё место в системе между- народного разделения труда.</a:t>
                      </a:r>
                      <a:endParaRPr/>
                    </a:p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Массовые и во многом стихийные миг- рационные процессы, вызванные раз- рывом в условиях жизни населения раз- ных стран, приводят к нарастанию эт- нокультурной напряжённости и даже враждебности в развитых странах.</a:t>
                      </a:r>
                      <a:endParaRPr/>
                    </a:p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Культурная универсализация, понимае- мая как распространение ценностей за- падной цивилизации на все другие на- роды, нередко порождает ответную ре- акцию: рост ксенофобии, национализма и религиозного фундаментализма.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 txBox="1"/>
          <p:nvPr>
            <p:ph type="title"/>
          </p:nvPr>
        </p:nvSpPr>
        <p:spPr>
          <a:xfrm>
            <a:off x="224287" y="176213"/>
            <a:ext cx="8626415" cy="698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Противоречивый характер глобализации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s://upload.wikimedia.org/wikipedia/commons/b/be/Beck-St-Gallen-Symposium.png" id="143" name="Google Shape;143;p9"/>
          <p:cNvPicPr preferRelativeResize="0"/>
          <p:nvPr/>
        </p:nvPicPr>
        <p:blipFill rotWithShape="1">
          <a:blip r:embed="rId3">
            <a:alphaModFix/>
          </a:blip>
          <a:srcRect b="0" l="8551" r="4302" t="0"/>
          <a:stretch/>
        </p:blipFill>
        <p:spPr>
          <a:xfrm>
            <a:off x="5988803" y="1450000"/>
            <a:ext cx="3011762" cy="441291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44" name="Google Shape;144;p9"/>
          <p:cNvSpPr txBox="1"/>
          <p:nvPr/>
        </p:nvSpPr>
        <p:spPr>
          <a:xfrm>
            <a:off x="98611" y="999481"/>
            <a:ext cx="5800165" cy="585851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Немецкий социолог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Ульрих Бек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обращает особое внимание на то, что возможности, которые откры- вает глобализация, создают новое измерение соци- ального неравенства и, по существу, являются боль- шими рисками. Современный мир меняется столь ди- намично, что это вызывает проблемы формирования социальной идентичности, для которой трудно най- ти подходящие образцы в прошлом. Новое  заклю- чается в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глобализации биографии или глобализа- ции частной жизни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Этому способствуют межкуль- турные браки и семьи, система транснационального производства, магазины, друзья, образование, кино, музыка. Представителей всех континентов, культур и религий волнуют экологические проблемы, массо- вые эпидемии, бедность «третьего мира», социаль- ные реформы, политическая ситуация в мире. Но такая модель поведения не является общераспрост- ранённой. Большинство обитателей глобального ми- ра остаются привязанными к определённой террито- рии, причём иногда это воспринимается как признак низкого социального статуса.</a:t>
            </a:r>
            <a:endParaRPr b="1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5" name="Google Shape;145;p9"/>
          <p:cNvSpPr txBox="1"/>
          <p:nvPr/>
        </p:nvSpPr>
        <p:spPr>
          <a:xfrm>
            <a:off x="5988803" y="5862918"/>
            <a:ext cx="3011761" cy="32780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Ульрих Бек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2007-11-27T23:54:21Z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13.10.2021</vt:lpwstr>
  </property>
</Properties>
</file>