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9144000"/>
  <p:notesSz cx="6858000" cy="9144000"/>
  <p:embeddedFontLst>
    <p:embeddedFont>
      <p:font typeface="Libre Franklin"/>
      <p:regular r:id="rId25"/>
      <p:bold r:id="rId26"/>
      <p:italic r:id="rId27"/>
      <p:boldItalic r:id="rId28"/>
    </p:embeddedFont>
    <p:embeddedFont>
      <p:font typeface="Bodoni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A5fErsphUpPRSlSGAu17ROOtC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0172A6-E7BD-4004-903D-099E5B3E34D0}">
  <a:tblStyle styleId="{AC0172A6-E7BD-4004-903D-099E5B3E34D0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2EF"/>
          </a:solidFill>
        </a:fill>
      </a:tcStyle>
    </a:wholeTbl>
    <a:band1H>
      <a:tcTxStyle/>
      <a:tcStyle>
        <a:fill>
          <a:solidFill>
            <a:srgbClr val="E2E4DF"/>
          </a:solidFill>
        </a:fill>
      </a:tcStyle>
    </a:band1H>
    <a:band2H>
      <a:tcTxStyle/>
    </a:band2H>
    <a:band1V>
      <a:tcTxStyle/>
      <a:tcStyle>
        <a:fill>
          <a:solidFill>
            <a:srgbClr val="E2E4DF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LibreFranklin-bold.fntdata"/><Relationship Id="rId25" Type="http://schemas.openxmlformats.org/officeDocument/2006/relationships/font" Target="fonts/LibreFranklin-regular.fntdata"/><Relationship Id="rId28" Type="http://schemas.openxmlformats.org/officeDocument/2006/relationships/font" Target="fonts/LibreFranklin-boldItalic.fntdata"/><Relationship Id="rId27" Type="http://schemas.openxmlformats.org/officeDocument/2006/relationships/font" Target="fonts/LibreFranklin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Bodoni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Bodoni-italic.fntdata"/><Relationship Id="rId30" Type="http://schemas.openxmlformats.org/officeDocument/2006/relationships/font" Target="fonts/Bodoni-bold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Bodoni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21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p21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/>
          <p:nvPr>
            <p:ph idx="2" type="pic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rgbClr val="E6E8EC"/>
          </a:solidFill>
          <a:ln>
            <a:noFill/>
          </a:ln>
          <a:effectLst>
            <a:outerShdw blurRad="76200" rotWithShape="0" algn="ctr" dir="3600000" dist="38100">
              <a:srgbClr val="000000">
                <a:alpha val="49803"/>
              </a:srgbClr>
            </a:outerShdw>
          </a:effectLst>
        </p:spPr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29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29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29"/>
          <p:cNvSpPr txBox="1"/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29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31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31"/>
          <p:cNvSpPr txBox="1"/>
          <p:nvPr>
            <p:ph type="title"/>
          </p:nvPr>
        </p:nvSpPr>
        <p:spPr>
          <a:xfrm rot="5400000">
            <a:off x="5113338" y="2476501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" type="body"/>
          </p:nvPr>
        </p:nvSpPr>
        <p:spPr>
          <a:xfrm rot="5400000">
            <a:off x="708024" y="23813"/>
            <a:ext cx="5851525" cy="63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2" type="sldNum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31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20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20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9EA0A7"/>
            </a:gs>
            <a:gs pos="47500">
              <a:srgbClr val="CED1D8"/>
            </a:gs>
            <a:gs pos="58499">
              <a:srgbClr val="D1D3DA"/>
            </a:gs>
            <a:gs pos="100000">
              <a:srgbClr val="9EA0A7"/>
            </a:gs>
          </a:gsLst>
          <a:lin ang="36000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23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Google Shape;41;p23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23"/>
          <p:cNvSpPr txBox="1"/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2" type="sldNum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23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sz="32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23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sz="32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🙡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28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28"/>
          <p:cNvSpPr txBox="1"/>
          <p:nvPr>
            <p:ph idx="2" type="body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9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19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19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1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ctrTitle"/>
          </p:nvPr>
        </p:nvSpPr>
        <p:spPr>
          <a:xfrm>
            <a:off x="228599" y="2996952"/>
            <a:ext cx="8686800" cy="147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 sz="5400">
                <a:solidFill>
                  <a:schemeClr val="dk1"/>
                </a:solidFill>
              </a:rPr>
              <a:t>Социальная динамика религии</a:t>
            </a:r>
            <a:endParaRPr b="1" sz="5400">
              <a:solidFill>
                <a:schemeClr val="dk1"/>
              </a:solidFill>
            </a:endParaRPr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ru-RU"/>
              <a:t>Обществоведение (повышенный уровень), 10 класс</a:t>
            </a:r>
            <a:endParaRPr b="1"/>
          </a:p>
        </p:txBody>
      </p:sp>
      <p:sp>
        <p:nvSpPr>
          <p:cNvPr id="115" name="Google Shape;115;p1"/>
          <p:cNvSpPr txBox="1"/>
          <p:nvPr/>
        </p:nvSpPr>
        <p:spPr>
          <a:xfrm>
            <a:off x="467544" y="116632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Лицей Ивацевичского района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139552" y="5805264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Ситник П.В.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571451" y="6453335"/>
            <a:ext cx="8001000" cy="3605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Социальная динамика религии</a:t>
            </a:r>
            <a:endParaRPr b="1" sz="4400">
              <a:solidFill>
                <a:schemeClr val="dk1"/>
              </a:solidFill>
            </a:endParaRPr>
          </a:p>
        </p:txBody>
      </p:sp>
      <p:pic>
        <p:nvPicPr>
          <p:cNvPr descr="SOCIAL PSYCHOLOGY: âOwnership in a Patriarchal Societyâ / Erich Fromm |  Always Question Authority" id="231" name="Google Shape;231;p10"/>
          <p:cNvPicPr preferRelativeResize="0"/>
          <p:nvPr/>
        </p:nvPicPr>
        <p:blipFill rotWithShape="1">
          <a:blip r:embed="rId3">
            <a:alphaModFix/>
          </a:blip>
          <a:srcRect b="1348" l="0" r="1937" t="1413"/>
          <a:stretch/>
        </p:blipFill>
        <p:spPr>
          <a:xfrm>
            <a:off x="5831048" y="1700808"/>
            <a:ext cx="3105918" cy="468052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2" name="Google Shape;232;p10"/>
          <p:cNvSpPr txBox="1"/>
          <p:nvPr/>
        </p:nvSpPr>
        <p:spPr>
          <a:xfrm>
            <a:off x="5831048" y="6424300"/>
            <a:ext cx="310591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Эрих Фромм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3" name="Google Shape;233;p10"/>
          <p:cNvGrpSpPr/>
          <p:nvPr/>
        </p:nvGrpSpPr>
        <p:grpSpPr>
          <a:xfrm>
            <a:off x="261558" y="1629098"/>
            <a:ext cx="5450169" cy="4744774"/>
            <a:chOff x="10038" y="298"/>
            <a:chExt cx="5450169" cy="4744774"/>
          </a:xfrm>
        </p:grpSpPr>
        <p:sp>
          <p:nvSpPr>
            <p:cNvPr id="234" name="Google Shape;234;p10"/>
            <p:cNvSpPr/>
            <p:nvPr/>
          </p:nvSpPr>
          <p:spPr>
            <a:xfrm>
              <a:off x="4168911" y="1564489"/>
              <a:ext cx="91440" cy="172675"/>
            </a:xfrm>
            <a:custGeom>
              <a:rect b="b" l="l" r="r" t="t"/>
              <a:pathLst>
                <a:path extrusionOk="0" h="120000" w="120000">
                  <a:moveTo>
                    <a:pt x="61549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10"/>
            <p:cNvSpPr/>
            <p:nvPr/>
          </p:nvSpPr>
          <p:spPr>
            <a:xfrm>
              <a:off x="2736304" y="729330"/>
              <a:ext cx="1479508" cy="4678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10"/>
            <p:cNvSpPr/>
            <p:nvPr/>
          </p:nvSpPr>
          <p:spPr>
            <a:xfrm>
              <a:off x="1209895" y="1564489"/>
              <a:ext cx="91440" cy="172675"/>
            </a:xfrm>
            <a:custGeom>
              <a:rect b="b" l="l" r="r" t="t"/>
              <a:pathLst>
                <a:path extrusionOk="0" h="120000" w="120000">
                  <a:moveTo>
                    <a:pt x="61549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10"/>
            <p:cNvSpPr/>
            <p:nvPr/>
          </p:nvSpPr>
          <p:spPr>
            <a:xfrm>
              <a:off x="1256795" y="729330"/>
              <a:ext cx="1479508" cy="4678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10"/>
            <p:cNvSpPr/>
            <p:nvPr/>
          </p:nvSpPr>
          <p:spPr>
            <a:xfrm>
              <a:off x="72008" y="298"/>
              <a:ext cx="5328590" cy="72903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 txBox="1"/>
            <p:nvPr/>
          </p:nvSpPr>
          <p:spPr>
            <a:xfrm>
              <a:off x="72008" y="298"/>
              <a:ext cx="5328590" cy="7290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Американский философ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Эрих Фромм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считал, что противоречивость социальной роли религии обусловлена присутствием в ней двух тенденций: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142834" y="1197194"/>
              <a:ext cx="2227923" cy="36729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142834" y="1197194"/>
              <a:ext cx="2227923" cy="3672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авторитарная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038" y="1737164"/>
              <a:ext cx="2491152" cy="300790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 txBox="1"/>
            <p:nvPr/>
          </p:nvSpPr>
          <p:spPr>
            <a:xfrm>
              <a:off x="10038" y="1737164"/>
              <a:ext cx="2491152" cy="3007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признание Бога выс- шей силой, управляю- щей судьбой человека; требование беспреко- словного почитания, послушания и повино- вения религиозным ав- торитетам; предполо- жение изначальной ущербности человека, прежде всего духовной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3101850" y="1197194"/>
              <a:ext cx="2227923" cy="36729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3101850" y="1197194"/>
              <a:ext cx="2227923" cy="3672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гуманистическая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2969055" y="1737164"/>
              <a:ext cx="2491152" cy="300790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 txBox="1"/>
            <p:nvPr/>
          </p:nvSpPr>
          <p:spPr>
            <a:xfrm>
              <a:off x="2969055" y="1737164"/>
              <a:ext cx="2491152" cy="3007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избрание в качестве центра религиозной доктрины человека; предположение воз- можности человека приблизиться к Богу в развитии своего духа; признание за каждым человеком свободы са- мореализации в твор- честве на благо мира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doni"/>
              <a:buNone/>
            </a:pPr>
            <a:r>
              <a:rPr b="1" lang="ru-RU" sz="4000">
                <a:solidFill>
                  <a:schemeClr val="dk1"/>
                </a:solidFill>
              </a:rPr>
              <a:t>Свобода совести и вероисповедания</a:t>
            </a:r>
            <a:endParaRPr b="1" sz="4000">
              <a:solidFill>
                <a:schemeClr val="dk1"/>
              </a:solidFill>
            </a:endParaRPr>
          </a:p>
        </p:txBody>
      </p:sp>
      <p:grpSp>
        <p:nvGrpSpPr>
          <p:cNvPr id="253" name="Google Shape;253;p11"/>
          <p:cNvGrpSpPr/>
          <p:nvPr/>
        </p:nvGrpSpPr>
        <p:grpSpPr>
          <a:xfrm>
            <a:off x="583278" y="1629416"/>
            <a:ext cx="8049450" cy="3887198"/>
            <a:chOff x="331758" y="616"/>
            <a:chExt cx="8049450" cy="3887198"/>
          </a:xfrm>
        </p:grpSpPr>
        <p:sp>
          <p:nvSpPr>
            <p:cNvPr id="254" name="Google Shape;254;p11"/>
            <p:cNvSpPr/>
            <p:nvPr/>
          </p:nvSpPr>
          <p:spPr>
            <a:xfrm>
              <a:off x="6463979" y="1982943"/>
              <a:ext cx="91440" cy="5634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11"/>
            <p:cNvSpPr/>
            <p:nvPr/>
          </p:nvSpPr>
          <p:spPr>
            <a:xfrm>
              <a:off x="4356484" y="713333"/>
              <a:ext cx="2153215" cy="5634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11"/>
            <p:cNvSpPr/>
            <p:nvPr/>
          </p:nvSpPr>
          <p:spPr>
            <a:xfrm>
              <a:off x="2157548" y="1982943"/>
              <a:ext cx="91440" cy="5634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11"/>
            <p:cNvSpPr/>
            <p:nvPr/>
          </p:nvSpPr>
          <p:spPr>
            <a:xfrm>
              <a:off x="2203268" y="713333"/>
              <a:ext cx="2153215" cy="5634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11"/>
            <p:cNvSpPr/>
            <p:nvPr/>
          </p:nvSpPr>
          <p:spPr>
            <a:xfrm>
              <a:off x="1849431" y="616"/>
              <a:ext cx="5014104" cy="71271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849431" y="616"/>
              <a:ext cx="5014104" cy="7127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совести и вероисповедания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31758" y="1276746"/>
              <a:ext cx="3743018" cy="70619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331758" y="1276746"/>
              <a:ext cx="3743018" cy="7061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совести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331758" y="2546356"/>
              <a:ext cx="3743018" cy="134145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331758" y="2546356"/>
              <a:ext cx="3743018" cy="13414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человека верить или не верить в Бога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4638190" y="1276746"/>
              <a:ext cx="3743018" cy="70619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4638190" y="1276746"/>
              <a:ext cx="3743018" cy="7061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вероисповедания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4638190" y="2546356"/>
              <a:ext cx="3743018" cy="134145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1"/>
            <p:cNvSpPr txBox="1"/>
            <p:nvPr/>
          </p:nvSpPr>
          <p:spPr>
            <a:xfrm>
              <a:off x="4638190" y="2546356"/>
              <a:ext cx="3743018" cy="13414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человека выбирать, в кого верить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8" name="Google Shape;268;p11"/>
          <p:cNvGrpSpPr/>
          <p:nvPr/>
        </p:nvGrpSpPr>
        <p:grpSpPr>
          <a:xfrm>
            <a:off x="251520" y="5661248"/>
            <a:ext cx="8712968" cy="1055455"/>
            <a:chOff x="145671" y="2414820"/>
            <a:chExt cx="3547757" cy="1271479"/>
          </a:xfrm>
        </p:grpSpPr>
        <p:sp>
          <p:nvSpPr>
            <p:cNvPr id="269" name="Google Shape;269;p11"/>
            <p:cNvSpPr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1"/>
            <p:cNvSpPr txBox="1"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Веротерпимость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признание за каждым гражданином права исповедовать любую религию, а значит, уважительное отношение к представителям других вероисповеданий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doni"/>
              <a:buNone/>
            </a:pPr>
            <a:r>
              <a:rPr b="1" lang="ru-RU" sz="4000">
                <a:solidFill>
                  <a:schemeClr val="dk1"/>
                </a:solidFill>
              </a:rPr>
              <a:t>Свобода совести и вероисповедания</a:t>
            </a:r>
            <a:endParaRPr b="1" sz="4000">
              <a:solidFill>
                <a:schemeClr val="dk1"/>
              </a:solidFill>
            </a:endParaRPr>
          </a:p>
        </p:txBody>
      </p:sp>
      <p:grpSp>
        <p:nvGrpSpPr>
          <p:cNvPr id="276" name="Google Shape;276;p12"/>
          <p:cNvGrpSpPr/>
          <p:nvPr/>
        </p:nvGrpSpPr>
        <p:grpSpPr>
          <a:xfrm>
            <a:off x="107504" y="1628799"/>
            <a:ext cx="5184576" cy="2088233"/>
            <a:chOff x="145671" y="2414820"/>
            <a:chExt cx="3547757" cy="1271479"/>
          </a:xfrm>
        </p:grpSpPr>
        <p:sp>
          <p:nvSpPr>
            <p:cNvPr id="277" name="Google Shape;277;p12"/>
            <p:cNvSpPr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2"/>
            <p:cNvSpPr txBox="1"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Статья 18: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Каждый человек имеет право на сво- боду мысли, совести и религии; это право вклю- чает свободу менять свою религию или убежде- ния и свободу исповедовать свою религию или убеждения как единолично, так и сообща с дру- гими, публичным или частным порядком в уче- нии, богослужении и выполнении религиозных и ритуальных обрядов.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ÑÐµÐ¾Ð±ÑÐ°Ñ Ð´ÐµÐºÐ»Ð°ÑÐ°ÑÐ¸Ñ Ð¿ÑÐ°Ð² ÑÐµÐ»Ð¾Ð²ÐµÐºÐ° â ÐÐµÑÑÐ´Ð¾Ð¶ÐµÑÑÐ²ÐµÐ½Ð½Ð°Ñ Ð»Ð¸ÑÐµÑÐ°ÑÑÑÐ° â ÐºÑÐ¿Ð¸ÑÑ Ð¿Ð¾  Ð²ÑÐ³Ð¾Ð´Ð½Ð¾Ð¹ ÑÐµÐ½Ðµ Ð½Ð° Ð¯Ð½Ð´ÐµÐºÑ.ÐÐ°ÑÐºÐµÑÐµ" id="279" name="Google Shape;279;p12"/>
          <p:cNvPicPr preferRelativeResize="0"/>
          <p:nvPr/>
        </p:nvPicPr>
        <p:blipFill rotWithShape="1">
          <a:blip r:embed="rId3">
            <a:alphaModFix/>
          </a:blip>
          <a:srcRect b="2315" l="1892" r="1476" t="1468"/>
          <a:stretch/>
        </p:blipFill>
        <p:spPr>
          <a:xfrm>
            <a:off x="5434106" y="1628799"/>
            <a:ext cx="3530382" cy="5087903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80" name="Google Shape;280;p12"/>
          <p:cNvSpPr txBox="1"/>
          <p:nvPr/>
        </p:nvSpPr>
        <p:spPr>
          <a:xfrm>
            <a:off x="1043609" y="6378148"/>
            <a:ext cx="439049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Всеобщая декларация прав человека. 1948 г.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doni"/>
              <a:buNone/>
            </a:pPr>
            <a:r>
              <a:rPr b="1" lang="ru-RU" sz="4000">
                <a:solidFill>
                  <a:schemeClr val="dk1"/>
                </a:solidFill>
              </a:rPr>
              <a:t>Свобода совести и вероисповедания</a:t>
            </a:r>
            <a:endParaRPr b="1" sz="4000">
              <a:solidFill>
                <a:schemeClr val="dk1"/>
              </a:solidFill>
            </a:endParaRP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179508" y="1560046"/>
            <a:ext cx="8712974" cy="5106059"/>
            <a:chOff x="72004" y="3254"/>
            <a:chExt cx="8712974" cy="5106059"/>
          </a:xfrm>
        </p:grpSpPr>
        <p:sp>
          <p:nvSpPr>
            <p:cNvPr id="287" name="Google Shape;287;p13"/>
            <p:cNvSpPr/>
            <p:nvPr/>
          </p:nvSpPr>
          <p:spPr>
            <a:xfrm>
              <a:off x="72004" y="3254"/>
              <a:ext cx="5243159" cy="51758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 txBox="1"/>
            <p:nvPr/>
          </p:nvSpPr>
          <p:spPr>
            <a:xfrm>
              <a:off x="87163" y="18413"/>
              <a:ext cx="5212841" cy="4872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Международный пакт о гражданских и политических правах. 1966 г. Статья 18: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596320" y="520837"/>
              <a:ext cx="524315" cy="9108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0" name="Google Shape;290;p13"/>
            <p:cNvSpPr/>
            <p:nvPr/>
          </p:nvSpPr>
          <p:spPr>
            <a:xfrm>
              <a:off x="1120636" y="695987"/>
              <a:ext cx="7664342" cy="147145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 txBox="1"/>
            <p:nvPr/>
          </p:nvSpPr>
          <p:spPr>
            <a:xfrm>
              <a:off x="1163734" y="739085"/>
              <a:ext cx="7578146" cy="13852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Каждый человек имеет право на свободу мысли, совести и религии. Это право включает свободу иметь или принимать религию или убеждения по своему выбору и свободу исповедовать свою религию и убеждения как единолично, так и сообща с другими, публичным или частным по- рядком, в отправлении культа, выполнении религиозных и ритуальных обрядов и учении.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596320" y="520837"/>
              <a:ext cx="524315" cy="21161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3"/>
            <p:cNvSpPr/>
            <p:nvPr/>
          </p:nvSpPr>
          <p:spPr>
            <a:xfrm>
              <a:off x="1120636" y="2342597"/>
              <a:ext cx="7664342" cy="5888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1137882" y="2359843"/>
              <a:ext cx="7629850" cy="5543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Никто не должен подвергаться принуждению, умаляющему его свобо- ду иметь или принимать религию или убеждения по своему выбору.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596320" y="520837"/>
              <a:ext cx="524315" cy="30292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6" name="Google Shape;296;p13"/>
            <p:cNvSpPr/>
            <p:nvPr/>
          </p:nvSpPr>
          <p:spPr>
            <a:xfrm>
              <a:off x="1120636" y="3106567"/>
              <a:ext cx="7664342" cy="8871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1146619" y="3132550"/>
              <a:ext cx="7612376" cy="8351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исповедовать религию или убеждения подлежит лишь ограни- чениям, установленным законом и необходимым для охраны общест- венной безопасности, порядка, здоровья и морали, равно как и основ- ных прав и свобод других лиц.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596320" y="520837"/>
              <a:ext cx="524315" cy="41182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9" name="Google Shape;299;p13"/>
            <p:cNvSpPr/>
            <p:nvPr/>
          </p:nvSpPr>
          <p:spPr>
            <a:xfrm>
              <a:off x="1120636" y="4168840"/>
              <a:ext cx="7664342" cy="9404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1148182" y="4196386"/>
              <a:ext cx="7609250" cy="885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Участвующие в настоящем Пакте государства обязуются уважать сво- боду родителей и в соответствующих случаях законных опекунов, обес- печивать религиозное и нравственное воспитание своих детей в соот- ветствии со своими собственными убеждениями.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doni"/>
              <a:buNone/>
            </a:pPr>
            <a:r>
              <a:rPr b="1" lang="ru-RU" sz="4000">
                <a:solidFill>
                  <a:schemeClr val="dk1"/>
                </a:solidFill>
              </a:rPr>
              <a:t>Свобода совести и вероисповедания</a:t>
            </a:r>
            <a:endParaRPr b="1" sz="4000">
              <a:solidFill>
                <a:schemeClr val="dk1"/>
              </a:solidFill>
            </a:endParaRPr>
          </a:p>
        </p:txBody>
      </p:sp>
      <p:grpSp>
        <p:nvGrpSpPr>
          <p:cNvPr id="306" name="Google Shape;306;p14"/>
          <p:cNvGrpSpPr/>
          <p:nvPr/>
        </p:nvGrpSpPr>
        <p:grpSpPr>
          <a:xfrm>
            <a:off x="107504" y="1628799"/>
            <a:ext cx="5040560" cy="3744417"/>
            <a:chOff x="145671" y="2414820"/>
            <a:chExt cx="3547757" cy="1271479"/>
          </a:xfrm>
        </p:grpSpPr>
        <p:sp>
          <p:nvSpPr>
            <p:cNvPr id="307" name="Google Shape;307;p14"/>
            <p:cNvSpPr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 txBox="1"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Статья 16.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Религии и вероисповедания равны перед законом. Взаимоотношения государства и религиозных организаций регулируются за- коном с учётом их влияния на формирование духовных, культурных и государственных тра- диций белорусского народа. Запрещается дея- тельность религиозных организаций, их орга- нов и представителей, которая направлена про- тив суверенитета Республики Беларусь, её кон- ституционного строя и гражданского согласия либо сопряжена с нарушением прав и свобод граждан, а также препятствует исполнению гражданами их государственных, обществен- ных, семейных обязанностей или наносит вред их здоровью и нравственности.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09" name="Google Shape;309;p14"/>
          <p:cNvSpPr txBox="1"/>
          <p:nvPr/>
        </p:nvSpPr>
        <p:spPr>
          <a:xfrm>
            <a:off x="1043609" y="6378148"/>
            <a:ext cx="42398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0" name="Google Shape;3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3500" y="1628799"/>
            <a:ext cx="3698328" cy="508838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doni"/>
              <a:buNone/>
            </a:pPr>
            <a:r>
              <a:rPr b="1" lang="ru-RU" sz="4000">
                <a:solidFill>
                  <a:schemeClr val="dk1"/>
                </a:solidFill>
              </a:rPr>
              <a:t>Свобода совести и вероисповедания</a:t>
            </a:r>
            <a:endParaRPr b="1" sz="4000">
              <a:solidFill>
                <a:schemeClr val="dk1"/>
              </a:solidFill>
            </a:endParaRPr>
          </a:p>
        </p:txBody>
      </p:sp>
      <p:grpSp>
        <p:nvGrpSpPr>
          <p:cNvPr id="316" name="Google Shape;316;p15"/>
          <p:cNvGrpSpPr/>
          <p:nvPr/>
        </p:nvGrpSpPr>
        <p:grpSpPr>
          <a:xfrm>
            <a:off x="107504" y="1628799"/>
            <a:ext cx="5040560" cy="2088233"/>
            <a:chOff x="145671" y="2414820"/>
            <a:chExt cx="3547757" cy="1271479"/>
          </a:xfrm>
        </p:grpSpPr>
        <p:sp>
          <p:nvSpPr>
            <p:cNvPr id="317" name="Google Shape;317;p15"/>
            <p:cNvSpPr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Статья 31.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Каждый имеет право самостоятель- но определять своё отношение к религии, еди- нолично или совместно с другими исповедо- вать любую религию или не исповедовать ни- какой, выражать и распространять убеждения, связанные с отношением к религии, участво- вать в отправлении религиозных культов, ри- туалов, обрядов, не запрещенных законом.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9" name="Google Shape;319;p15"/>
          <p:cNvSpPr txBox="1"/>
          <p:nvPr/>
        </p:nvSpPr>
        <p:spPr>
          <a:xfrm>
            <a:off x="1043609" y="6378148"/>
            <a:ext cx="42398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3500" y="1628799"/>
            <a:ext cx="3698328" cy="508838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doni"/>
              <a:buNone/>
            </a:pPr>
            <a:r>
              <a:rPr b="1" lang="ru-RU" sz="4000">
                <a:solidFill>
                  <a:schemeClr val="dk1"/>
                </a:solidFill>
              </a:rPr>
              <a:t>Свобода совести и вероисповедания</a:t>
            </a:r>
            <a:endParaRPr b="1" sz="4000">
              <a:solidFill>
                <a:schemeClr val="dk1"/>
              </a:solidFill>
            </a:endParaRPr>
          </a:p>
        </p:txBody>
      </p:sp>
      <p:grpSp>
        <p:nvGrpSpPr>
          <p:cNvPr id="326" name="Google Shape;326;p16"/>
          <p:cNvGrpSpPr/>
          <p:nvPr/>
        </p:nvGrpSpPr>
        <p:grpSpPr>
          <a:xfrm>
            <a:off x="184398" y="2161532"/>
            <a:ext cx="8703195" cy="3975095"/>
            <a:chOff x="4886" y="532732"/>
            <a:chExt cx="8703195" cy="3975095"/>
          </a:xfrm>
        </p:grpSpPr>
        <p:sp>
          <p:nvSpPr>
            <p:cNvPr id="327" name="Google Shape;327;p16"/>
            <p:cNvSpPr/>
            <p:nvPr/>
          </p:nvSpPr>
          <p:spPr>
            <a:xfrm>
              <a:off x="4356484" y="1152129"/>
              <a:ext cx="3065048" cy="4656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16"/>
            <p:cNvSpPr/>
            <p:nvPr/>
          </p:nvSpPr>
          <p:spPr>
            <a:xfrm>
              <a:off x="4310764" y="1152129"/>
              <a:ext cx="91440" cy="46569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000"/>
                  </a:lnTo>
                  <a:lnTo>
                    <a:pt x="77228" y="60000"/>
                  </a:lnTo>
                  <a:lnTo>
                    <a:pt x="77228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9" name="Google Shape;329;p16"/>
            <p:cNvSpPr/>
            <p:nvPr/>
          </p:nvSpPr>
          <p:spPr>
            <a:xfrm>
              <a:off x="1304563" y="1152129"/>
              <a:ext cx="3051920" cy="4656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0" name="Google Shape;330;p16"/>
            <p:cNvSpPr/>
            <p:nvPr/>
          </p:nvSpPr>
          <p:spPr>
            <a:xfrm>
              <a:off x="1296147" y="532732"/>
              <a:ext cx="6120673" cy="61939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6"/>
            <p:cNvSpPr txBox="1"/>
            <p:nvPr/>
          </p:nvSpPr>
          <p:spPr>
            <a:xfrm>
              <a:off x="1296147" y="532732"/>
              <a:ext cx="6120673" cy="6193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 Республики Беларусь «О свободе вероисповедания и религиозных организаций»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4886" y="1617824"/>
              <a:ext cx="2599353" cy="289000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6"/>
            <p:cNvSpPr txBox="1"/>
            <p:nvPr/>
          </p:nvSpPr>
          <p:spPr>
            <a:xfrm>
              <a:off x="4886" y="1617824"/>
              <a:ext cx="2599353" cy="2890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 не вмешивается в дела церкви, не финансирует её деятельность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3069935" y="1617824"/>
              <a:ext cx="2599353" cy="289000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6"/>
            <p:cNvSpPr txBox="1"/>
            <p:nvPr/>
          </p:nvSpPr>
          <p:spPr>
            <a:xfrm>
              <a:off x="3069935" y="1617824"/>
              <a:ext cx="2599353" cy="2890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религиозные организации не выполняют государственные функции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6134984" y="1617824"/>
              <a:ext cx="2573097" cy="289000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 txBox="1"/>
            <p:nvPr/>
          </p:nvSpPr>
          <p:spPr>
            <a:xfrm>
              <a:off x="6134984" y="1617824"/>
              <a:ext cx="2573097" cy="2890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государственная система образования и воспитания носит светский характер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doni"/>
              <a:buNone/>
            </a:pPr>
            <a:r>
              <a:rPr b="1" lang="ru-RU" sz="4000">
                <a:solidFill>
                  <a:schemeClr val="dk1"/>
                </a:solidFill>
              </a:rPr>
              <a:t>Свобода совести и вероисповедания</a:t>
            </a:r>
            <a:endParaRPr b="1" sz="4000">
              <a:solidFill>
                <a:schemeClr val="dk1"/>
              </a:solidFill>
            </a:endParaRPr>
          </a:p>
        </p:txBody>
      </p:sp>
      <p:grpSp>
        <p:nvGrpSpPr>
          <p:cNvPr id="343" name="Google Shape;343;p17"/>
          <p:cNvGrpSpPr/>
          <p:nvPr/>
        </p:nvGrpSpPr>
        <p:grpSpPr>
          <a:xfrm>
            <a:off x="692807" y="1629496"/>
            <a:ext cx="7686376" cy="5039167"/>
            <a:chOff x="441287" y="696"/>
            <a:chExt cx="7686376" cy="5039167"/>
          </a:xfrm>
        </p:grpSpPr>
        <p:sp>
          <p:nvSpPr>
            <p:cNvPr id="344" name="Google Shape;344;p17"/>
            <p:cNvSpPr/>
            <p:nvPr/>
          </p:nvSpPr>
          <p:spPr>
            <a:xfrm>
              <a:off x="6342945" y="2570484"/>
              <a:ext cx="91440" cy="7303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7"/>
            <p:cNvSpPr/>
            <p:nvPr/>
          </p:nvSpPr>
          <p:spPr>
            <a:xfrm>
              <a:off x="4284475" y="924626"/>
              <a:ext cx="2104189" cy="7303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6" name="Google Shape;346;p17"/>
            <p:cNvSpPr/>
            <p:nvPr/>
          </p:nvSpPr>
          <p:spPr>
            <a:xfrm>
              <a:off x="2134566" y="2570484"/>
              <a:ext cx="91440" cy="7303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7" name="Google Shape;347;p17"/>
            <p:cNvSpPr/>
            <p:nvPr/>
          </p:nvSpPr>
          <p:spPr>
            <a:xfrm>
              <a:off x="2180286" y="924626"/>
              <a:ext cx="2104189" cy="7303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8" name="Google Shape;348;p17"/>
            <p:cNvSpPr/>
            <p:nvPr/>
          </p:nvSpPr>
          <p:spPr>
            <a:xfrm>
              <a:off x="1656778" y="696"/>
              <a:ext cx="5255395" cy="92393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 txBox="1"/>
            <p:nvPr/>
          </p:nvSpPr>
          <p:spPr>
            <a:xfrm>
              <a:off x="1656778" y="696"/>
              <a:ext cx="5255395" cy="923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 по отношению к религии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41287" y="1655006"/>
              <a:ext cx="3477998" cy="91547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 txBox="1"/>
            <p:nvPr/>
          </p:nvSpPr>
          <p:spPr>
            <a:xfrm>
              <a:off x="441287" y="1655006"/>
              <a:ext cx="3477998" cy="915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теократическое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41287" y="3300864"/>
              <a:ext cx="3477998" cy="173899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7"/>
            <p:cNvSpPr txBox="1"/>
            <p:nvPr/>
          </p:nvSpPr>
          <p:spPr>
            <a:xfrm>
              <a:off x="441287" y="3300864"/>
              <a:ext cx="3477998" cy="17389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государство, где религиозные деятели имеют решающее влияние на политику, существует «государственная религия» как источник законодательства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649665" y="1655006"/>
              <a:ext cx="3477998" cy="91547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4649665" y="1655006"/>
              <a:ext cx="3477998" cy="915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светское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4649665" y="3300864"/>
              <a:ext cx="3477998" cy="173899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7"/>
            <p:cNvSpPr txBox="1"/>
            <p:nvPr/>
          </p:nvSpPr>
          <p:spPr>
            <a:xfrm>
              <a:off x="4649665" y="3300864"/>
              <a:ext cx="3477998" cy="17389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государство, где религия отделена от власти; решения государственных органов не имеют религиозного обоснования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>
                <a:solidFill>
                  <a:schemeClr val="dk1"/>
                </a:solidFill>
              </a:rPr>
              <a:t>План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Социальная динамика религии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Свобода совести и вероисповедания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Социальная динамика религии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731482" y="1631247"/>
            <a:ext cx="7681035" cy="5035665"/>
            <a:chOff x="479962" y="2447"/>
            <a:chExt cx="7681035" cy="5035665"/>
          </a:xfrm>
        </p:grpSpPr>
        <p:sp>
          <p:nvSpPr>
            <p:cNvPr id="130" name="Google Shape;130;p3"/>
            <p:cNvSpPr/>
            <p:nvPr/>
          </p:nvSpPr>
          <p:spPr>
            <a:xfrm>
              <a:off x="6377486" y="2570450"/>
              <a:ext cx="91440" cy="7298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" name="Google Shape;131;p3"/>
            <p:cNvSpPr/>
            <p:nvPr/>
          </p:nvSpPr>
          <p:spPr>
            <a:xfrm>
              <a:off x="4320480" y="925735"/>
              <a:ext cx="2102726" cy="7298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3"/>
            <p:cNvSpPr/>
            <p:nvPr/>
          </p:nvSpPr>
          <p:spPr>
            <a:xfrm>
              <a:off x="2172033" y="2570450"/>
              <a:ext cx="91440" cy="7298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" name="Google Shape;133;p3"/>
            <p:cNvSpPr/>
            <p:nvPr/>
          </p:nvSpPr>
          <p:spPr>
            <a:xfrm>
              <a:off x="2217753" y="925735"/>
              <a:ext cx="2102726" cy="7298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4" name="Google Shape;134;p3"/>
            <p:cNvSpPr/>
            <p:nvPr/>
          </p:nvSpPr>
          <p:spPr>
            <a:xfrm>
              <a:off x="1694608" y="2447"/>
              <a:ext cx="5251742" cy="92328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1694608" y="2447"/>
              <a:ext cx="5251742" cy="9232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Тенденции развития религии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79962" y="1655607"/>
              <a:ext cx="3475581" cy="91484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79962" y="1655607"/>
              <a:ext cx="3475581" cy="9148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сакрализация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79962" y="3300322"/>
              <a:ext cx="3475581" cy="173779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479962" y="3300322"/>
              <a:ext cx="3475581" cy="17377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укрепление позиций религии в жизни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685416" y="1655607"/>
              <a:ext cx="3475581" cy="91484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4685416" y="1655607"/>
              <a:ext cx="3475581" cy="9148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секуляризация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685416" y="3300322"/>
              <a:ext cx="3475581" cy="173779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4685416" y="3300322"/>
              <a:ext cx="3475581" cy="17377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ослабление позиций религии в жизни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Социальная динамика религии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252100" y="1862400"/>
            <a:ext cx="8639799" cy="4573359"/>
            <a:chOff x="580" y="233600"/>
            <a:chExt cx="8639799" cy="4573359"/>
          </a:xfrm>
        </p:grpSpPr>
        <p:sp>
          <p:nvSpPr>
            <p:cNvPr id="150" name="Google Shape;150;p4"/>
            <p:cNvSpPr/>
            <p:nvPr/>
          </p:nvSpPr>
          <p:spPr>
            <a:xfrm>
              <a:off x="7331531" y="2515783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4"/>
            <p:cNvSpPr/>
            <p:nvPr/>
          </p:nvSpPr>
          <p:spPr>
            <a:xfrm>
              <a:off x="4320480" y="1167254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4"/>
            <p:cNvSpPr/>
            <p:nvPr/>
          </p:nvSpPr>
          <p:spPr>
            <a:xfrm>
              <a:off x="4274759" y="2515783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4"/>
            <p:cNvSpPr/>
            <p:nvPr/>
          </p:nvSpPr>
          <p:spPr>
            <a:xfrm>
              <a:off x="4274759" y="1167254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4"/>
            <p:cNvSpPr/>
            <p:nvPr/>
          </p:nvSpPr>
          <p:spPr>
            <a:xfrm>
              <a:off x="1217988" y="2515783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" name="Google Shape;155;p4"/>
            <p:cNvSpPr/>
            <p:nvPr/>
          </p:nvSpPr>
          <p:spPr>
            <a:xfrm>
              <a:off x="1263708" y="1167254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4"/>
            <p:cNvSpPr/>
            <p:nvPr/>
          </p:nvSpPr>
          <p:spPr>
            <a:xfrm>
              <a:off x="2356618" y="233600"/>
              <a:ext cx="3927723" cy="93365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2356618" y="233600"/>
              <a:ext cx="3927723" cy="933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Отношение человека к божественному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80" y="1697768"/>
              <a:ext cx="2526257" cy="81801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580" y="1697768"/>
              <a:ext cx="2526257" cy="8180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атеизм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80" y="3046297"/>
              <a:ext cx="2526257" cy="17606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580" y="3046297"/>
              <a:ext cx="2526257" cy="17606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отрицание существования Бога и божественного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057351" y="1697768"/>
              <a:ext cx="2526257" cy="81801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3057351" y="1697768"/>
              <a:ext cx="2526257" cy="8180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057351" y="3046297"/>
              <a:ext cx="2526257" cy="17606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3057351" y="3046297"/>
              <a:ext cx="2526257" cy="17606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то, что Бог создал мир, но далее не вмешивается в ход событий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114122" y="1697768"/>
              <a:ext cx="2526257" cy="81801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6114122" y="1697768"/>
              <a:ext cx="2526257" cy="8180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6114122" y="3046297"/>
              <a:ext cx="2526257" cy="17606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6114122" y="3046297"/>
              <a:ext cx="2526257" cy="17606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Бога и божественное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Социальная динамика религии</a:t>
            </a:r>
            <a:endParaRPr b="1" sz="4400">
              <a:solidFill>
                <a:schemeClr val="dk1"/>
              </a:solidFill>
            </a:endParaRPr>
          </a:p>
        </p:txBody>
      </p:sp>
      <p:pic>
        <p:nvPicPr>
          <p:cNvPr descr="Richard Dawkins Cooper Union Shankbone.jpg"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2930" y="1628801"/>
            <a:ext cx="4032449" cy="504056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6" name="Google Shape;176;p5"/>
          <p:cNvSpPr txBox="1"/>
          <p:nvPr/>
        </p:nvSpPr>
        <p:spPr>
          <a:xfrm>
            <a:off x="3352330" y="6330807"/>
            <a:ext cx="15919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Ричард Докинз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7" name="Google Shape;177;p5"/>
          <p:cNvGrpSpPr/>
          <p:nvPr/>
        </p:nvGrpSpPr>
        <p:grpSpPr>
          <a:xfrm>
            <a:off x="107503" y="1628800"/>
            <a:ext cx="4680521" cy="1584176"/>
            <a:chOff x="145671" y="2414820"/>
            <a:chExt cx="3547757" cy="1271479"/>
          </a:xfrm>
        </p:grpSpPr>
        <p:sp>
          <p:nvSpPr>
            <p:cNvPr id="178" name="Google Shape;178;p5"/>
            <p:cNvSpPr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45671" y="2414820"/>
              <a:ext cx="3547757" cy="127147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Позиции каждого конкретного человека по отношению к религии могут существенно отличаться. Английский учёный-биолог и популяризатор науки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Ричард Докинз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соз- дал так называемую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шкалу теизма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которая стала известна как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шкала Докинза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Социальная динамика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185" name="Google Shape;185;p6"/>
          <p:cNvGraphicFramePr/>
          <p:nvPr/>
        </p:nvGraphicFramePr>
        <p:xfrm>
          <a:off x="179511" y="170080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{AC0172A6-E7BD-4004-903D-099E5B3E34D0}</a:tableStyleId>
              </a:tblPr>
              <a:tblGrid>
                <a:gridCol w="2304250"/>
                <a:gridCol w="6480725"/>
              </a:tblGrid>
              <a:tr h="4786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Шкала Докинза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77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Сильный теист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«Я не сомневаюсь в существовании Бога. Я знаю, что он есть»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4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Обычный теист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«Я не уверен на 100%, но я верю, что Бог есть»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4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Слабый теист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«Я совершенно не уверен, но склоняюсь к вере в Бога»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7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Строгий агностик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«Существование и несуществование Бога одинаково недо- казуемы»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7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Слабый атеист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«Я не знаю, существует ли Бог, но всё-таки я отношусь скеп- тически к его существованию»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7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Обычный атеист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«Я не уверен на 100%, но я думаю, что существование Бога крайне неправдоподобно»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4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Сильный атеист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«Я на 100% уверен, что Бога нет»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Социальная динамика религии</a:t>
            </a:r>
            <a:endParaRPr b="1" sz="4400">
              <a:solidFill>
                <a:schemeClr val="dk1"/>
              </a:solidFill>
            </a:endParaRPr>
          </a:p>
        </p:txBody>
      </p:sp>
      <p:pic>
        <p:nvPicPr>
          <p:cNvPr descr="http://profil.adu.by/pluginfile.php/3751/mod_book/chapter/9977/20-1.12.jpg" id="191" name="Google Shape;1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36" y="1680972"/>
            <a:ext cx="4746522" cy="499571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2" name="Google Shape;192;p7"/>
          <p:cNvSpPr txBox="1"/>
          <p:nvPr/>
        </p:nvSpPr>
        <p:spPr>
          <a:xfrm>
            <a:off x="4897551" y="6351661"/>
            <a:ext cx="27173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Шкала Докинза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3751/mod_book/chapter/9977/20-1.13.jpg" id="193" name="Google Shape;1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1680972"/>
            <a:ext cx="3794556" cy="362380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4" name="Google Shape;194;p7"/>
          <p:cNvSpPr txBox="1"/>
          <p:nvPr/>
        </p:nvSpPr>
        <p:spPr>
          <a:xfrm>
            <a:off x="5220072" y="5329024"/>
            <a:ext cx="379455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Шкала Докинза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Социальная динамика религии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200" name="Google Shape;200;p8"/>
          <p:cNvGrpSpPr/>
          <p:nvPr/>
        </p:nvGrpSpPr>
        <p:grpSpPr>
          <a:xfrm>
            <a:off x="184398" y="2161532"/>
            <a:ext cx="8703195" cy="3975095"/>
            <a:chOff x="4886" y="532732"/>
            <a:chExt cx="8703195" cy="3975095"/>
          </a:xfrm>
        </p:grpSpPr>
        <p:sp>
          <p:nvSpPr>
            <p:cNvPr id="201" name="Google Shape;201;p8"/>
            <p:cNvSpPr/>
            <p:nvPr/>
          </p:nvSpPr>
          <p:spPr>
            <a:xfrm>
              <a:off x="4356484" y="1152129"/>
              <a:ext cx="3065048" cy="4656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8"/>
            <p:cNvSpPr/>
            <p:nvPr/>
          </p:nvSpPr>
          <p:spPr>
            <a:xfrm>
              <a:off x="4310764" y="1152129"/>
              <a:ext cx="91440" cy="46569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000"/>
                  </a:lnTo>
                  <a:lnTo>
                    <a:pt x="77228" y="60000"/>
                  </a:lnTo>
                  <a:lnTo>
                    <a:pt x="77228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8"/>
            <p:cNvSpPr/>
            <p:nvPr/>
          </p:nvSpPr>
          <p:spPr>
            <a:xfrm>
              <a:off x="1304563" y="1152129"/>
              <a:ext cx="3051920" cy="4656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8"/>
            <p:cNvSpPr/>
            <p:nvPr/>
          </p:nvSpPr>
          <p:spPr>
            <a:xfrm>
              <a:off x="2736298" y="532732"/>
              <a:ext cx="3240371" cy="61939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2736298" y="532732"/>
              <a:ext cx="3240371" cy="6193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Уровни религиозности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886" y="1617824"/>
              <a:ext cx="2599353" cy="289000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4886" y="1617824"/>
              <a:ext cx="2599353" cy="2890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Религиозный фана- тизм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слепая, доведён- ная до крайней степени приверженность рели- гиозным идеям, нетер- пимость к иноверцам и инакомыслящим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3069935" y="1617824"/>
              <a:ext cx="2599353" cy="289000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3069935" y="1617824"/>
              <a:ext cx="2599353" cy="2890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Религиозное подвиж- ничество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глубокое укоренение веры во все структуры сознания в сочетании с нравствен- ной регуляцией их жиз- недеятельности, ориен- тированной на вопло- щение высших ценнос- тей в собственном по- ведении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134984" y="1617824"/>
              <a:ext cx="2573097" cy="289000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6134984" y="1617824"/>
              <a:ext cx="2573097" cy="2890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Умеренная религиоз- ность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мировоззрение, где религиозный эле- мент не является ре- шающим для человека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Социальная динамика религии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217" name="Google Shape;217;p9"/>
          <p:cNvGrpSpPr/>
          <p:nvPr/>
        </p:nvGrpSpPr>
        <p:grpSpPr>
          <a:xfrm>
            <a:off x="182420" y="2306271"/>
            <a:ext cx="8707151" cy="3685617"/>
            <a:chOff x="2908" y="677471"/>
            <a:chExt cx="8707151" cy="3685617"/>
          </a:xfrm>
        </p:grpSpPr>
        <p:sp>
          <p:nvSpPr>
            <p:cNvPr id="218" name="Google Shape;218;p9"/>
            <p:cNvSpPr/>
            <p:nvPr/>
          </p:nvSpPr>
          <p:spPr>
            <a:xfrm>
              <a:off x="4356484" y="1629589"/>
              <a:ext cx="2355751" cy="7158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9"/>
            <p:cNvSpPr/>
            <p:nvPr/>
          </p:nvSpPr>
          <p:spPr>
            <a:xfrm>
              <a:off x="2000732" y="1629589"/>
              <a:ext cx="2355751" cy="71585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9"/>
            <p:cNvSpPr/>
            <p:nvPr/>
          </p:nvSpPr>
          <p:spPr>
            <a:xfrm>
              <a:off x="1865982" y="677471"/>
              <a:ext cx="4981003" cy="95211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1865982" y="677471"/>
              <a:ext cx="4981003" cy="952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Противоречивый характер социальной роли религии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908" y="2345441"/>
              <a:ext cx="3995649" cy="201764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2908" y="2345441"/>
              <a:ext cx="3995649" cy="20176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содействует совершенствованию человеческой духовности, нравственному укреплению существующих общественных отношений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714410" y="2345441"/>
              <a:ext cx="3995649" cy="201764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4714410" y="2345441"/>
              <a:ext cx="3995649" cy="20176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вносит в общество настроения покорности и повиновения, фанатизма и нетерпимости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2012-05-11T17:12:37Z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29.04.2021</vt:lpwstr>
  </property>
</Properties>
</file>