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4" r:id="rId3"/>
    <p:sldId id="276" r:id="rId4"/>
    <p:sldId id="256" r:id="rId5"/>
    <p:sldId id="278" r:id="rId6"/>
    <p:sldId id="277" r:id="rId7"/>
    <p:sldId id="273" r:id="rId8"/>
    <p:sldId id="257" r:id="rId9"/>
    <p:sldId id="295" r:id="rId10"/>
    <p:sldId id="280" r:id="rId11"/>
    <p:sldId id="281" r:id="rId12"/>
    <p:sldId id="260" r:id="rId13"/>
    <p:sldId id="261" r:id="rId14"/>
    <p:sldId id="298" r:id="rId15"/>
    <p:sldId id="297" r:id="rId16"/>
    <p:sldId id="299" r:id="rId17"/>
    <p:sldId id="285" r:id="rId18"/>
    <p:sldId id="300" r:id="rId19"/>
    <p:sldId id="290" r:id="rId20"/>
    <p:sldId id="292" r:id="rId21"/>
    <p:sldId id="291" r:id="rId22"/>
    <p:sldId id="263" r:id="rId23"/>
    <p:sldId id="269" r:id="rId24"/>
    <p:sldId id="270" r:id="rId25"/>
    <p:sldId id="286" r:id="rId26"/>
    <p:sldId id="289" r:id="rId27"/>
    <p:sldId id="288" r:id="rId28"/>
    <p:sldId id="29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farm2.static.flickr.com/1073/5157886517_42f7a340a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4" y="260648"/>
            <a:ext cx="8906108" cy="616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Институт СМИ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299222"/>
          </a:xfrm>
          <a:ln w="57150">
            <a:solidFill>
              <a:srgbClr val="FFC00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специалисты (журналисты, инженеры и техники, работники типографий и др.);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специализированные организации учреждения(издательства газет, радиовещательные корпорации, телецентры, редакции и т. п.), располагающих необходимыми сооружениями и специальной техникой;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деятельность СМИ регулируется соответствующими социальными нормами.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9" name="Picture 1" descr="C:\Users\Андрей\Desktop\pic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428736"/>
            <a:ext cx="2952754" cy="2952754"/>
          </a:xfrm>
          <a:prstGeom prst="rect">
            <a:avLst/>
          </a:prstGeom>
          <a:noFill/>
        </p:spPr>
      </p:pic>
      <p:pic>
        <p:nvPicPr>
          <p:cNvPr id="2050" name="Picture 2" descr="C:\Users\Андрей\Desktop\8274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4429132"/>
            <a:ext cx="3000396" cy="2105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sachev.ru/userfiles/image/simbol/sim%20sm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7145" y="116632"/>
            <a:ext cx="8854693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ХАРАКТЕР ИНФОРМАЦИИ, РАСПРОСТРАНЯЕМОЙ СМИ: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57150">
            <a:solidFill>
              <a:srgbClr val="FFC000"/>
            </a:solidFill>
          </a:ln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экономическая и социальная, военная и научно-техническая, национальная и молодежная и т.д.(все аспекты политики);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текущие события, прошлое и прогнозы;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информация местная (региона, города), общегосударственная(федерального уровня), международная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Общие принципы, которыми руководствуются СМИ при выборе тем своих публикаций и передач: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57150">
            <a:solidFill>
              <a:srgbClr val="FFC00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Во-первых, это приоритетность темы для граждан. Темы, волнующие людей (терроризм, катастрофы и т. п.), — в числе наиболее освещаемых в СМИ. 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Во-вторых, сенсационные сведения, факты, выходящие за рамки повседневности: экстремальные происшествия, часто негативного характера. 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В-третьих, сообщения о каких-либо новых, ранее неизвестных явлениях, организациях ,решениях, заявлениях и т. п.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В-четвертых, данные об успехах политиков и партий на выборах, о высоких или очень низких позициях в рейтингах, отражающих степень их популярности.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В-пятых, информация, исходящая от лиц, имеющих высокий общественный статус: глав государств и правительств, лиц, занимающих высшие посты в военной, церковной или иных структурах.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supreme2.ru/images/5550-mat-v-internete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920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СМИ могут способствовать развитию демократии, сознательному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участию граждан в политической жизни , но могут быть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использованы и для политического манипулирования.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5286388"/>
            <a:ext cx="6954566" cy="36933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Воздействие рекламы на подсознани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1484784"/>
            <a:ext cx="4608512" cy="5261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Средство манипулирования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Чтобы охватить аудиторию в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50 млн. человек,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радио потребовалось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38 лет,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персональному компьютеру— 16,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телевидению— 13, а Интернету— 4 года.</a:t>
            </a:r>
            <a:endParaRPr lang="ru-RU" dirty="0"/>
          </a:p>
        </p:txBody>
      </p:sp>
      <p:pic>
        <p:nvPicPr>
          <p:cNvPr id="45058" name="Picture 2" descr="http://img1.liveinternet.ru/images/attach/b/4/103/213/103213953_lfIuKlpwx9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99792" y="4365104"/>
            <a:ext cx="3382938" cy="2323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6" descr="http://kri.com.ua/uploads/posts/2014-07/1405675957_640x42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936" y="3284984"/>
            <a:ext cx="5148064" cy="34412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853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Выступление Президента США о ситуации с малазийским Боингом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88025"/>
          </a:xfrm>
        </p:spPr>
        <p:txBody>
          <a:bodyPr/>
          <a:lstStyle/>
          <a:p>
            <a:r>
              <a:rPr lang="ru-RU" dirty="0" smtClean="0"/>
              <a:t>Событие произошло 17 июля 2014 г.</a:t>
            </a:r>
          </a:p>
          <a:p>
            <a:endParaRPr lang="ru-RU" dirty="0"/>
          </a:p>
        </p:txBody>
      </p:sp>
      <p:pic>
        <p:nvPicPr>
          <p:cNvPr id="46084" name="Picture 4" descr="http://via-midgard.info/uploads/posts/2014-07/1405709532_pod_514_o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916832"/>
            <a:ext cx="4485456" cy="3105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Методов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манипуляции сознанием, используемых в </a:t>
            </a:r>
            <a:r>
              <a:rPr lang="ru-RU" sz="2800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средствах массовой информации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довольно много, но чаще всего выделяются следующие: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3800" b="1" dirty="0" smtClean="0"/>
              <a:t>Использование внушения.</a:t>
            </a:r>
          </a:p>
          <a:p>
            <a:pPr lvl="0"/>
            <a:r>
              <a:rPr lang="ru-RU" sz="3800" b="1" dirty="0" smtClean="0"/>
              <a:t>Искусственное затемнение «картинки реальности» в СМИ, подача противоречивой, недостоверной и заведомо предвзятой информации.</a:t>
            </a:r>
          </a:p>
          <a:p>
            <a:pPr lvl="0"/>
            <a:r>
              <a:rPr lang="ru-RU" sz="3800" b="1" dirty="0" smtClean="0"/>
              <a:t>Перенос частного факта в сферу общего, в систему.</a:t>
            </a:r>
          </a:p>
          <a:p>
            <a:pPr lvl="0"/>
            <a:r>
              <a:rPr lang="ru-RU" sz="3800" b="1" dirty="0" smtClean="0"/>
              <a:t>Использование слухов, домыслов, толкований в неясной политической или социальной ситуации.</a:t>
            </a:r>
          </a:p>
          <a:p>
            <a:pPr lvl="0"/>
            <a:r>
              <a:rPr lang="ru-RU" sz="3800" b="1" dirty="0" smtClean="0"/>
              <a:t>Метод под названием «нужны трупы».</a:t>
            </a:r>
          </a:p>
          <a:p>
            <a:pPr lvl="0"/>
            <a:endParaRPr lang="ru-RU" sz="3800" b="1" dirty="0" smtClean="0"/>
          </a:p>
          <a:p>
            <a:pPr lvl="0">
              <a:buNone/>
            </a:pPr>
            <a:r>
              <a:rPr lang="ru-RU" sz="38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1774825"/>
            <a:ext cx="8229600" cy="4625975"/>
          </a:xfrm>
        </p:spPr>
        <p:txBody>
          <a:bodyPr/>
          <a:lstStyle/>
          <a:p>
            <a:r>
              <a:rPr lang="ru-RU" b="1" dirty="0" smtClean="0"/>
              <a:t>Конституцией РФ (ст.29) гарантируется свобода СМИ. </a:t>
            </a:r>
            <a:endParaRPr lang="en-US" b="1" dirty="0" smtClean="0"/>
          </a:p>
          <a:p>
            <a:r>
              <a:rPr lang="ru-RU" b="1" dirty="0" smtClean="0"/>
              <a:t>Запрет на цензуру. </a:t>
            </a:r>
            <a:endParaRPr lang="en-US" b="1" dirty="0" smtClean="0"/>
          </a:p>
          <a:p>
            <a:r>
              <a:rPr lang="ru-RU" b="1" dirty="0" smtClean="0"/>
              <a:t>Каждый человек в нашей стране вправе свободно искать, получать и передавать любую информацию.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nstarikov.ru/pics/gebbel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0997" y="1412776"/>
            <a:ext cx="8763003" cy="4765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80112" y="90872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Геббельс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2165447">
            <a:off x="6757885" y="131761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88641"/>
            <a:ext cx="8229600" cy="621216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/>
              <a:t>Метод «страшилок».</a:t>
            </a:r>
          </a:p>
          <a:p>
            <a:pPr lvl="0"/>
            <a:r>
              <a:rPr lang="ru-RU" b="1" dirty="0" smtClean="0"/>
              <a:t>Замалчивание одних фактов и выпячивание других.</a:t>
            </a:r>
          </a:p>
          <a:p>
            <a:pPr lvl="0"/>
            <a:r>
              <a:rPr lang="ru-RU" b="1" dirty="0" smtClean="0"/>
              <a:t>Метод фрагментации.</a:t>
            </a:r>
          </a:p>
          <a:p>
            <a:pPr lvl="0"/>
            <a:r>
              <a:rPr lang="ru-RU" b="1" dirty="0" smtClean="0"/>
              <a:t>Многократные повторы или «метод </a:t>
            </a:r>
            <a:r>
              <a:rPr lang="ru-RU" b="1" u="sng" dirty="0" smtClean="0"/>
              <a:t>Геббельса</a:t>
            </a:r>
            <a:r>
              <a:rPr lang="ru-RU" b="1" dirty="0" smtClean="0"/>
              <a:t>».</a:t>
            </a:r>
          </a:p>
          <a:p>
            <a:pPr lvl="0"/>
            <a:r>
              <a:rPr lang="ru-RU" b="1" dirty="0" smtClean="0"/>
              <a:t>Метод абсолютной лжи. Чем чудовищнее ложь, тем легче в неё верят (Геббельс).</a:t>
            </a:r>
          </a:p>
          <a:p>
            <a:pPr lvl="0"/>
            <a:r>
              <a:rPr lang="ru-RU" b="1" dirty="0" smtClean="0"/>
              <a:t>Создание </a:t>
            </a:r>
            <a:r>
              <a:rPr lang="ru-RU" b="1" dirty="0" err="1" smtClean="0"/>
              <a:t>лжесобытий</a:t>
            </a:r>
            <a:r>
              <a:rPr lang="ru-RU" b="1" dirty="0" smtClean="0"/>
              <a:t>, мистификация.</a:t>
            </a:r>
          </a:p>
          <a:p>
            <a:pPr lvl="0"/>
            <a:r>
              <a:rPr lang="ru-RU" b="1" dirty="0" smtClean="0"/>
              <a:t>Подмена фактов красивыми лозунгами. Например, «Свобода, Равенство, Братство».</a:t>
            </a:r>
          </a:p>
          <a:p>
            <a:pPr lvl="0"/>
            <a:r>
              <a:rPr lang="ru-RU" b="1" dirty="0" smtClean="0"/>
              <a:t>Метод диссонанса: продвижение альтернативных фактов, ценностей и представлений, разрушающих механизмы трансляции исторической памяти, общие символы и ценности целевой группы</a:t>
            </a:r>
            <a:endParaRPr lang="ru-RU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7932554" cy="97840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ВЛИЯНИЕ СМИ НА ИЗБИРАТЕЛЯ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Политическая реклама, подобно рекламе товаров, способна влиять на избирателей, подверженных внушению.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Внушение - это процесс эмоционально окрашенного воздействия на людей с помощью слов, жестов, музыки и других средств.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494230"/>
          </a:xfrm>
          <a:ln w="57150">
            <a:solidFill>
              <a:srgbClr val="FFC000"/>
            </a:solidFill>
          </a:ln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избирательные кампании через СМИ широко проникают методы коммерческой рекламы.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Партии и деятели, претендующие на избрание, подаются как своего рода товар на политическом рынке.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929329"/>
            <a:ext cx="81439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Политический маркетинг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dedaldesign.ru/images/image_72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9088" y="115888"/>
            <a:ext cx="3744912" cy="2801937"/>
          </a:xfrm>
          <a:prstGeom prst="rect">
            <a:avLst/>
          </a:prstGeom>
          <a:noFill/>
        </p:spPr>
      </p:pic>
      <p:pic>
        <p:nvPicPr>
          <p:cNvPr id="26626" name="Picture 2" descr="http://stat8.blog.ru/lr/0b0a56f5ce5cac34c2c7f43caec90a2b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0"/>
            <a:ext cx="3384376" cy="5081527"/>
          </a:xfrm>
          <a:prstGeom prst="rect">
            <a:avLst/>
          </a:prstGeom>
          <a:noFill/>
        </p:spPr>
      </p:pic>
      <p:pic>
        <p:nvPicPr>
          <p:cNvPr id="7" name="Picture 2" descr="http://content.izvestia.ru/media/3/news/2011/08/496216/proh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52638" y="3140968"/>
            <a:ext cx="6191362" cy="3479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Se5pVD09nD8/UWnfQQTukxI/AAAAAAAAdQA/nGqBdZUnrzA/s1600/%D0%A0%D0%B5%D0%BA%D0%BB%D0%B0%D0%BC%D0%B0+%D0%B8+%D0%A1%D0%9C%D0%98,+%D0%BA%D0%B0%D0%BA+%D1%81%D1%80%D0%B5%D0%B4%D1%81%D1%82%D0%B2%D0%BE+%D0%BC%D0%B0%D0%BD%D0%B8%D0%BF%D1%83%D0%BB%D1%8F%D1%86%D0%B8%D0%B8+%D1%81%D0%BE%D0%B7%D0%BD%D0%B0%D0%BD%D0%B8%D0%B5%D0%BC+%D1%87%D0%B5%D0%BB%D0%BE%D0%B2%D0%B5%D0%BA%D0%B0+%284%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172482"/>
            <a:ext cx="5328592" cy="6524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Роль СМИ в жизни людей</a:t>
            </a:r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83568" y="1628800"/>
          <a:ext cx="7848872" cy="3312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819555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СМИ приносят пользу человеку и обществу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СМИ наносят вред человеку и обществу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8309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8309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8309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19256" cy="17644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Ю. Левитан  о </a:t>
            </a:r>
            <a:r>
              <a:rPr lang="ru-RU" b="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каптуляции</a:t>
            </a:r>
            <a:r>
              <a:rPr lang="ru-RU" b="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 нацистской </a:t>
            </a:r>
            <a:r>
              <a:rPr lang="ru-RU" b="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Германии</a:t>
            </a:r>
            <a:r>
              <a:rPr lang="en-US" b="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2200" b="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(видеофрагмент)</a:t>
            </a:r>
            <a:endParaRPr lang="ru-RU" sz="2200" b="0" i="1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395536" y="2060848"/>
            <a:ext cx="403860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Задание.</a:t>
            </a:r>
          </a:p>
          <a:p>
            <a:r>
              <a:rPr lang="ru-RU" dirty="0" smtClean="0"/>
              <a:t>Какое значение имело это выступление для граждан страны? </a:t>
            </a:r>
            <a:r>
              <a:rPr lang="ru-RU" sz="1600" dirty="0" smtClean="0"/>
              <a:t>(К роли СМИ)</a:t>
            </a:r>
            <a:endParaRPr lang="ru-RU" sz="1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 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П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р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 о б л е м а !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4818" name="Picture 2" descr="http://radio-centr.ru/uploads/posts/2008-11/1226180250_105664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1700808"/>
            <a:ext cx="5626668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195736" y="213285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Польза или вред?</a:t>
            </a:r>
            <a:endParaRPr lang="ru-RU" sz="2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3933056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Arial Black" pitchFamily="34" charset="0"/>
              </a:rPr>
              <a:t>СМИ?</a:t>
            </a:r>
            <a:endParaRPr lang="ru-RU" sz="32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Особое значение имеет компетентность граждан…</a:t>
            </a:r>
            <a:endParaRPr lang="ru-RU" dirty="0"/>
          </a:p>
        </p:txBody>
      </p:sp>
      <p:pic>
        <p:nvPicPr>
          <p:cNvPr id="52226" name="Picture 2" descr="http://go4.imgsmail.ru/imgpreview?key=5ab9284d46d715cd&amp;mb=imgdb_preview_112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1772816"/>
            <a:ext cx="4533834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57150"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результате изменения информационной ситуации сегодня мир по выражению канадского учёного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М.Маклюэна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похож на большую деревню, где всё известно.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364088" y="1773936"/>
            <a:ext cx="3322712" cy="28071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2770" name="Picture 2" descr="http://www.mcluhan.ru/wp-content/uploads/2011/06/natn15medi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5976" y="1484784"/>
            <a:ext cx="4499992" cy="4809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3857652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Роль СМИ в политической жизни.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410" name="Picture 2" descr="http://www.nv-online.info/get_img?ImageId=6093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1556792"/>
            <a:ext cx="594066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  Проблема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4818" name="Picture 2" descr="http://radio-centr.ru/uploads/posts/2008-11/1226180250_105664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1700808"/>
            <a:ext cx="5626668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Средствами массовой информации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называют</a:t>
            </a:r>
            <a:r>
              <a:rPr lang="ru-RU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средства создания, тиражирования и</a:t>
            </a:r>
            <a:r>
              <a:rPr lang="ru-RU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распространения информационных сообщений в массовой аудитории (нередко говорят средства массовой коммуникации).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media.kotovotv.ru/uploads/posts/2013-12/1386330720_v3l6d1jkkpq9_38718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3168352" cy="3463082"/>
          </a:xfrm>
          <a:prstGeom prst="rect">
            <a:avLst/>
          </a:prstGeom>
          <a:noFill/>
        </p:spPr>
      </p:pic>
      <p:pic>
        <p:nvPicPr>
          <p:cNvPr id="43012" name="Picture 4" descr="http://flynet.com.ua/wp-content/uploads/2013/09/800px-%D0%9C%D0%BE%D1%8F_%D1%88%D0%BA%D0%BE%D0%BB%D0%B0_%D0%B2_%D0%98%D0%BD%D1%82%D0%B5%D1%80%D0%BD%D0%B5%D1%82%D0%B5_20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94280" y="0"/>
            <a:ext cx="3649720" cy="2664296"/>
          </a:xfrm>
          <a:prstGeom prst="rect">
            <a:avLst/>
          </a:prstGeom>
          <a:noFill/>
        </p:spPr>
      </p:pic>
      <p:pic>
        <p:nvPicPr>
          <p:cNvPr id="43016" name="Picture 8" descr="http://www.imenno.ru/wp-content/uploads/2013/07/gazety_1_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3645024"/>
            <a:ext cx="4215101" cy="2808312"/>
          </a:xfrm>
          <a:prstGeom prst="rect">
            <a:avLst/>
          </a:prstGeom>
          <a:noFill/>
        </p:spPr>
      </p:pic>
      <p:pic>
        <p:nvPicPr>
          <p:cNvPr id="43018" name="Picture 10" descr="http://www.afanasy.biz/upload/iblock/63b/soc7_10102012_an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8024" y="2276872"/>
            <a:ext cx="4107185" cy="2520280"/>
          </a:xfrm>
          <a:prstGeom prst="rect">
            <a:avLst/>
          </a:prstGeom>
          <a:noFill/>
        </p:spPr>
      </p:pic>
      <p:pic>
        <p:nvPicPr>
          <p:cNvPr id="43020" name="Picture 12" descr="http://ufoleaks.su/_nw/91/65745026.jpg"/>
          <p:cNvPicPr>
            <a:picLocks noChangeAspect="1" noChangeArrowheads="1"/>
          </p:cNvPicPr>
          <p:nvPr/>
        </p:nvPicPr>
        <p:blipFill>
          <a:blip r:embed="rId6" cstate="screen"/>
          <a:srcRect l="21365" b="-1293"/>
          <a:stretch>
            <a:fillRect/>
          </a:stretch>
        </p:blipFill>
        <p:spPr bwMode="auto">
          <a:xfrm>
            <a:off x="2627784" y="0"/>
            <a:ext cx="3445396" cy="2952328"/>
          </a:xfrm>
          <a:prstGeom prst="rect">
            <a:avLst/>
          </a:prstGeom>
          <a:noFill/>
        </p:spPr>
      </p:pic>
      <p:pic>
        <p:nvPicPr>
          <p:cNvPr id="43014" name="Picture 6" descr="http://cdns2.freepik.com/free-photo/old-alarm-clock-radio-clip-art_41863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84168" y="4581128"/>
            <a:ext cx="2898725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СМИ- четвёртая власть.</a:t>
            </a:r>
            <a:endParaRPr lang="ru-RU" b="1" u="sng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  <a:ln w="57150">
            <a:solidFill>
              <a:srgbClr val="FFC00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выражают интересы общества, различных социальных групп, отдельных личностей;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направляют (характер информации, адресуемой аудитории, определяет её отношение к действительности и направление социальных действий);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пропагандируют определённые идеи, взгляды, учения, политические программы и тем самым участвуют в социальном управлении;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формируют </a:t>
            </a:r>
            <a:r>
              <a:rPr lang="ru-RU" b="1" u="sng" dirty="0" smtClean="0">
                <a:solidFill>
                  <a:srgbClr val="FF0000"/>
                </a:solidFill>
              </a:rPr>
              <a:t>общественное мнение</a:t>
            </a:r>
            <a:r>
              <a:rPr lang="ru-RU" b="1" dirty="0" smtClean="0">
                <a:solidFill>
                  <a:srgbClr val="FF0000"/>
                </a:solidFill>
              </a:rPr>
              <a:t>, состояние массового сознания, заключающее в себе отношение (скрытое или явное) людей к событиям и фактам социальной действительности.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СМИ - совокупность каналов распространения информации. Функции: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6346"/>
          </a:xfrm>
          <a:ln w="57150">
            <a:solidFill>
              <a:srgbClr val="FFC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информационная функция, которая состоит в сообщении о наиболее значительных событиях;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выбор и комментирование информации, ее оценка;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функция политической социализации;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функция критики и контроля;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Представление различных общественных интересов, мнений, взглядов на политику;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формирования общественного мнения;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мобилизационная.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239</TotalTime>
  <Words>697</Words>
  <Application>Microsoft Office PowerPoint</Application>
  <PresentationFormat>Экран (4:3)</PresentationFormat>
  <Paragraphs>77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Модульная</vt:lpstr>
      <vt:lpstr>Слайд 1</vt:lpstr>
      <vt:lpstr>Слайд 2</vt:lpstr>
      <vt:lpstr>         </vt:lpstr>
      <vt:lpstr>Роль СМИ в политической жизни.</vt:lpstr>
      <vt:lpstr>                    Проблема ?</vt:lpstr>
      <vt:lpstr>Слайд 6</vt:lpstr>
      <vt:lpstr>Слайд 7</vt:lpstr>
      <vt:lpstr> СМИ- четвёртая власть.</vt:lpstr>
      <vt:lpstr>СМИ - совокупность каналов распространения информации. Функции:</vt:lpstr>
      <vt:lpstr>Институт СМИ.</vt:lpstr>
      <vt:lpstr>Слайд 11</vt:lpstr>
      <vt:lpstr> ХАРАКТЕР ИНФОРМАЦИИ, РАСПРОСТРАНЯЕМОЙ СМИ: </vt:lpstr>
      <vt:lpstr>Общие принципы, которыми руководствуются СМИ при выборе тем своих публикаций и передач:</vt:lpstr>
      <vt:lpstr>Слайд 14</vt:lpstr>
      <vt:lpstr>СМИ могут способствовать развитию демократии, сознательному участию граждан в политической жизни , но могут быть  использованы и для политического манипулирования. </vt:lpstr>
      <vt:lpstr>Слайд 16</vt:lpstr>
      <vt:lpstr>Средство манипулирования</vt:lpstr>
      <vt:lpstr>Выступление Президента США о ситуации с малазийским Боингом</vt:lpstr>
      <vt:lpstr>Методов манипуляции сознанием, используемых в средствах массовой информации, довольно много, но чаще всего выделяются следующие:</vt:lpstr>
      <vt:lpstr>Слайд 20</vt:lpstr>
      <vt:lpstr>Слайд 21</vt:lpstr>
      <vt:lpstr>ВЛИЯНИЕ СМИ НА ИЗБИРАТЕЛЯ</vt:lpstr>
      <vt:lpstr>Слайд 23</vt:lpstr>
      <vt:lpstr>Слайд 24</vt:lpstr>
      <vt:lpstr>Роль СМИ в жизни людей</vt:lpstr>
      <vt:lpstr>Ю. Левитан  о каптуляции нацистской Германии (видеофрагмент)</vt:lpstr>
      <vt:lpstr>                    П р о б л е м а !</vt:lpstr>
      <vt:lpstr>Особое значение имеет компетентность граждан…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СМИ в политической жизни.</dc:title>
  <dc:creator>Андрей</dc:creator>
  <cp:lastModifiedBy>User 2013</cp:lastModifiedBy>
  <cp:revision>27</cp:revision>
  <dcterms:created xsi:type="dcterms:W3CDTF">2012-01-23T11:53:16Z</dcterms:created>
  <dcterms:modified xsi:type="dcterms:W3CDTF">2015-09-04T07:02:05Z</dcterms:modified>
</cp:coreProperties>
</file>