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9144000"/>
  <p:notesSz cx="6858000" cy="9144000"/>
  <p:embeddedFontLst>
    <p:embeddedFont>
      <p:font typeface="Cambria Math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girVF+yE11Moq8kne3r+bHEEgp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FC57D96-E8A7-4DAA-8600-0F9E3547778C}">
  <a:tblStyle styleId="{BFC57D96-E8A7-4DAA-8600-0F9E3547778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fill>
          <a:solidFill>
            <a:srgbClr val="E7F3F4"/>
          </a:solidFill>
        </a:fill>
      </a:tcStyle>
    </a:band1H>
    <a:band2H>
      <a:tcTxStyle/>
    </a:band2H>
    <a:band1V>
      <a:tcTxStyle/>
      <a:tcStyle>
        <a:fill>
          <a:solidFill>
            <a:srgbClr val="E7F3F4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1B848A70-5535-42AB-8C45-B7181CAFCCC6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7ED"/>
          </a:solidFill>
        </a:fill>
      </a:tcStyle>
    </a:wholeTbl>
    <a:band1H>
      <a:tcTxStyle/>
      <a:tcStyle>
        <a:fill>
          <a:solidFill>
            <a:srgbClr val="CCCCD9"/>
          </a:solidFill>
        </a:fill>
      </a:tcStyle>
    </a:band1H>
    <a:band2H>
      <a:tcTxStyle/>
    </a:band2H>
    <a:band1V>
      <a:tcTxStyle/>
      <a:tcStyle>
        <a:fill>
          <a:solidFill>
            <a:srgbClr val="CCCCD9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6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CambriaMath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" name="Google Shape;1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642439"/>
            <a:ext cx="4476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04983"/>
            <a:ext cx="9177168" cy="33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8" name="Google Shape;68;p3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pic>
        <p:nvPicPr>
          <p:cNvPr id="19" name="Google Shape;1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53336"/>
            <a:ext cx="9153056" cy="404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3" name="Google Shape;23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0" name="Google Shape;30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6" name="Google Shape;36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7" name="Google Shape;37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8" name="Google Shape;38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9" name="Google Shape;39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4" name="Google Shape;54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5" name="Google Shape;55;p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3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idx="4294967295" type="ctrTitle"/>
          </p:nvPr>
        </p:nvSpPr>
        <p:spPr>
          <a:xfrm>
            <a:off x="179512" y="4437112"/>
            <a:ext cx="8712968" cy="115212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Форма государства</a:t>
            </a:r>
            <a:endParaRPr b="1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217265" y="5375076"/>
            <a:ext cx="8171159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Обществоведение (повышенный уровень). 10 класс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2339752" y="260648"/>
            <a:ext cx="5254625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3885555" y="5877272"/>
            <a:ext cx="5254625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979712" y="6453336"/>
            <a:ext cx="5254625" cy="404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Форма государства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7" name="Google Shape;237;p10"/>
          <p:cNvSpPr/>
          <p:nvPr/>
        </p:nvSpPr>
        <p:spPr>
          <a:xfrm>
            <a:off x="1619672" y="1268760"/>
            <a:ext cx="6192688" cy="43204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Представления об идеальном государстве в древности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238" name="Google Shape;238;p10"/>
          <p:cNvGrpSpPr/>
          <p:nvPr/>
        </p:nvGrpSpPr>
        <p:grpSpPr>
          <a:xfrm>
            <a:off x="694931" y="1845658"/>
            <a:ext cx="7682128" cy="3454714"/>
            <a:chOff x="515419" y="834"/>
            <a:chExt cx="7682128" cy="3454714"/>
          </a:xfrm>
        </p:grpSpPr>
        <p:sp>
          <p:nvSpPr>
            <p:cNvPr id="239" name="Google Shape;239;p10"/>
            <p:cNvSpPr/>
            <p:nvPr/>
          </p:nvSpPr>
          <p:spPr>
            <a:xfrm>
              <a:off x="6285599" y="2721164"/>
              <a:ext cx="91440" cy="21721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0" name="Google Shape;240;p10"/>
            <p:cNvSpPr/>
            <p:nvPr/>
          </p:nvSpPr>
          <p:spPr>
            <a:xfrm>
              <a:off x="6285599" y="1986778"/>
              <a:ext cx="91440" cy="21721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1" name="Google Shape;241;p10"/>
            <p:cNvSpPr/>
            <p:nvPr/>
          </p:nvSpPr>
          <p:spPr>
            <a:xfrm>
              <a:off x="6285599" y="1252392"/>
              <a:ext cx="91440" cy="21721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2" name="Google Shape;242;p10"/>
            <p:cNvSpPr/>
            <p:nvPr/>
          </p:nvSpPr>
          <p:spPr>
            <a:xfrm>
              <a:off x="4356484" y="518007"/>
              <a:ext cx="1974835" cy="2172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3" name="Google Shape;243;p10"/>
            <p:cNvSpPr/>
            <p:nvPr/>
          </p:nvSpPr>
          <p:spPr>
            <a:xfrm>
              <a:off x="2335928" y="2721164"/>
              <a:ext cx="91440" cy="21721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4" name="Google Shape;244;p10"/>
            <p:cNvSpPr/>
            <p:nvPr/>
          </p:nvSpPr>
          <p:spPr>
            <a:xfrm>
              <a:off x="2335928" y="1986778"/>
              <a:ext cx="91440" cy="21721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5" name="Google Shape;245;p10"/>
            <p:cNvSpPr/>
            <p:nvPr/>
          </p:nvSpPr>
          <p:spPr>
            <a:xfrm>
              <a:off x="2335928" y="1252392"/>
              <a:ext cx="91440" cy="21721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6" name="Google Shape;246;p10"/>
            <p:cNvSpPr/>
            <p:nvPr/>
          </p:nvSpPr>
          <p:spPr>
            <a:xfrm>
              <a:off x="2381648" y="518007"/>
              <a:ext cx="1974835" cy="21721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7" name="Google Shape;247;p10"/>
            <p:cNvSpPr/>
            <p:nvPr/>
          </p:nvSpPr>
          <p:spPr>
            <a:xfrm>
              <a:off x="2092616" y="834"/>
              <a:ext cx="4527735" cy="51717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0"/>
            <p:cNvSpPr txBox="1"/>
            <p:nvPr/>
          </p:nvSpPr>
          <p:spPr>
            <a:xfrm>
              <a:off x="2092616" y="834"/>
              <a:ext cx="4527735" cy="517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Формы государственного устройства (по Аристотелю)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515419" y="735219"/>
              <a:ext cx="3732457" cy="51717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0"/>
            <p:cNvSpPr txBox="1"/>
            <p:nvPr/>
          </p:nvSpPr>
          <p:spPr>
            <a:xfrm>
              <a:off x="515419" y="735219"/>
              <a:ext cx="3732457" cy="5171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правильные (общие блага)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515419" y="1469605"/>
              <a:ext cx="3732457" cy="51717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0"/>
            <p:cNvSpPr txBox="1"/>
            <p:nvPr/>
          </p:nvSpPr>
          <p:spPr>
            <a:xfrm>
              <a:off x="515419" y="1469605"/>
              <a:ext cx="3732457" cy="5171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монархия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515419" y="2203991"/>
              <a:ext cx="3732457" cy="51717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0"/>
            <p:cNvSpPr txBox="1"/>
            <p:nvPr/>
          </p:nvSpPr>
          <p:spPr>
            <a:xfrm>
              <a:off x="515419" y="2203991"/>
              <a:ext cx="3732457" cy="5171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аристократия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15419" y="2938376"/>
              <a:ext cx="3732457" cy="51717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0"/>
            <p:cNvSpPr txBox="1"/>
            <p:nvPr/>
          </p:nvSpPr>
          <p:spPr>
            <a:xfrm>
              <a:off x="515419" y="2938376"/>
              <a:ext cx="3732457" cy="5171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4465090" y="735219"/>
              <a:ext cx="3732457" cy="51717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0"/>
            <p:cNvSpPr txBox="1"/>
            <p:nvPr/>
          </p:nvSpPr>
          <p:spPr>
            <a:xfrm>
              <a:off x="4465090" y="735219"/>
              <a:ext cx="3732457" cy="5171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неправильные (корыстные цели)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4465090" y="1469605"/>
              <a:ext cx="3732457" cy="51717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0"/>
            <p:cNvSpPr txBox="1"/>
            <p:nvPr/>
          </p:nvSpPr>
          <p:spPr>
            <a:xfrm>
              <a:off x="4465090" y="1469605"/>
              <a:ext cx="3732457" cy="5171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тирания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4465090" y="2203991"/>
              <a:ext cx="3732457" cy="51717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 txBox="1"/>
            <p:nvPr/>
          </p:nvSpPr>
          <p:spPr>
            <a:xfrm>
              <a:off x="4465090" y="2203991"/>
              <a:ext cx="3732457" cy="5171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олигархия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4465581" y="2938376"/>
              <a:ext cx="3731475" cy="51717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0"/>
            <p:cNvSpPr txBox="1"/>
            <p:nvPr/>
          </p:nvSpPr>
          <p:spPr>
            <a:xfrm>
              <a:off x="4465581" y="2938376"/>
              <a:ext cx="3731475" cy="5171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демократия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65" name="Google Shape;265;p10"/>
          <p:cNvGrpSpPr/>
          <p:nvPr/>
        </p:nvGrpSpPr>
        <p:grpSpPr>
          <a:xfrm>
            <a:off x="251520" y="5517232"/>
            <a:ext cx="8640960" cy="792088"/>
            <a:chOff x="555510" y="3122608"/>
            <a:chExt cx="3685526" cy="549745"/>
          </a:xfrm>
        </p:grpSpPr>
        <p:sp>
          <p:nvSpPr>
            <p:cNvPr id="266" name="Google Shape;266;p10"/>
            <p:cNvSpPr/>
            <p:nvPr/>
          </p:nvSpPr>
          <p:spPr>
            <a:xfrm>
              <a:off x="555510" y="3122608"/>
              <a:ext cx="3685526" cy="54974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0"/>
            <p:cNvSpPr txBox="1"/>
            <p:nvPr/>
          </p:nvSpPr>
          <p:spPr>
            <a:xfrm>
              <a:off x="555510" y="3122608"/>
              <a:ext cx="3685526" cy="5497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Полития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по мнению Аристотеля, соединяет лучшие черты олигархии и демо- кратии, но свободна от их недостатков и крайностей,  соединяет интересы всех слоёв граждан.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Форма государства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3" name="Google Shape;273;p11"/>
          <p:cNvSpPr/>
          <p:nvPr/>
        </p:nvSpPr>
        <p:spPr>
          <a:xfrm>
            <a:off x="1619672" y="1268760"/>
            <a:ext cx="6192688" cy="43204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Представления об идеальном государстве в древности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4242745" y="5949280"/>
            <a:ext cx="127381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Аристотель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5" name="Google Shape;275;p11"/>
          <p:cNvSpPr/>
          <p:nvPr/>
        </p:nvSpPr>
        <p:spPr>
          <a:xfrm>
            <a:off x="200969" y="1845983"/>
            <a:ext cx="5091111" cy="3023177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Основную причину возмущений и переворо- тов в государстве Аристотель видит в отсут- ствии надлежащего равенства. Источником со- циальной стабильности он считал людей сред- него достатка (чем их больше, тем лучше для государства), а политическую стабильность в идеальном государстве должны обеспечивать правильные законы. Он отмечает, что государ- ство существует не ради того, чтобы жить, а для того, чтобы жить счастливо. Цель полити- ки - справедливое общее благо</a:t>
            </a:r>
            <a:endParaRPr/>
          </a:p>
        </p:txBody>
      </p:sp>
      <p:pic>
        <p:nvPicPr>
          <p:cNvPr id="276" name="Google Shape;27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4353" y="1845984"/>
            <a:ext cx="3403110" cy="4441850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"/>
          <p:cNvSpPr txBox="1"/>
          <p:nvPr>
            <p:ph type="title"/>
          </p:nvPr>
        </p:nvSpPr>
        <p:spPr>
          <a:xfrm>
            <a:off x="457188" y="20506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Форма государства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2" name="Google Shape;282;p12"/>
          <p:cNvGrpSpPr/>
          <p:nvPr/>
        </p:nvGrpSpPr>
        <p:grpSpPr>
          <a:xfrm>
            <a:off x="191375" y="1844823"/>
            <a:ext cx="8783474" cy="3528392"/>
            <a:chOff x="750" y="720079"/>
            <a:chExt cx="8783474" cy="3528392"/>
          </a:xfrm>
        </p:grpSpPr>
        <p:sp>
          <p:nvSpPr>
            <p:cNvPr id="283" name="Google Shape;283;p12"/>
            <p:cNvSpPr/>
            <p:nvPr/>
          </p:nvSpPr>
          <p:spPr>
            <a:xfrm>
              <a:off x="4392487" y="2539943"/>
              <a:ext cx="3639727" cy="3158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4" name="Google Shape;284;p12"/>
            <p:cNvSpPr/>
            <p:nvPr/>
          </p:nvSpPr>
          <p:spPr>
            <a:xfrm>
              <a:off x="4392487" y="2539943"/>
              <a:ext cx="1819863" cy="3158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5" name="Google Shape;285;p12"/>
            <p:cNvSpPr/>
            <p:nvPr/>
          </p:nvSpPr>
          <p:spPr>
            <a:xfrm>
              <a:off x="4346767" y="2539943"/>
              <a:ext cx="91440" cy="31584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6" name="Google Shape;286;p12"/>
            <p:cNvSpPr/>
            <p:nvPr/>
          </p:nvSpPr>
          <p:spPr>
            <a:xfrm>
              <a:off x="2572624" y="2539943"/>
              <a:ext cx="1819863" cy="31584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7" name="Google Shape;287;p12"/>
            <p:cNvSpPr/>
            <p:nvPr/>
          </p:nvSpPr>
          <p:spPr>
            <a:xfrm>
              <a:off x="752760" y="2539943"/>
              <a:ext cx="3639727" cy="31584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8" name="Google Shape;288;p12"/>
            <p:cNvSpPr/>
            <p:nvPr/>
          </p:nvSpPr>
          <p:spPr>
            <a:xfrm>
              <a:off x="4346767" y="1472089"/>
              <a:ext cx="91440" cy="31584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9" name="Google Shape;289;p12"/>
            <p:cNvSpPr/>
            <p:nvPr/>
          </p:nvSpPr>
          <p:spPr>
            <a:xfrm>
              <a:off x="2520276" y="720079"/>
              <a:ext cx="3744422" cy="75200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2"/>
            <p:cNvSpPr txBox="1"/>
            <p:nvPr/>
          </p:nvSpPr>
          <p:spPr>
            <a:xfrm>
              <a:off x="2520276" y="720079"/>
              <a:ext cx="3744422" cy="75200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Типы государств (по историческому критерию)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1584175" y="1787933"/>
              <a:ext cx="5616625" cy="75200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2"/>
            <p:cNvSpPr txBox="1"/>
            <p:nvPr/>
          </p:nvSpPr>
          <p:spPr>
            <a:xfrm>
              <a:off x="1584175" y="1787933"/>
              <a:ext cx="5616625" cy="75200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характер государства зависит от особенностей социально-политических отношений в ту или иную историческую эпоху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750" y="2855787"/>
              <a:ext cx="1504019" cy="139268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2"/>
            <p:cNvSpPr txBox="1"/>
            <p:nvPr/>
          </p:nvSpPr>
          <p:spPr>
            <a:xfrm>
              <a:off x="750" y="2855787"/>
              <a:ext cx="1504019" cy="13926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раннеклассо-вые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1820614" y="2855787"/>
              <a:ext cx="1504019" cy="139268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2"/>
            <p:cNvSpPr txBox="1"/>
            <p:nvPr/>
          </p:nvSpPr>
          <p:spPr>
            <a:xfrm>
              <a:off x="1820614" y="2855787"/>
              <a:ext cx="1504019" cy="13926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рабовладель-ческие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3640478" y="2855787"/>
              <a:ext cx="1504019" cy="139268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2"/>
            <p:cNvSpPr txBox="1"/>
            <p:nvPr/>
          </p:nvSpPr>
          <p:spPr>
            <a:xfrm>
              <a:off x="3640478" y="2855787"/>
              <a:ext cx="1504019" cy="13926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феодальные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5460341" y="2855787"/>
              <a:ext cx="1504019" cy="139268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2"/>
            <p:cNvSpPr txBox="1"/>
            <p:nvPr/>
          </p:nvSpPr>
          <p:spPr>
            <a:xfrm>
              <a:off x="5460341" y="2855787"/>
              <a:ext cx="1504019" cy="13926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капиталисти-ческие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7280205" y="2855787"/>
              <a:ext cx="1504019" cy="139268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2"/>
            <p:cNvSpPr txBox="1"/>
            <p:nvPr/>
          </p:nvSpPr>
          <p:spPr>
            <a:xfrm>
              <a:off x="7280205" y="2855787"/>
              <a:ext cx="1504019" cy="13926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социалисти- ческие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" name="Google Shape;307;p13"/>
          <p:cNvGraphicFramePr/>
          <p:nvPr/>
        </p:nvGraphicFramePr>
        <p:xfrm>
          <a:off x="143507" y="220486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{BFC57D96-E8A7-4DAA-8600-0F9E3547778C}</a:tableStyleId>
              </a:tblPr>
              <a:tblGrid>
                <a:gridCol w="1728200"/>
                <a:gridCol w="7128800"/>
              </a:tblGrid>
              <a:tr h="3868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Форма государственного устройства государства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177CA9"/>
                    </a:solidFill>
                  </a:tcPr>
                </a:tc>
                <a:tc hMerge="1"/>
              </a:tr>
              <a:tr h="867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Унитарное государство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Единое государство, состоящее из административно-территори- альных единиц, не обладающих признаками государственной са- мостоятельности или какой-либо собственной автономией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753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Федерация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Союзное государство, которое состоит из субъектов, обладающих определёнными признаками государственной самостоятельнос- ти. Характерно наличие двух систем государственной власти – фе- деральной и субъектов федерации (в разных государствах они на- зываются по-разному: штаты, кантоны, республики, земли). Чле- ны федерации могут иметь собственные конституции,  законы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034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Конфедерация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Союз юридически и политически самостоятельных государствен- ных образований, который создаётся для достижения единых це- лей и разрешения общих проблем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08" name="Google Shape;308;p13"/>
          <p:cNvSpPr txBox="1"/>
          <p:nvPr>
            <p:ph type="title"/>
          </p:nvPr>
        </p:nvSpPr>
        <p:spPr>
          <a:xfrm>
            <a:off x="0" y="125413"/>
            <a:ext cx="9143999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Форма государственного устройства</a:t>
            </a:r>
            <a:endParaRPr sz="4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143507" y="1266149"/>
            <a:ext cx="8856984" cy="864443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Форма государственного устройства 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характеризует внутреннюю организацию го- сударства, соотношение в нём властных полномочий центральных и региональ- ных органов власти.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"/>
          <p:cNvSpPr/>
          <p:nvPr/>
        </p:nvSpPr>
        <p:spPr>
          <a:xfrm>
            <a:off x="198857" y="1340594"/>
            <a:ext cx="8768512" cy="864096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Форма правления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– это организация верховной государственной власти, которая предопределяет структуру высших государственных органов, порядок их обра- зования, взаимодействия между собой и населением</a:t>
            </a:r>
            <a:endParaRPr/>
          </a:p>
        </p:txBody>
      </p:sp>
      <p:grpSp>
        <p:nvGrpSpPr>
          <p:cNvPr id="315" name="Google Shape;315;p14"/>
          <p:cNvGrpSpPr/>
          <p:nvPr/>
        </p:nvGrpSpPr>
        <p:grpSpPr>
          <a:xfrm>
            <a:off x="327815" y="2421048"/>
            <a:ext cx="8510594" cy="3888110"/>
            <a:chOff x="128958" y="160"/>
            <a:chExt cx="8510594" cy="3888110"/>
          </a:xfrm>
        </p:grpSpPr>
        <p:sp>
          <p:nvSpPr>
            <p:cNvPr id="316" name="Google Shape;316;p14"/>
            <p:cNvSpPr/>
            <p:nvPr/>
          </p:nvSpPr>
          <p:spPr>
            <a:xfrm>
              <a:off x="6583771" y="1790960"/>
              <a:ext cx="91440" cy="47034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7" name="Google Shape;317;p14"/>
            <p:cNvSpPr/>
            <p:nvPr/>
          </p:nvSpPr>
          <p:spPr>
            <a:xfrm>
              <a:off x="4384256" y="676030"/>
              <a:ext cx="2245235" cy="47034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8" name="Google Shape;318;p14"/>
            <p:cNvSpPr/>
            <p:nvPr/>
          </p:nvSpPr>
          <p:spPr>
            <a:xfrm>
              <a:off x="2093300" y="1790960"/>
              <a:ext cx="91440" cy="47034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9" name="Google Shape;319;p14"/>
            <p:cNvSpPr/>
            <p:nvPr/>
          </p:nvSpPr>
          <p:spPr>
            <a:xfrm>
              <a:off x="2139020" y="676030"/>
              <a:ext cx="2245235" cy="47034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0" name="Google Shape;320;p14"/>
            <p:cNvSpPr/>
            <p:nvPr/>
          </p:nvSpPr>
          <p:spPr>
            <a:xfrm>
              <a:off x="2683225" y="160"/>
              <a:ext cx="3402060" cy="67586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4"/>
            <p:cNvSpPr txBox="1"/>
            <p:nvPr/>
          </p:nvSpPr>
          <p:spPr>
            <a:xfrm>
              <a:off x="2683225" y="160"/>
              <a:ext cx="3402060" cy="6758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Форма правления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128958" y="1146380"/>
              <a:ext cx="4020122" cy="64458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4"/>
            <p:cNvSpPr txBox="1"/>
            <p:nvPr/>
          </p:nvSpPr>
          <p:spPr>
            <a:xfrm>
              <a:off x="128958" y="1146380"/>
              <a:ext cx="4020122" cy="6445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монархия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(греч. μοναρχία –единовластие) 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28958" y="2261309"/>
              <a:ext cx="4020122" cy="162696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4"/>
            <p:cNvSpPr txBox="1"/>
            <p:nvPr/>
          </p:nvSpPr>
          <p:spPr>
            <a:xfrm>
              <a:off x="128958" y="2261309"/>
              <a:ext cx="4020122" cy="16269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форма правления, при которой власть сосредоточена в руках единоличного главы государства, власть которого, как правило, длится пожизненно и передаётся по наследству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619430" y="1146380"/>
              <a:ext cx="4020122" cy="64458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4"/>
            <p:cNvSpPr txBox="1"/>
            <p:nvPr/>
          </p:nvSpPr>
          <p:spPr>
            <a:xfrm>
              <a:off x="4619430" y="1146380"/>
              <a:ext cx="4020122" cy="6445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республика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(лат. res – дело, publicus – общественный) 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619430" y="2261309"/>
              <a:ext cx="4020122" cy="162696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4"/>
            <p:cNvSpPr txBox="1"/>
            <p:nvPr/>
          </p:nvSpPr>
          <p:spPr>
            <a:xfrm>
              <a:off x="4619430" y="2261309"/>
              <a:ext cx="4020122" cy="16269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форма правления, при которой высшие органы государства избираются населением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0" name="Google Shape;330;p14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Форма правления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5"/>
          <p:cNvGrpSpPr/>
          <p:nvPr/>
        </p:nvGrpSpPr>
        <p:grpSpPr>
          <a:xfrm>
            <a:off x="181886" y="1514171"/>
            <a:ext cx="8780738" cy="4549390"/>
            <a:chOff x="1862" y="245758"/>
            <a:chExt cx="8780738" cy="4549390"/>
          </a:xfrm>
        </p:grpSpPr>
        <p:sp>
          <p:nvSpPr>
            <p:cNvPr id="336" name="Google Shape;336;p15"/>
            <p:cNvSpPr/>
            <p:nvPr/>
          </p:nvSpPr>
          <p:spPr>
            <a:xfrm>
              <a:off x="6663016" y="2093401"/>
              <a:ext cx="91440" cy="48527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7" name="Google Shape;337;p15"/>
            <p:cNvSpPr/>
            <p:nvPr/>
          </p:nvSpPr>
          <p:spPr>
            <a:xfrm>
              <a:off x="4392232" y="943081"/>
              <a:ext cx="2316504" cy="48527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8" name="Google Shape;338;p15"/>
            <p:cNvSpPr/>
            <p:nvPr/>
          </p:nvSpPr>
          <p:spPr>
            <a:xfrm>
              <a:off x="2030007" y="2093401"/>
              <a:ext cx="91440" cy="48527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9" name="Google Shape;339;p15"/>
            <p:cNvSpPr/>
            <p:nvPr/>
          </p:nvSpPr>
          <p:spPr>
            <a:xfrm>
              <a:off x="2075727" y="943081"/>
              <a:ext cx="2316504" cy="48527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0" name="Google Shape;340;p15"/>
            <p:cNvSpPr/>
            <p:nvPr/>
          </p:nvSpPr>
          <p:spPr>
            <a:xfrm>
              <a:off x="2637207" y="245758"/>
              <a:ext cx="3510049" cy="69732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5"/>
            <p:cNvSpPr txBox="1"/>
            <p:nvPr/>
          </p:nvSpPr>
          <p:spPr>
            <a:xfrm>
              <a:off x="2637207" y="245758"/>
              <a:ext cx="3510049" cy="6973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Монархия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1862" y="1428361"/>
              <a:ext cx="4147729" cy="66504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5"/>
            <p:cNvSpPr txBox="1"/>
            <p:nvPr/>
          </p:nvSpPr>
          <p:spPr>
            <a:xfrm>
              <a:off x="1862" y="1428361"/>
              <a:ext cx="4147729" cy="6650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неограниченная (абсолютная)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1862" y="2578681"/>
              <a:ext cx="4147729" cy="221646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5"/>
            <p:cNvSpPr txBox="1"/>
            <p:nvPr/>
          </p:nvSpPr>
          <p:spPr>
            <a:xfrm>
              <a:off x="1862" y="2578681"/>
              <a:ext cx="4147729" cy="22164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власть монарха ничем и никем не ог- раничена, абсолютна; монарх высту- пает единственным носителем суве- ренитета, обладает широкими полно- мочиями в законодательной, исполни- тельной и судебной сферах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4634871" y="1428361"/>
              <a:ext cx="4147729" cy="66504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5"/>
            <p:cNvSpPr txBox="1"/>
            <p:nvPr/>
          </p:nvSpPr>
          <p:spPr>
            <a:xfrm>
              <a:off x="4634871" y="1428361"/>
              <a:ext cx="4147729" cy="6650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ограниченная (конституционная)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4634871" y="2578681"/>
              <a:ext cx="4147729" cy="221646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5"/>
            <p:cNvSpPr txBox="1"/>
            <p:nvPr/>
          </p:nvSpPr>
          <p:spPr>
            <a:xfrm>
              <a:off x="4634871" y="2578681"/>
              <a:ext cx="4147729" cy="22164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власть монарха ограничена, как правило, конституцией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15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Форма правления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16"/>
          <p:cNvGrpSpPr/>
          <p:nvPr/>
        </p:nvGrpSpPr>
        <p:grpSpPr>
          <a:xfrm>
            <a:off x="181886" y="1514171"/>
            <a:ext cx="8780738" cy="4549390"/>
            <a:chOff x="1862" y="245758"/>
            <a:chExt cx="8780738" cy="4549390"/>
          </a:xfrm>
        </p:grpSpPr>
        <p:sp>
          <p:nvSpPr>
            <p:cNvPr id="356" name="Google Shape;356;p16"/>
            <p:cNvSpPr/>
            <p:nvPr/>
          </p:nvSpPr>
          <p:spPr>
            <a:xfrm>
              <a:off x="6663016" y="2093401"/>
              <a:ext cx="91440" cy="48527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7" name="Google Shape;357;p16"/>
            <p:cNvSpPr/>
            <p:nvPr/>
          </p:nvSpPr>
          <p:spPr>
            <a:xfrm>
              <a:off x="4392232" y="943081"/>
              <a:ext cx="2316504" cy="48527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8" name="Google Shape;358;p16"/>
            <p:cNvSpPr/>
            <p:nvPr/>
          </p:nvSpPr>
          <p:spPr>
            <a:xfrm>
              <a:off x="2030007" y="2093401"/>
              <a:ext cx="91440" cy="48527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9" name="Google Shape;359;p16"/>
            <p:cNvSpPr/>
            <p:nvPr/>
          </p:nvSpPr>
          <p:spPr>
            <a:xfrm>
              <a:off x="2075727" y="943081"/>
              <a:ext cx="2316504" cy="48527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0" name="Google Shape;360;p16"/>
            <p:cNvSpPr/>
            <p:nvPr/>
          </p:nvSpPr>
          <p:spPr>
            <a:xfrm>
              <a:off x="2016222" y="245758"/>
              <a:ext cx="4752018" cy="69732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6"/>
            <p:cNvSpPr txBox="1"/>
            <p:nvPr/>
          </p:nvSpPr>
          <p:spPr>
            <a:xfrm>
              <a:off x="2016222" y="245758"/>
              <a:ext cx="4752018" cy="6973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Ограниченная (конституционная) монархия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1862" y="1428361"/>
              <a:ext cx="4147729" cy="66504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6"/>
            <p:cNvSpPr txBox="1"/>
            <p:nvPr/>
          </p:nvSpPr>
          <p:spPr>
            <a:xfrm>
              <a:off x="1862" y="1428361"/>
              <a:ext cx="4147729" cy="6650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дуалистическая (двойственная)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1862" y="2578681"/>
              <a:ext cx="4147729" cy="221646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6"/>
            <p:cNvSpPr txBox="1"/>
            <p:nvPr/>
          </p:nvSpPr>
          <p:spPr>
            <a:xfrm>
              <a:off x="1862" y="2578681"/>
              <a:ext cx="4147729" cy="22164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монарх наделён преимущественно исполнительной властью и лишь частично - законодательной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4634871" y="1428361"/>
              <a:ext cx="4147729" cy="66504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6"/>
            <p:cNvSpPr txBox="1"/>
            <p:nvPr/>
          </p:nvSpPr>
          <p:spPr>
            <a:xfrm>
              <a:off x="4634871" y="1428361"/>
              <a:ext cx="4147729" cy="6650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парламентская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4634871" y="2578681"/>
              <a:ext cx="4147729" cy="221646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6"/>
            <p:cNvSpPr txBox="1"/>
            <p:nvPr/>
          </p:nvSpPr>
          <p:spPr>
            <a:xfrm>
              <a:off x="4634871" y="2578681"/>
              <a:ext cx="4147729" cy="22164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монарх, хотя и считается главой государства, но фактически обладает представительскими функциями и лишь частично исполнительскими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70" name="Google Shape;370;p16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Форма правления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Форма правления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6" name="Google Shape;376;p17"/>
          <p:cNvSpPr/>
          <p:nvPr/>
        </p:nvSpPr>
        <p:spPr>
          <a:xfrm>
            <a:off x="198857" y="1340594"/>
            <a:ext cx="8768512" cy="432222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Абсолютное большинство современных монархий - парламентские монархии</a:t>
            </a:r>
            <a:endParaRPr/>
          </a:p>
        </p:txBody>
      </p:sp>
      <p:pic>
        <p:nvPicPr>
          <p:cNvPr descr="https://cf2.ppt-online.org/files2/slide/w/WbhLjy78uYaQKIFDelEirPVMBs2NmAXCq149o3GtJw/slide-11.jpg" id="377" name="Google Shape;37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4761" y="1916832"/>
            <a:ext cx="6336704" cy="4441209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8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Форма правления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83" name="Google Shape;383;p18"/>
          <p:cNvGraphicFramePr/>
          <p:nvPr/>
        </p:nvGraphicFramePr>
        <p:xfrm>
          <a:off x="179511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{1B848A70-5535-42AB-8C45-B7181CAFCCC6}</a:tableStyleId>
              </a:tblPr>
              <a:tblGrid>
                <a:gridCol w="2928325"/>
                <a:gridCol w="2928325"/>
                <a:gridCol w="2928325"/>
              </a:tblGrid>
              <a:tr h="4689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разновидности республики</a:t>
                      </a:r>
                      <a:endParaRPr b="1"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177CA9"/>
                    </a:solidFill>
                  </a:tcPr>
                </a:tc>
                <a:tc hMerge="1"/>
                <a:tc hMerge="1"/>
              </a:tr>
              <a:tr h="438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Президентская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Парламентская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Смешанная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chemeClr val="accent5"/>
                    </a:solidFill>
                  </a:tcPr>
                </a:tc>
              </a:tr>
              <a:tr h="1082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Президент (глава государ- ства) избирается населе- нием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Президент (глава государ- ства) избирается и конт- ролируется парламентом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Президент (глава государ- ства) избирается населе- нием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082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Глава правительства – президент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Глава правительства - премьер-министр (ключе- вая роль в управлении)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Глава правительства - премьер-министр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757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Правительство назна- чается президентом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Правительство форми- руется парламентом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Правительство назна- чается президентом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082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Правительство несёт от- ветственность перед пре- зидентом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Правительство несёт от- ветственность перед пар- ламентом	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Правительство несёт от- ветственность перед пар- ламентом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9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Политический режим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9" name="Google Shape;389;p19"/>
          <p:cNvSpPr/>
          <p:nvPr/>
        </p:nvSpPr>
        <p:spPr>
          <a:xfrm>
            <a:off x="198856" y="1196752"/>
            <a:ext cx="8768512" cy="648246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Политический режим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способ функционирования и взаимосвязи основных элементов политической системы общества</a:t>
            </a:r>
            <a:endParaRPr/>
          </a:p>
        </p:txBody>
      </p:sp>
      <p:grpSp>
        <p:nvGrpSpPr>
          <p:cNvPr id="390" name="Google Shape;390;p19"/>
          <p:cNvGrpSpPr/>
          <p:nvPr/>
        </p:nvGrpSpPr>
        <p:grpSpPr>
          <a:xfrm>
            <a:off x="206754" y="1923128"/>
            <a:ext cx="8752715" cy="4426664"/>
            <a:chOff x="7897" y="6296"/>
            <a:chExt cx="8752715" cy="4426664"/>
          </a:xfrm>
        </p:grpSpPr>
        <p:sp>
          <p:nvSpPr>
            <p:cNvPr id="391" name="Google Shape;391;p19"/>
            <p:cNvSpPr/>
            <p:nvPr/>
          </p:nvSpPr>
          <p:spPr>
            <a:xfrm>
              <a:off x="7897" y="6296"/>
              <a:ext cx="2735902" cy="592987"/>
            </a:xfrm>
            <a:prstGeom prst="roundRect">
              <a:avLst>
                <a:gd fmla="val 10000" name="adj"/>
              </a:avLst>
            </a:prstGeom>
            <a:solidFill>
              <a:srgbClr val="177CA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9"/>
            <p:cNvSpPr txBox="1"/>
            <p:nvPr/>
          </p:nvSpPr>
          <p:spPr>
            <a:xfrm>
              <a:off x="25265" y="23664"/>
              <a:ext cx="2701166" cy="558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Критерии выделения политического режима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281487" y="599284"/>
              <a:ext cx="273590" cy="44474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4" name="Google Shape;394;p19"/>
            <p:cNvSpPr/>
            <p:nvPr/>
          </p:nvSpPr>
          <p:spPr>
            <a:xfrm>
              <a:off x="555077" y="747531"/>
              <a:ext cx="8205535" cy="59298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9"/>
            <p:cNvSpPr txBox="1"/>
            <p:nvPr/>
          </p:nvSpPr>
          <p:spPr>
            <a:xfrm>
              <a:off x="572445" y="764899"/>
              <a:ext cx="8170799" cy="558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1575" lIns="32375" spcFirstLastPara="1" rIns="32375" wrap="square" tIns="21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7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положение личности в обществе, которое определяется реальным объёмом прав и свобод граждан, наличием возможностей выражения и реализации ими своих интересов и политических предпочтений</a:t>
              </a:r>
              <a:endPara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281487" y="599284"/>
              <a:ext cx="273590" cy="13652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7" name="Google Shape;397;p19"/>
            <p:cNvSpPr/>
            <p:nvPr/>
          </p:nvSpPr>
          <p:spPr>
            <a:xfrm>
              <a:off x="555077" y="1463528"/>
              <a:ext cx="8205535" cy="100201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9"/>
            <p:cNvSpPr txBox="1"/>
            <p:nvPr/>
          </p:nvSpPr>
          <p:spPr>
            <a:xfrm>
              <a:off x="584425" y="1492876"/>
              <a:ext cx="8146839" cy="9433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1575" lIns="32375" spcFirstLastPara="1" rIns="32375" wrap="square" tIns="21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7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степень и характер вовлечённости граждан в политику, которая определяется на- личием гарантированных возможностей их свободного волеизъявления, добро- вольного участия в деятельности органов государственной власти и местного са- моуправления, объединения в политические партии, общественные организации и группы по интересам</a:t>
              </a:r>
              <a:endPara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281487" y="599284"/>
              <a:ext cx="273590" cy="25534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0" name="Google Shape;400;p19"/>
            <p:cNvSpPr/>
            <p:nvPr/>
          </p:nvSpPr>
          <p:spPr>
            <a:xfrm>
              <a:off x="555077" y="2613788"/>
              <a:ext cx="8205535" cy="107793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9"/>
            <p:cNvSpPr txBox="1"/>
            <p:nvPr/>
          </p:nvSpPr>
          <p:spPr>
            <a:xfrm>
              <a:off x="586649" y="2645360"/>
              <a:ext cx="8142391" cy="10147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1575" lIns="32375" spcFirstLastPara="1" rIns="32375" wrap="square" tIns="21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7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степень развитости политических институтов, способов их формирования и  функционирования, которая выражается наличием институтов законодатель- ной, исполнительной и судебной властей, органов местного самоуправления, многопартийности, сети общественных объединений, характером законодатель- ства, регламентирующего их права, порядок формирования и функционирования</a:t>
              </a:r>
              <a:endPara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281487" y="599284"/>
              <a:ext cx="273590" cy="35371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3" name="Google Shape;403;p19"/>
            <p:cNvSpPr/>
            <p:nvPr/>
          </p:nvSpPr>
          <p:spPr>
            <a:xfrm>
              <a:off x="555077" y="3839973"/>
              <a:ext cx="8205535" cy="59298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9"/>
            <p:cNvSpPr txBox="1"/>
            <p:nvPr/>
          </p:nvSpPr>
          <p:spPr>
            <a:xfrm>
              <a:off x="572445" y="3857341"/>
              <a:ext cx="8170799" cy="558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1575" lIns="32375" spcFirstLastPara="1" rIns="32375" wrap="square" tIns="21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7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характер используемых методов осуществления государственной власти и дости- жения политических целей, который выражается в том или ином соотношении мер убеждения и принуждения в деятельности властей</a:t>
              </a:r>
              <a:endPara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323528" y="1600200"/>
            <a:ext cx="8640960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Форма государства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Форма государственного устройства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Форма правления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Политический режим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" name="Google Shape;409;p20"/>
          <p:cNvGraphicFramePr/>
          <p:nvPr/>
        </p:nvGraphicFramePr>
        <p:xfrm>
          <a:off x="179512" y="126841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{BFC57D96-E8A7-4DAA-8600-0F9E3547778C}</a:tableStyleId>
              </a:tblPr>
              <a:tblGrid>
                <a:gridCol w="2434975"/>
                <a:gridCol w="6422000"/>
              </a:tblGrid>
              <a:tr h="4372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Типы политических режимов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177CA9"/>
                    </a:solidFill>
                  </a:tcPr>
                </a:tc>
                <a:tc hMerge="1"/>
              </a:tr>
              <a:tr h="143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Демократический режим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(демократия) (греч. - власть наро- да, от δῆμος - народ и κράτος - власть)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Народ наделён высшей властью и осуществляет её либо не- посредственно, либо через своих представителей при сво- бодной избирательной системе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008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Авторитарный ре- жим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(авторитаризм) (от лат. auсtоritas - власть, влияние)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Власть сконцентрирована в руках единоличного правителя или правящей группировки и снижает роль других, прежде всего, представительных институтов. Обеспечивается пол- ный контроль за политической сферой жизни общества, однако сохраняется определённая автономия личности в неполитических сферах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008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Тоталитарный ре- жим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(тоталитаризм) (от лат. totalis - весь, целый, полный)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Власть находится в руках одной правящей партии, и сущес- твует единая идеология, которая пронизывает все сферы жизни общества и носит обязательный для всех характер. Осуществляется абсолютный контроль над всеми сферами деятельности общества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10" name="Google Shape;410;p20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Политический режим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Политический режим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16" name="Google Shape;416;p21"/>
          <p:cNvGrpSpPr/>
          <p:nvPr/>
        </p:nvGrpSpPr>
        <p:grpSpPr>
          <a:xfrm>
            <a:off x="252100" y="1835602"/>
            <a:ext cx="8639799" cy="4035114"/>
            <a:chOff x="580" y="438602"/>
            <a:chExt cx="8639799" cy="4035114"/>
          </a:xfrm>
        </p:grpSpPr>
        <p:sp>
          <p:nvSpPr>
            <p:cNvPr id="417" name="Google Shape;417;p21"/>
            <p:cNvSpPr/>
            <p:nvPr/>
          </p:nvSpPr>
          <p:spPr>
            <a:xfrm>
              <a:off x="7331531" y="2680074"/>
              <a:ext cx="91440" cy="53051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8" name="Google Shape;418;p21"/>
            <p:cNvSpPr/>
            <p:nvPr/>
          </p:nvSpPr>
          <p:spPr>
            <a:xfrm>
              <a:off x="4320480" y="1161339"/>
              <a:ext cx="3056771" cy="5305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9" name="Google Shape;419;p21"/>
            <p:cNvSpPr/>
            <p:nvPr/>
          </p:nvSpPr>
          <p:spPr>
            <a:xfrm>
              <a:off x="4274759" y="2680074"/>
              <a:ext cx="91440" cy="53051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0" name="Google Shape;420;p21"/>
            <p:cNvSpPr/>
            <p:nvPr/>
          </p:nvSpPr>
          <p:spPr>
            <a:xfrm>
              <a:off x="4274759" y="1161339"/>
              <a:ext cx="91440" cy="53051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1" name="Google Shape;421;p21"/>
            <p:cNvSpPr/>
            <p:nvPr/>
          </p:nvSpPr>
          <p:spPr>
            <a:xfrm>
              <a:off x="1217988" y="2680074"/>
              <a:ext cx="91440" cy="53051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2" name="Google Shape;422;p21"/>
            <p:cNvSpPr/>
            <p:nvPr/>
          </p:nvSpPr>
          <p:spPr>
            <a:xfrm>
              <a:off x="1263708" y="1161339"/>
              <a:ext cx="3056771" cy="53051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3" name="Google Shape;423;p21"/>
            <p:cNvSpPr/>
            <p:nvPr/>
          </p:nvSpPr>
          <p:spPr>
            <a:xfrm>
              <a:off x="2160239" y="438602"/>
              <a:ext cx="4320480" cy="72273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1"/>
            <p:cNvSpPr txBox="1"/>
            <p:nvPr/>
          </p:nvSpPr>
          <p:spPr>
            <a:xfrm>
              <a:off x="2160239" y="438602"/>
              <a:ext cx="4320480" cy="7227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Политический режим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5" name="Google Shape;425;p21"/>
            <p:cNvSpPr/>
            <p:nvPr/>
          </p:nvSpPr>
          <p:spPr>
            <a:xfrm>
              <a:off x="580" y="1691853"/>
              <a:ext cx="2526257" cy="98822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1"/>
            <p:cNvSpPr txBox="1"/>
            <p:nvPr/>
          </p:nvSpPr>
          <p:spPr>
            <a:xfrm>
              <a:off x="580" y="1691853"/>
              <a:ext cx="2526257" cy="9882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демократический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7" name="Google Shape;427;p21"/>
            <p:cNvSpPr/>
            <p:nvPr/>
          </p:nvSpPr>
          <p:spPr>
            <a:xfrm>
              <a:off x="580" y="3210588"/>
              <a:ext cx="2526257" cy="12631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1"/>
            <p:cNvSpPr txBox="1"/>
            <p:nvPr/>
          </p:nvSpPr>
          <p:spPr>
            <a:xfrm>
              <a:off x="580" y="3210588"/>
              <a:ext cx="2526257" cy="12631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«Разрешено всё, что не запрещено законом»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9" name="Google Shape;429;p21"/>
            <p:cNvSpPr/>
            <p:nvPr/>
          </p:nvSpPr>
          <p:spPr>
            <a:xfrm>
              <a:off x="3057351" y="1691853"/>
              <a:ext cx="2526257" cy="98822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1"/>
            <p:cNvSpPr txBox="1"/>
            <p:nvPr/>
          </p:nvSpPr>
          <p:spPr>
            <a:xfrm>
              <a:off x="3057351" y="1691853"/>
              <a:ext cx="2526257" cy="9882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авторитарный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3057351" y="3210588"/>
              <a:ext cx="2526257" cy="12631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1"/>
            <p:cNvSpPr txBox="1"/>
            <p:nvPr/>
          </p:nvSpPr>
          <p:spPr>
            <a:xfrm>
              <a:off x="3057351" y="3210588"/>
              <a:ext cx="2526257" cy="12631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«Разрешено всё, кроме политики»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6114122" y="1691853"/>
              <a:ext cx="2526257" cy="98822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1"/>
            <p:cNvSpPr txBox="1"/>
            <p:nvPr/>
          </p:nvSpPr>
          <p:spPr>
            <a:xfrm>
              <a:off x="6114122" y="1691853"/>
              <a:ext cx="2526257" cy="9882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тоталитарный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114122" y="3210588"/>
              <a:ext cx="2526257" cy="12631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1"/>
            <p:cNvSpPr txBox="1"/>
            <p:nvPr/>
          </p:nvSpPr>
          <p:spPr>
            <a:xfrm>
              <a:off x="6114122" y="3210588"/>
              <a:ext cx="2526257" cy="12631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«Запрещено всё, кроме того, что приказано»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Форма государства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395536" y="1628800"/>
            <a:ext cx="8496944" cy="576064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Форма государства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– это единство форм правления, территориального устрой- ства и политического режима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324103" y="2708919"/>
            <a:ext cx="8553296" cy="2905311"/>
            <a:chOff x="575" y="720079"/>
            <a:chExt cx="8553296" cy="2905311"/>
          </a:xfrm>
        </p:grpSpPr>
        <p:sp>
          <p:nvSpPr>
            <p:cNvPr id="99" name="Google Shape;99;p3"/>
            <p:cNvSpPr/>
            <p:nvPr/>
          </p:nvSpPr>
          <p:spPr>
            <a:xfrm>
              <a:off x="4284476" y="1389657"/>
              <a:ext cx="3016793" cy="55108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2721"/>
                  </a:lnTo>
                  <a:lnTo>
                    <a:pt x="120000" y="62721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0" name="Google Shape;100;p3"/>
            <p:cNvSpPr/>
            <p:nvPr/>
          </p:nvSpPr>
          <p:spPr>
            <a:xfrm>
              <a:off x="4238756" y="1389657"/>
              <a:ext cx="91440" cy="52609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1" name="Google Shape;101;p3"/>
            <p:cNvSpPr/>
            <p:nvPr/>
          </p:nvSpPr>
          <p:spPr>
            <a:xfrm>
              <a:off x="1253177" y="1389657"/>
              <a:ext cx="3031298" cy="52609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2" name="Google Shape;102;p3"/>
            <p:cNvSpPr/>
            <p:nvPr/>
          </p:nvSpPr>
          <p:spPr>
            <a:xfrm>
              <a:off x="2160237" y="720079"/>
              <a:ext cx="4248477" cy="66957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 txBox="1"/>
            <p:nvPr/>
          </p:nvSpPr>
          <p:spPr>
            <a:xfrm>
              <a:off x="2160237" y="720079"/>
              <a:ext cx="4248477" cy="6695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Форма государства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75" y="1915750"/>
              <a:ext cx="2505205" cy="168465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575" y="1915750"/>
              <a:ext cx="2505205" cy="16846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форма правления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031873" y="1915750"/>
              <a:ext cx="2505205" cy="168465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3031873" y="1915750"/>
              <a:ext cx="2505205" cy="16846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форма территориального устройства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6048666" y="1940740"/>
              <a:ext cx="2505205" cy="168465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6048666" y="1940740"/>
              <a:ext cx="2505205" cy="16846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политический режим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Форма государства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1619672" y="1268760"/>
            <a:ext cx="6192688" cy="43204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Представления об идеальном государстве в древности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0433" y="1844824"/>
            <a:ext cx="3350858" cy="4464496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17" name="Google Shape;117;p4"/>
          <p:cNvSpPr txBox="1"/>
          <p:nvPr/>
        </p:nvSpPr>
        <p:spPr>
          <a:xfrm>
            <a:off x="4644008" y="5949280"/>
            <a:ext cx="872547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Платон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8" name="Google Shape;118;p4"/>
          <p:cNvGrpSpPr/>
          <p:nvPr/>
        </p:nvGrpSpPr>
        <p:grpSpPr>
          <a:xfrm>
            <a:off x="324743" y="2838556"/>
            <a:ext cx="5038129" cy="2621046"/>
            <a:chOff x="1215" y="849716"/>
            <a:chExt cx="5038129" cy="2621046"/>
          </a:xfrm>
        </p:grpSpPr>
        <p:sp>
          <p:nvSpPr>
            <p:cNvPr id="119" name="Google Shape;119;p4"/>
            <p:cNvSpPr/>
            <p:nvPr/>
          </p:nvSpPr>
          <p:spPr>
            <a:xfrm>
              <a:off x="2520280" y="1459022"/>
              <a:ext cx="1379216" cy="47873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0" name="Google Shape;120;p4"/>
            <p:cNvSpPr/>
            <p:nvPr/>
          </p:nvSpPr>
          <p:spPr>
            <a:xfrm>
              <a:off x="1141063" y="1459022"/>
              <a:ext cx="1379216" cy="47873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1" name="Google Shape;121;p4"/>
            <p:cNvSpPr/>
            <p:nvPr/>
          </p:nvSpPr>
          <p:spPr>
            <a:xfrm>
              <a:off x="587256" y="849716"/>
              <a:ext cx="3866046" cy="60930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 txBox="1"/>
            <p:nvPr/>
          </p:nvSpPr>
          <p:spPr>
            <a:xfrm>
              <a:off x="587256" y="849716"/>
              <a:ext cx="3866046" cy="6093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Модели идеального государства (по Платону)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215" y="1937758"/>
              <a:ext cx="2279696" cy="153300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 txBox="1"/>
            <p:nvPr/>
          </p:nvSpPr>
          <p:spPr>
            <a:xfrm>
              <a:off x="1215" y="1937758"/>
              <a:ext cx="2279696" cy="15330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 и справедливость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759648" y="1937758"/>
              <a:ext cx="2279696" cy="153300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2759648" y="1937758"/>
              <a:ext cx="2279696" cy="15330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 и закон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Форма государства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1619672" y="1268760"/>
            <a:ext cx="6192688" cy="43204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Представления об идеальном государстве в древности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33" name="Google Shape;133;p5"/>
          <p:cNvGrpSpPr/>
          <p:nvPr/>
        </p:nvGrpSpPr>
        <p:grpSpPr>
          <a:xfrm>
            <a:off x="258256" y="1846558"/>
            <a:ext cx="8806999" cy="4461027"/>
            <a:chOff x="78744" y="1734"/>
            <a:chExt cx="8806999" cy="4461027"/>
          </a:xfrm>
        </p:grpSpPr>
        <p:sp>
          <p:nvSpPr>
            <p:cNvPr id="134" name="Google Shape;134;p5"/>
            <p:cNvSpPr/>
            <p:nvPr/>
          </p:nvSpPr>
          <p:spPr>
            <a:xfrm>
              <a:off x="78744" y="1734"/>
              <a:ext cx="6819764" cy="47820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 txBox="1"/>
            <p:nvPr/>
          </p:nvSpPr>
          <p:spPr>
            <a:xfrm>
              <a:off x="92750" y="15740"/>
              <a:ext cx="6791752" cy="4501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Идеальное государство Платона (первая модель)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760720" y="479942"/>
              <a:ext cx="681976" cy="4959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7" name="Google Shape;137;p5"/>
            <p:cNvSpPr/>
            <p:nvPr/>
          </p:nvSpPr>
          <p:spPr>
            <a:xfrm>
              <a:off x="1442697" y="599494"/>
              <a:ext cx="7443046" cy="75281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464746" y="621543"/>
              <a:ext cx="7398948" cy="7087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все свободные граждане подразделяются на 3 сословия: философы (правители), воины (охрана государства) и работники производи- тельного труда (земледельцы, ремесленники, купцы)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60720" y="479942"/>
              <a:ext cx="681976" cy="123102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0" name="Google Shape;140;p5"/>
            <p:cNvSpPr/>
            <p:nvPr/>
          </p:nvSpPr>
          <p:spPr>
            <a:xfrm>
              <a:off x="1442697" y="1471865"/>
              <a:ext cx="7443046" cy="47820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1456703" y="1485871"/>
              <a:ext cx="7415034" cy="4501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 главе государства стоят философы - мудрецы; они выполняют эту миссию, т.к. им свойственны мудрость и добродетель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760720" y="479942"/>
              <a:ext cx="681976" cy="17814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3" name="Google Shape;143;p5"/>
            <p:cNvSpPr/>
            <p:nvPr/>
          </p:nvSpPr>
          <p:spPr>
            <a:xfrm>
              <a:off x="1442697" y="2069626"/>
              <a:ext cx="7443046" cy="38344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 txBox="1"/>
            <p:nvPr/>
          </p:nvSpPr>
          <p:spPr>
            <a:xfrm>
              <a:off x="1453928" y="2080857"/>
              <a:ext cx="7420584" cy="3609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правители осуществляют свою деятельность без издания законов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760720" y="479942"/>
              <a:ext cx="681976" cy="23317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6" name="Google Shape;146;p5"/>
            <p:cNvSpPr/>
            <p:nvPr/>
          </p:nvSpPr>
          <p:spPr>
            <a:xfrm>
              <a:off x="1442697" y="2572624"/>
              <a:ext cx="7443046" cy="47820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1456703" y="2586630"/>
              <a:ext cx="7415034" cy="4501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господствует общественная собственность, т.к. считалось, что частная собственность и семья порождают эгоизм и вредят общему делу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760720" y="479942"/>
              <a:ext cx="681976" cy="30377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9" name="Google Shape;149;p5"/>
            <p:cNvSpPr/>
            <p:nvPr/>
          </p:nvSpPr>
          <p:spPr>
            <a:xfrm>
              <a:off x="1442697" y="3170384"/>
              <a:ext cx="7443046" cy="69461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1463042" y="3190729"/>
              <a:ext cx="7402356" cy="6539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философы и воины лишены возможности иметь имущество, чтобы не подвергались страстям, связанным с семьей; поэтому жёны для них должны быть общими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760720" y="479942"/>
              <a:ext cx="681976" cy="37437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2" name="Google Shape;152;p5"/>
            <p:cNvSpPr/>
            <p:nvPr/>
          </p:nvSpPr>
          <p:spPr>
            <a:xfrm>
              <a:off x="1442697" y="3984553"/>
              <a:ext cx="7443046" cy="47820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1456703" y="3998559"/>
              <a:ext cx="7415034" cy="4501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наличие семьи и частной собственности допускалось только для низ- шего сословия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Форма государства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1619672" y="1268760"/>
            <a:ext cx="6192688" cy="43204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Представления об идеальном государстве в древности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60" name="Google Shape;160;p6"/>
          <p:cNvGrpSpPr/>
          <p:nvPr/>
        </p:nvGrpSpPr>
        <p:grpSpPr>
          <a:xfrm>
            <a:off x="179937" y="2166160"/>
            <a:ext cx="8784125" cy="3821823"/>
            <a:chOff x="425" y="321336"/>
            <a:chExt cx="8784125" cy="3821823"/>
          </a:xfrm>
        </p:grpSpPr>
        <p:sp>
          <p:nvSpPr>
            <p:cNvPr id="161" name="Google Shape;161;p6"/>
            <p:cNvSpPr/>
            <p:nvPr/>
          </p:nvSpPr>
          <p:spPr>
            <a:xfrm>
              <a:off x="425" y="321336"/>
              <a:ext cx="7080827" cy="49651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14967" y="335878"/>
              <a:ext cx="7051743" cy="4674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Идеальное государство Платона (вторая модель)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708507" y="817850"/>
              <a:ext cx="708082" cy="32824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4" name="Google Shape;164;p6"/>
            <p:cNvSpPr/>
            <p:nvPr/>
          </p:nvSpPr>
          <p:spPr>
            <a:xfrm>
              <a:off x="1416590" y="941979"/>
              <a:ext cx="7367960" cy="40823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6"/>
            <p:cNvSpPr txBox="1"/>
            <p:nvPr/>
          </p:nvSpPr>
          <p:spPr>
            <a:xfrm>
              <a:off x="1428547" y="953936"/>
              <a:ext cx="7344046" cy="3843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власть осуществляется только на основе закона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708507" y="817850"/>
              <a:ext cx="708082" cy="90474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7" name="Google Shape;167;p6"/>
            <p:cNvSpPr/>
            <p:nvPr/>
          </p:nvSpPr>
          <p:spPr>
            <a:xfrm>
              <a:off x="1416590" y="1474341"/>
              <a:ext cx="7367960" cy="49651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1431132" y="1488883"/>
              <a:ext cx="7338876" cy="4674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закон жёстко регламентирует публичную и личную жизнь людей от рождения до смерти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708507" y="817850"/>
              <a:ext cx="708082" cy="147619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0" name="Google Shape;170;p6"/>
            <p:cNvSpPr/>
            <p:nvPr/>
          </p:nvSpPr>
          <p:spPr>
            <a:xfrm>
              <a:off x="1416590" y="2094984"/>
              <a:ext cx="7367960" cy="39812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 txBox="1"/>
            <p:nvPr/>
          </p:nvSpPr>
          <p:spPr>
            <a:xfrm>
              <a:off x="1428251" y="2106645"/>
              <a:ext cx="7344638" cy="3748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правитель в определённых случаях может являться судьёй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708507" y="817850"/>
              <a:ext cx="708082" cy="19545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3" name="Google Shape;173;p6"/>
            <p:cNvSpPr/>
            <p:nvPr/>
          </p:nvSpPr>
          <p:spPr>
            <a:xfrm>
              <a:off x="1416590" y="2617237"/>
              <a:ext cx="7367960" cy="31034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1425680" y="2626327"/>
              <a:ext cx="7349780" cy="2921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суд должен быть активным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708507" y="817850"/>
              <a:ext cx="708082" cy="246926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6" name="Google Shape;176;p6"/>
            <p:cNvSpPr/>
            <p:nvPr/>
          </p:nvSpPr>
          <p:spPr>
            <a:xfrm>
              <a:off x="1416590" y="3051712"/>
              <a:ext cx="7367960" cy="47080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6"/>
            <p:cNvSpPr txBox="1"/>
            <p:nvPr/>
          </p:nvSpPr>
          <p:spPr>
            <a:xfrm>
              <a:off x="1430379" y="3065501"/>
              <a:ext cx="7340382" cy="4432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 попытку внесения изменений в государственный строй предус- матривается смертная казнь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08507" y="817850"/>
              <a:ext cx="708082" cy="30770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9" name="Google Shape;179;p6"/>
            <p:cNvSpPr/>
            <p:nvPr/>
          </p:nvSpPr>
          <p:spPr>
            <a:xfrm>
              <a:off x="1416590" y="3646645"/>
              <a:ext cx="7367960" cy="49651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6"/>
            <p:cNvSpPr txBox="1"/>
            <p:nvPr/>
          </p:nvSpPr>
          <p:spPr>
            <a:xfrm>
              <a:off x="1431132" y="3661187"/>
              <a:ext cx="7338876" cy="4674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отсутствует общая собственность, имеет место частная собствен- ность, которая ограничивается определёнными размерами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Форма государства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1619672" y="1268760"/>
            <a:ext cx="6192688" cy="43204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Представления об идеальном государстве в древности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87" name="Google Shape;187;p7"/>
          <p:cNvGrpSpPr/>
          <p:nvPr/>
        </p:nvGrpSpPr>
        <p:grpSpPr>
          <a:xfrm>
            <a:off x="725830" y="1845218"/>
            <a:ext cx="7620330" cy="4463707"/>
            <a:chOff x="546318" y="394"/>
            <a:chExt cx="7620330" cy="4463707"/>
          </a:xfrm>
        </p:grpSpPr>
        <p:sp>
          <p:nvSpPr>
            <p:cNvPr id="188" name="Google Shape;188;p7"/>
            <p:cNvSpPr/>
            <p:nvPr/>
          </p:nvSpPr>
          <p:spPr>
            <a:xfrm>
              <a:off x="6273709" y="2116522"/>
              <a:ext cx="91440" cy="23145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7"/>
            <p:cNvSpPr/>
            <p:nvPr/>
          </p:nvSpPr>
          <p:spPr>
            <a:xfrm>
              <a:off x="6273709" y="1333995"/>
              <a:ext cx="91440" cy="23145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" name="Google Shape;190;p7"/>
            <p:cNvSpPr/>
            <p:nvPr/>
          </p:nvSpPr>
          <p:spPr>
            <a:xfrm>
              <a:off x="4356484" y="551469"/>
              <a:ext cx="1962945" cy="2314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1" name="Google Shape;191;p7"/>
            <p:cNvSpPr/>
            <p:nvPr/>
          </p:nvSpPr>
          <p:spPr>
            <a:xfrm>
              <a:off x="2347818" y="3681575"/>
              <a:ext cx="91440" cy="23145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7"/>
            <p:cNvSpPr/>
            <p:nvPr/>
          </p:nvSpPr>
          <p:spPr>
            <a:xfrm>
              <a:off x="2347818" y="2899048"/>
              <a:ext cx="91440" cy="23145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3" name="Google Shape;193;p7"/>
            <p:cNvSpPr/>
            <p:nvPr/>
          </p:nvSpPr>
          <p:spPr>
            <a:xfrm>
              <a:off x="2347818" y="2116522"/>
              <a:ext cx="91440" cy="23145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4" name="Google Shape;194;p7"/>
            <p:cNvSpPr/>
            <p:nvPr/>
          </p:nvSpPr>
          <p:spPr>
            <a:xfrm>
              <a:off x="2347818" y="1333995"/>
              <a:ext cx="91440" cy="23145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5" name="Google Shape;195;p7"/>
            <p:cNvSpPr/>
            <p:nvPr/>
          </p:nvSpPr>
          <p:spPr>
            <a:xfrm>
              <a:off x="2393538" y="551469"/>
              <a:ext cx="1962945" cy="23145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6" name="Google Shape;196;p7"/>
            <p:cNvSpPr/>
            <p:nvPr/>
          </p:nvSpPr>
          <p:spPr>
            <a:xfrm>
              <a:off x="2016222" y="394"/>
              <a:ext cx="4680522" cy="55107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2016222" y="394"/>
              <a:ext cx="4680522" cy="55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Формы правления (по Платону)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546318" y="782920"/>
              <a:ext cx="3694439" cy="55107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7"/>
            <p:cNvSpPr txBox="1"/>
            <p:nvPr/>
          </p:nvSpPr>
          <p:spPr>
            <a:xfrm>
              <a:off x="546318" y="782920"/>
              <a:ext cx="3694439" cy="55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неправильные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6318" y="1565447"/>
              <a:ext cx="3694439" cy="55107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7"/>
            <p:cNvSpPr txBox="1"/>
            <p:nvPr/>
          </p:nvSpPr>
          <p:spPr>
            <a:xfrm>
              <a:off x="546318" y="1565447"/>
              <a:ext cx="3694439" cy="55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тимократия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(власть храбрых и честолюбивых)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546318" y="2347973"/>
              <a:ext cx="3694439" cy="55107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7"/>
            <p:cNvSpPr txBox="1"/>
            <p:nvPr/>
          </p:nvSpPr>
          <p:spPr>
            <a:xfrm>
              <a:off x="546318" y="2347973"/>
              <a:ext cx="3694439" cy="55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олигархия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(власть богатых)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46318" y="3130500"/>
              <a:ext cx="3694439" cy="55107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546318" y="3130500"/>
              <a:ext cx="3694439" cy="55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демократия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(власть народа)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46318" y="3913026"/>
              <a:ext cx="3694439" cy="55107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7"/>
            <p:cNvSpPr txBox="1"/>
            <p:nvPr/>
          </p:nvSpPr>
          <p:spPr>
            <a:xfrm>
              <a:off x="546318" y="3913026"/>
              <a:ext cx="3694439" cy="55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тирания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(власть беззакония, произвола и насилия)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4472209" y="782920"/>
              <a:ext cx="3694439" cy="55107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4472209" y="782920"/>
              <a:ext cx="3694439" cy="55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правильные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4472209" y="1565447"/>
              <a:ext cx="3694439" cy="55107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7"/>
            <p:cNvSpPr txBox="1"/>
            <p:nvPr/>
          </p:nvSpPr>
          <p:spPr>
            <a:xfrm>
              <a:off x="4472209" y="1565447"/>
              <a:ext cx="3694439" cy="55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монархия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(власть одного правителя)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472209" y="2347973"/>
              <a:ext cx="3694439" cy="55107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7"/>
            <p:cNvSpPr txBox="1"/>
            <p:nvPr/>
          </p:nvSpPr>
          <p:spPr>
            <a:xfrm>
              <a:off x="4472209" y="2347973"/>
              <a:ext cx="3694439" cy="55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аристократия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(власть мудрых и знающих)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Форма государства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1619672" y="1268760"/>
            <a:ext cx="6192688" cy="43204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Представления об идеальном государстве в древности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220" name="Google Shape;22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0433" y="1844824"/>
            <a:ext cx="3350858" cy="4464496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1" name="Google Shape;221;p8"/>
          <p:cNvSpPr txBox="1"/>
          <p:nvPr/>
        </p:nvSpPr>
        <p:spPr>
          <a:xfrm>
            <a:off x="4644008" y="5949280"/>
            <a:ext cx="872547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Платон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8"/>
          <p:cNvSpPr/>
          <p:nvPr/>
        </p:nvSpPr>
        <p:spPr>
          <a:xfrm>
            <a:off x="200969" y="1845984"/>
            <a:ext cx="5235127" cy="3095184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Платон считал, что цель государства заключа- ется в обеспечении справедливого общежития, в котором каждый должен делать своё дело. Го- сударство должно выражать интересы всего об- щества, а не какой-либо общественной группы. Отсутствие единства, раздоры и противоречия в государстве ведут к его распаду. Единство го- сударства возможно, если отсутствуют разно- гласия среди правящей элиты, действует гос- подство закона над всеми гражданами и отсут- ствует деление общества на богатых и бедных.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Форма государства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1619672" y="1268760"/>
            <a:ext cx="6192688" cy="43204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Представления об идеальном государстве в древности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4242745" y="5949280"/>
            <a:ext cx="127381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Аристотель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0" name="Google Shape;230;p9"/>
          <p:cNvSpPr/>
          <p:nvPr/>
        </p:nvSpPr>
        <p:spPr>
          <a:xfrm>
            <a:off x="200969" y="1845983"/>
            <a:ext cx="5091111" cy="3670901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Аристотель, ученик Платона, изложил свои взгляды в работе «Политика», где рассматри- вает государство как результат естественного развития человека (семьи, селения). Для чело- века государство является величайшим бла- гом. По его мнению, гражданином является не тот, кто живёт в том или ином месте, а тот, кто обладает набором гражданских прав и имеет полномочия в государственных делах. Главная черта гражданина - добродетель, которая сос- тоит в умении исполнять свой гражданский долг и в способности повиноваться властям и законам.</a:t>
            </a:r>
            <a:endParaRPr/>
          </a:p>
        </p:txBody>
      </p:sp>
      <p:pic>
        <p:nvPicPr>
          <p:cNvPr id="231" name="Google Shape;2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4353" y="1845984"/>
            <a:ext cx="3403110" cy="4441850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2010-05-23T14:28:12Z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26.11.2020</vt:lpwstr>
  </property>
</Properties>
</file>