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+RRi82eyqvib5DFJSzvzNYvA3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8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7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7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8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8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0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0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1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1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2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2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2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Введение (Ч. 1)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Содержание и особенности изучения учебного предмета «Обществоведение» в 11 классе</a:t>
            </a:r>
            <a:endParaRPr/>
          </a:p>
        </p:txBody>
      </p:sp>
      <p:grpSp>
        <p:nvGrpSpPr>
          <p:cNvPr id="211" name="Google Shape;211;p10"/>
          <p:cNvGrpSpPr/>
          <p:nvPr/>
        </p:nvGrpSpPr>
        <p:grpSpPr>
          <a:xfrm>
            <a:off x="411230" y="1495778"/>
            <a:ext cx="8209994" cy="5111205"/>
            <a:chOff x="100080" y="391597"/>
            <a:chExt cx="8209994" cy="5111205"/>
          </a:xfrm>
        </p:grpSpPr>
        <p:sp>
          <p:nvSpPr>
            <p:cNvPr id="212" name="Google Shape;212;p10"/>
            <p:cNvSpPr/>
            <p:nvPr/>
          </p:nvSpPr>
          <p:spPr>
            <a:xfrm>
              <a:off x="8109913" y="1371781"/>
              <a:ext cx="200161" cy="3704567"/>
            </a:xfrm>
            <a:prstGeom prst="rect">
              <a:avLst/>
            </a:pr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0"/>
            <p:cNvSpPr/>
            <p:nvPr/>
          </p:nvSpPr>
          <p:spPr>
            <a:xfrm>
              <a:off x="100080" y="1371781"/>
              <a:ext cx="5205886" cy="3704567"/>
            </a:xfrm>
            <a:prstGeom prst="frame">
              <a:avLst>
                <a:gd fmla="val 5450" name="adj1"/>
              </a:avLst>
            </a:pr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0"/>
            <p:cNvSpPr/>
            <p:nvPr/>
          </p:nvSpPr>
          <p:spPr>
            <a:xfrm>
              <a:off x="402919" y="391597"/>
              <a:ext cx="2917686" cy="440186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6998" r="-6999" t="0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0"/>
            <p:cNvSpPr/>
            <p:nvPr/>
          </p:nvSpPr>
          <p:spPr>
            <a:xfrm>
              <a:off x="148351" y="5063067"/>
              <a:ext cx="4802199" cy="439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0"/>
            <p:cNvSpPr txBox="1"/>
            <p:nvPr/>
          </p:nvSpPr>
          <p:spPr>
            <a:xfrm>
              <a:off x="148351" y="5063067"/>
              <a:ext cx="4802199" cy="4397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76200" lIns="203200" spcFirstLastPara="1" rIns="203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Обществоведение. 10 класс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7" name="Google Shape;217;p10"/>
            <p:cNvSpPr/>
            <p:nvPr/>
          </p:nvSpPr>
          <p:spPr>
            <a:xfrm>
              <a:off x="5411168" y="1371781"/>
              <a:ext cx="2593542" cy="3704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0"/>
            <p:cNvSpPr txBox="1"/>
            <p:nvPr/>
          </p:nvSpPr>
          <p:spPr>
            <a:xfrm>
              <a:off x="5411168" y="1371781"/>
              <a:ext cx="2593542" cy="3704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сфера об- щества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Политическая сфера общества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Экономическая сфера общества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Духовная сфера обще- ства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1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Содержание и особенности изучения учебного предмета «Обществоведение» в 11 классе</a:t>
            </a:r>
            <a:endParaRPr/>
          </a:p>
        </p:txBody>
      </p:sp>
      <p:grpSp>
        <p:nvGrpSpPr>
          <p:cNvPr id="224" name="Google Shape;224;p11"/>
          <p:cNvGrpSpPr/>
          <p:nvPr/>
        </p:nvGrpSpPr>
        <p:grpSpPr>
          <a:xfrm>
            <a:off x="411230" y="1452641"/>
            <a:ext cx="8209994" cy="5154342"/>
            <a:chOff x="100080" y="348460"/>
            <a:chExt cx="8209994" cy="5154342"/>
          </a:xfrm>
        </p:grpSpPr>
        <p:sp>
          <p:nvSpPr>
            <p:cNvPr id="225" name="Google Shape;225;p11"/>
            <p:cNvSpPr/>
            <p:nvPr/>
          </p:nvSpPr>
          <p:spPr>
            <a:xfrm>
              <a:off x="8109913" y="1371781"/>
              <a:ext cx="200161" cy="3704567"/>
            </a:xfrm>
            <a:prstGeom prst="rect">
              <a:avLst/>
            </a:pr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1"/>
            <p:cNvSpPr/>
            <p:nvPr/>
          </p:nvSpPr>
          <p:spPr>
            <a:xfrm>
              <a:off x="100080" y="1371781"/>
              <a:ext cx="5205886" cy="3704567"/>
            </a:xfrm>
            <a:prstGeom prst="frame">
              <a:avLst>
                <a:gd fmla="val 5450" name="adj1"/>
              </a:avLst>
            </a:pr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1"/>
            <p:cNvSpPr/>
            <p:nvPr/>
          </p:nvSpPr>
          <p:spPr>
            <a:xfrm>
              <a:off x="411629" y="348460"/>
              <a:ext cx="3538697" cy="440186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999" l="0" r="0" t="-1998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11"/>
            <p:cNvSpPr/>
            <p:nvPr/>
          </p:nvSpPr>
          <p:spPr>
            <a:xfrm>
              <a:off x="148351" y="5063067"/>
              <a:ext cx="4802199" cy="439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11"/>
            <p:cNvSpPr txBox="1"/>
            <p:nvPr/>
          </p:nvSpPr>
          <p:spPr>
            <a:xfrm>
              <a:off x="148351" y="5063067"/>
              <a:ext cx="4802199" cy="4397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76200" lIns="203200" spcFirstLastPara="1" rIns="203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Обществоведение. 11 класс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0" name="Google Shape;230;p11"/>
            <p:cNvSpPr/>
            <p:nvPr/>
          </p:nvSpPr>
          <p:spPr>
            <a:xfrm>
              <a:off x="5411168" y="1371781"/>
              <a:ext cx="2593542" cy="3704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11"/>
            <p:cNvSpPr txBox="1"/>
            <p:nvPr/>
          </p:nvSpPr>
          <p:spPr>
            <a:xfrm>
              <a:off x="5411168" y="1371781"/>
              <a:ext cx="2593542" cy="3704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Становление информа- ционной цивилизации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Беларусь в мировом сообществе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Правовая система Рес- публики Беларусь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направле- ния внутренней поли- тики белорусского го- сударства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Содержание и особенности изучения учебного предмета «Обществоведение» в 11 классе</a:t>
            </a:r>
            <a:endParaRPr/>
          </a:p>
        </p:txBody>
      </p:sp>
      <p:pic>
        <p:nvPicPr>
          <p:cNvPr id="237" name="Google Shape;2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45193" y="1147313"/>
            <a:ext cx="4304418" cy="55207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38" name="Google Shape;23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7320" y="1147313"/>
            <a:ext cx="3542083" cy="440779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9" name="Google Shape;239;p12"/>
          <p:cNvSpPr/>
          <p:nvPr/>
        </p:nvSpPr>
        <p:spPr>
          <a:xfrm>
            <a:off x="526211" y="5822830"/>
            <a:ext cx="3453192" cy="8452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AC1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None/>
            </a:pPr>
            <a:r>
              <a:rPr b="1" i="0" lang="ru-RU" sz="1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Обществоведение. 11 класс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Содержание и особенности изучения учебного предмета «Обществоведение» в 11 классе</a:t>
            </a:r>
            <a:endParaRPr/>
          </a:p>
        </p:txBody>
      </p:sp>
      <p:pic>
        <p:nvPicPr>
          <p:cNvPr id="245" name="Google Shape;24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320" y="1147313"/>
            <a:ext cx="3542083" cy="440779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6" name="Google Shape;246;p13"/>
          <p:cNvSpPr/>
          <p:nvPr/>
        </p:nvSpPr>
        <p:spPr>
          <a:xfrm>
            <a:off x="526211" y="5822830"/>
            <a:ext cx="3453192" cy="8452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AC1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None/>
            </a:pPr>
            <a:r>
              <a:rPr b="1" i="0" lang="ru-RU" sz="1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Обществоведение. 11 класс</a:t>
            </a:r>
            <a:endParaRPr/>
          </a:p>
        </p:txBody>
      </p:sp>
      <p:pic>
        <p:nvPicPr>
          <p:cNvPr id="247" name="Google Shape;24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6174" y="1147313"/>
            <a:ext cx="4294704" cy="55207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4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Содержание и особенности изучения учебного предмета «Обществоведение» в 11 классе</a:t>
            </a:r>
            <a:endParaRPr/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320" y="1147313"/>
            <a:ext cx="3542083" cy="440779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4" name="Google Shape;254;p14"/>
          <p:cNvSpPr/>
          <p:nvPr/>
        </p:nvSpPr>
        <p:spPr>
          <a:xfrm>
            <a:off x="526211" y="5822830"/>
            <a:ext cx="3453192" cy="8452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AC1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None/>
            </a:pPr>
            <a:r>
              <a:rPr b="1" i="0" lang="ru-RU" sz="1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Обществоведение. 11 класс</a:t>
            </a:r>
            <a:endParaRPr/>
          </a:p>
        </p:txBody>
      </p:sp>
      <p:pic>
        <p:nvPicPr>
          <p:cNvPr id="255" name="Google Shape;25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6692" y="1147313"/>
            <a:ext cx="4289852" cy="552072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Содержание и особенности изучения учебного предмета «Обществоведение» в 11 классе</a:t>
            </a:r>
            <a:endParaRPr/>
          </a:p>
        </p:txBody>
      </p:sp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320" y="1147313"/>
            <a:ext cx="3542083" cy="440779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62" name="Google Shape;262;p15"/>
          <p:cNvSpPr/>
          <p:nvPr/>
        </p:nvSpPr>
        <p:spPr>
          <a:xfrm>
            <a:off x="526211" y="5822830"/>
            <a:ext cx="3453192" cy="845209"/>
          </a:xfrm>
          <a:prstGeom prst="rect">
            <a:avLst/>
          </a:prstGeom>
          <a:solidFill>
            <a:schemeClr val="lt1"/>
          </a:solidFill>
          <a:ln cap="flat" cmpd="sng" w="76200">
            <a:solidFill>
              <a:srgbClr val="7AC1FF"/>
            </a:solidFill>
            <a:prstDash val="solid"/>
            <a:round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6800" lIns="90000" spcFirstLastPara="1" rIns="90000" wrap="square" tIns="46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mbria"/>
              <a:buNone/>
            </a:pPr>
            <a:r>
              <a:rPr b="1" i="0" lang="ru-RU" sz="19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Обществоведение. 11 класс</a:t>
            </a:r>
            <a:endParaRPr/>
          </a:p>
        </p:txBody>
      </p:sp>
      <p:pic>
        <p:nvPicPr>
          <p:cNvPr id="263" name="Google Shape;26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8484" y="1156295"/>
            <a:ext cx="4271602" cy="551174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Google Shape;268;p16"/>
          <p:cNvGrpSpPr/>
          <p:nvPr/>
        </p:nvGrpSpPr>
        <p:grpSpPr>
          <a:xfrm>
            <a:off x="656814" y="1265934"/>
            <a:ext cx="8101148" cy="4824194"/>
            <a:chOff x="269905" y="170"/>
            <a:chExt cx="8101148" cy="4824194"/>
          </a:xfrm>
        </p:grpSpPr>
        <p:sp>
          <p:nvSpPr>
            <p:cNvPr id="269" name="Google Shape;269;p16"/>
            <p:cNvSpPr/>
            <p:nvPr/>
          </p:nvSpPr>
          <p:spPr>
            <a:xfrm>
              <a:off x="2880314" y="2650792"/>
              <a:ext cx="2880331" cy="2173572"/>
            </a:xfrm>
            <a:prstGeom prst="ellipse">
              <a:avLst/>
            </a:pr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6"/>
            <p:cNvSpPr txBox="1"/>
            <p:nvPr/>
          </p:nvSpPr>
          <p:spPr>
            <a:xfrm>
              <a:off x="3302129" y="2969104"/>
              <a:ext cx="2036701" cy="15369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Обществоведение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 rot="10800000">
              <a:off x="1030656" y="3427845"/>
              <a:ext cx="1747926" cy="619468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7A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269905" y="3128978"/>
              <a:ext cx="1521500" cy="12172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6"/>
            <p:cNvSpPr txBox="1"/>
            <p:nvPr/>
          </p:nvSpPr>
          <p:spPr>
            <a:xfrm>
              <a:off x="269906" y="3164629"/>
              <a:ext cx="1450200" cy="1146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Всемирная история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 rot="-8640000">
              <a:off x="1477806" y="2051657"/>
              <a:ext cx="1897028" cy="619468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7A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898206" y="1195268"/>
              <a:ext cx="1521500" cy="12172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6"/>
            <p:cNvSpPr txBox="1"/>
            <p:nvPr/>
          </p:nvSpPr>
          <p:spPr>
            <a:xfrm>
              <a:off x="898207" y="1230919"/>
              <a:ext cx="1450200" cy="1146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История Беларуси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 rot="-6480000">
              <a:off x="2592126" y="1278665"/>
              <a:ext cx="2060084" cy="619468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7A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2543118" y="170"/>
              <a:ext cx="1521500" cy="12172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16"/>
            <p:cNvSpPr txBox="1"/>
            <p:nvPr/>
          </p:nvSpPr>
          <p:spPr>
            <a:xfrm>
              <a:off x="2543119" y="35821"/>
              <a:ext cx="1450200" cy="1146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Белорусская литература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 rot="-4320000">
              <a:off x="3988748" y="1278665"/>
              <a:ext cx="2060084" cy="619468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7A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4576341" y="170"/>
              <a:ext cx="1521500" cy="12172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16"/>
            <p:cNvSpPr txBox="1"/>
            <p:nvPr/>
          </p:nvSpPr>
          <p:spPr>
            <a:xfrm>
              <a:off x="4576342" y="35821"/>
              <a:ext cx="1450200" cy="1146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Русская литература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 rot="-2160000">
              <a:off x="5266125" y="2051657"/>
              <a:ext cx="1897028" cy="619468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7A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6221253" y="1195268"/>
              <a:ext cx="1521500" cy="12172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6"/>
            <p:cNvSpPr txBox="1"/>
            <p:nvPr/>
          </p:nvSpPr>
          <p:spPr>
            <a:xfrm>
              <a:off x="6221254" y="1230919"/>
              <a:ext cx="1450200" cy="1146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География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5862377" y="3427845"/>
              <a:ext cx="1747926" cy="619468"/>
            </a:xfrm>
            <a:prstGeom prst="leftArrow">
              <a:avLst>
                <a:gd fmla="val 60000" name="adj1"/>
                <a:gd fmla="val 50000" name="adj2"/>
              </a:avLst>
            </a:prstGeom>
            <a:solidFill>
              <a:srgbClr val="7AC1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6849553" y="3128978"/>
              <a:ext cx="1521500" cy="121720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6"/>
            <p:cNvSpPr txBox="1"/>
            <p:nvPr/>
          </p:nvSpPr>
          <p:spPr>
            <a:xfrm>
              <a:off x="6849554" y="3164629"/>
              <a:ext cx="1450200" cy="11460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…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89" name="Google Shape;289;p16"/>
          <p:cNvSpPr txBox="1"/>
          <p:nvPr/>
        </p:nvSpPr>
        <p:spPr>
          <a:xfrm>
            <a:off x="2123728" y="6216293"/>
            <a:ext cx="5368777" cy="338554"/>
          </a:xfrm>
          <a:prstGeom prst="rect">
            <a:avLst/>
          </a:prstGeom>
          <a:solidFill>
            <a:schemeClr val="lt1"/>
          </a:solidFill>
          <a:ln cap="flat" cmpd="sng" w="254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Межпредметные связи при изучении обществоведения</a:t>
            </a:r>
            <a:endParaRPr sz="1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" name="Google Shape;290;p16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Содержание и особенности изучения учебного предмета «Обществоведение» в 11 классе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b="1" lang="ru-RU" sz="1800">
                <a:latin typeface="Cambria"/>
                <a:ea typeface="Cambria"/>
                <a:cs typeface="Cambria"/>
                <a:sym typeface="Cambria"/>
              </a:rPr>
              <a:t>Устойчивое развитие – идеал прогресса XXI века</a:t>
            </a:r>
            <a:endParaRPr/>
          </a:p>
          <a:p>
            <a:pPr indent="-180975" lvl="0" marL="180975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b="1" lang="ru-RU" sz="1800">
                <a:latin typeface="Cambria"/>
                <a:ea typeface="Cambria"/>
                <a:cs typeface="Cambria"/>
                <a:sym typeface="Cambria"/>
              </a:rPr>
              <a:t>Содержание и особенности изучения учебного предмета «Обществоведе- ние» в 11 классе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3"/>
          <p:cNvGrpSpPr/>
          <p:nvPr/>
        </p:nvGrpSpPr>
        <p:grpSpPr>
          <a:xfrm>
            <a:off x="1499009" y="2191110"/>
            <a:ext cx="6095180" cy="3027870"/>
            <a:chOff x="409" y="518064"/>
            <a:chExt cx="6095180" cy="3027870"/>
          </a:xfrm>
        </p:grpSpPr>
        <p:sp>
          <p:nvSpPr>
            <p:cNvPr id="82" name="Google Shape;82;p3"/>
            <p:cNvSpPr/>
            <p:nvPr/>
          </p:nvSpPr>
          <p:spPr>
            <a:xfrm>
              <a:off x="3048000" y="1409173"/>
              <a:ext cx="2156482" cy="37426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3" name="Google Shape;83;p3"/>
            <p:cNvSpPr/>
            <p:nvPr/>
          </p:nvSpPr>
          <p:spPr>
            <a:xfrm>
              <a:off x="3002280" y="1409173"/>
              <a:ext cx="91440" cy="37426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4" name="Google Shape;84;p3"/>
            <p:cNvSpPr/>
            <p:nvPr/>
          </p:nvSpPr>
          <p:spPr>
            <a:xfrm>
              <a:off x="891517" y="1409173"/>
              <a:ext cx="2156482" cy="37426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85" name="Google Shape;85;p3"/>
            <p:cNvSpPr/>
            <p:nvPr/>
          </p:nvSpPr>
          <p:spPr>
            <a:xfrm>
              <a:off x="1831672" y="518064"/>
              <a:ext cx="2432654" cy="891108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 txBox="1"/>
            <p:nvPr/>
          </p:nvSpPr>
          <p:spPr>
            <a:xfrm>
              <a:off x="1831672" y="518064"/>
              <a:ext cx="2432654" cy="8911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Обществоведение в 11 классе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409" y="1783438"/>
              <a:ext cx="1782216" cy="176249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409" y="1783438"/>
              <a:ext cx="1782216" cy="1762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современная цивилизация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156891" y="1783438"/>
              <a:ext cx="1782216" cy="176249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>
              <a:off x="2156891" y="1783438"/>
              <a:ext cx="1782216" cy="1762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основы права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4313373" y="1783438"/>
              <a:ext cx="1782216" cy="176249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4313373" y="1783438"/>
              <a:ext cx="1782216" cy="17624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внешняя и внутренняя политика Республики Беларусь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93" name="Google Shape;93;p3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Устойчивое развитие – идеал прогресса XXI века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oogle Shape;98;p4"/>
          <p:cNvGrpSpPr/>
          <p:nvPr/>
        </p:nvGrpSpPr>
        <p:grpSpPr>
          <a:xfrm>
            <a:off x="159123" y="1462770"/>
            <a:ext cx="8817126" cy="4703654"/>
            <a:chOff x="3848" y="588057"/>
            <a:chExt cx="8817126" cy="4703654"/>
          </a:xfrm>
        </p:grpSpPr>
        <p:sp>
          <p:nvSpPr>
            <p:cNvPr id="99" name="Google Shape;99;p4"/>
            <p:cNvSpPr/>
            <p:nvPr/>
          </p:nvSpPr>
          <p:spPr>
            <a:xfrm>
              <a:off x="8001252" y="4649622"/>
              <a:ext cx="91440" cy="2194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00" name="Google Shape;100;p4"/>
            <p:cNvSpPr/>
            <p:nvPr/>
          </p:nvSpPr>
          <p:spPr>
            <a:xfrm>
              <a:off x="8001252" y="4007533"/>
              <a:ext cx="91440" cy="2194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01" name="Google Shape;101;p4"/>
            <p:cNvSpPr/>
            <p:nvPr/>
          </p:nvSpPr>
          <p:spPr>
            <a:xfrm>
              <a:off x="8001252" y="3365443"/>
              <a:ext cx="91440" cy="2194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02" name="Google Shape;102;p4"/>
            <p:cNvSpPr/>
            <p:nvPr/>
          </p:nvSpPr>
          <p:spPr>
            <a:xfrm>
              <a:off x="8001252" y="2723354"/>
              <a:ext cx="91440" cy="2194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03" name="Google Shape;103;p4"/>
            <p:cNvSpPr/>
            <p:nvPr/>
          </p:nvSpPr>
          <p:spPr>
            <a:xfrm>
              <a:off x="6854424" y="2081264"/>
              <a:ext cx="1192548" cy="2194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04" name="Google Shape;104;p4"/>
            <p:cNvSpPr/>
            <p:nvPr/>
          </p:nvSpPr>
          <p:spPr>
            <a:xfrm>
              <a:off x="5925454" y="4649622"/>
              <a:ext cx="91440" cy="2194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05" name="Google Shape;105;p4"/>
            <p:cNvSpPr/>
            <p:nvPr/>
          </p:nvSpPr>
          <p:spPr>
            <a:xfrm>
              <a:off x="5925454" y="4007533"/>
              <a:ext cx="91440" cy="2194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06" name="Google Shape;106;p4"/>
            <p:cNvSpPr/>
            <p:nvPr/>
          </p:nvSpPr>
          <p:spPr>
            <a:xfrm>
              <a:off x="5925454" y="3365443"/>
              <a:ext cx="91440" cy="2194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07" name="Google Shape;107;p4"/>
            <p:cNvSpPr/>
            <p:nvPr/>
          </p:nvSpPr>
          <p:spPr>
            <a:xfrm>
              <a:off x="5925454" y="2723354"/>
              <a:ext cx="91440" cy="21943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08" name="Google Shape;108;p4"/>
            <p:cNvSpPr/>
            <p:nvPr/>
          </p:nvSpPr>
          <p:spPr>
            <a:xfrm>
              <a:off x="5971174" y="2081264"/>
              <a:ext cx="883249" cy="2194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09" name="Google Shape;109;p4"/>
            <p:cNvSpPr/>
            <p:nvPr/>
          </p:nvSpPr>
          <p:spPr>
            <a:xfrm>
              <a:off x="4012639" y="1110523"/>
              <a:ext cx="2841785" cy="2194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10" name="Google Shape;110;p4"/>
            <p:cNvSpPr/>
            <p:nvPr/>
          </p:nvSpPr>
          <p:spPr>
            <a:xfrm>
              <a:off x="4012639" y="1110523"/>
              <a:ext cx="617800" cy="21943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11" name="Google Shape;111;p4"/>
            <p:cNvSpPr/>
            <p:nvPr/>
          </p:nvSpPr>
          <p:spPr>
            <a:xfrm>
              <a:off x="2735915" y="1110523"/>
              <a:ext cx="1276723" cy="2194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12" name="Google Shape;112;p4"/>
            <p:cNvSpPr/>
            <p:nvPr/>
          </p:nvSpPr>
          <p:spPr>
            <a:xfrm>
              <a:off x="841392" y="1110523"/>
              <a:ext cx="3171246" cy="21943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sp>
        <p:sp>
          <p:nvSpPr>
            <p:cNvPr id="113" name="Google Shape;113;p4"/>
            <p:cNvSpPr/>
            <p:nvPr/>
          </p:nvSpPr>
          <p:spPr>
            <a:xfrm>
              <a:off x="2221161" y="588057"/>
              <a:ext cx="3582954" cy="52246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 txBox="1"/>
            <p:nvPr/>
          </p:nvSpPr>
          <p:spPr>
            <a:xfrm>
              <a:off x="2221161" y="588057"/>
              <a:ext cx="3582954" cy="52246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Современное человечество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848" y="1329959"/>
              <a:ext cx="1675087" cy="75108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 txBox="1"/>
            <p:nvPr/>
          </p:nvSpPr>
          <p:spPr>
            <a:xfrm>
              <a:off x="3848" y="1329959"/>
              <a:ext cx="1675087" cy="7510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большой объём знаний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898371" y="1329959"/>
              <a:ext cx="1675087" cy="75108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 txBox="1"/>
            <p:nvPr/>
          </p:nvSpPr>
          <p:spPr>
            <a:xfrm>
              <a:off x="1898371" y="1329959"/>
              <a:ext cx="1675087" cy="7510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большой исторический опыт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792895" y="1329959"/>
              <a:ext cx="1675087" cy="751081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3792895" y="1329959"/>
              <a:ext cx="1675087" cy="75108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впечатляющие технические достижения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687418" y="1329959"/>
              <a:ext cx="2334011" cy="75130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5687418" y="1329959"/>
              <a:ext cx="2334011" cy="75130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многочисленные глобальные проблемы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888343" y="2300700"/>
              <a:ext cx="2165662" cy="42265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4888343" y="2300700"/>
              <a:ext cx="2165662" cy="4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проблемы демографии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889059" y="2942789"/>
              <a:ext cx="2164230" cy="42265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4889059" y="2942789"/>
              <a:ext cx="2164230" cy="4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неграмотность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889059" y="3584879"/>
              <a:ext cx="2164230" cy="42265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4889059" y="3584879"/>
              <a:ext cx="2164230" cy="4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загрязнение окружающей среды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889059" y="4226968"/>
              <a:ext cx="2164230" cy="42265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 txBox="1"/>
            <p:nvPr/>
          </p:nvSpPr>
          <p:spPr>
            <a:xfrm>
              <a:off x="4889059" y="4226968"/>
              <a:ext cx="2164230" cy="4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истощение природ- ных ресурсов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889373" y="4869058"/>
              <a:ext cx="2163603" cy="421201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 txBox="1"/>
            <p:nvPr/>
          </p:nvSpPr>
          <p:spPr>
            <a:xfrm>
              <a:off x="4889373" y="4869058"/>
              <a:ext cx="2163603" cy="421201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273441" y="2300700"/>
              <a:ext cx="1547062" cy="42265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 txBox="1"/>
            <p:nvPr/>
          </p:nvSpPr>
          <p:spPr>
            <a:xfrm>
              <a:off x="7273441" y="2300700"/>
              <a:ext cx="1547062" cy="4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голод и нищета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7273441" y="2942789"/>
              <a:ext cx="1547062" cy="42265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 txBox="1"/>
            <p:nvPr/>
          </p:nvSpPr>
          <p:spPr>
            <a:xfrm>
              <a:off x="7273441" y="2942789"/>
              <a:ext cx="1547062" cy="4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безработица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7273441" y="3584879"/>
              <a:ext cx="1547062" cy="42265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 txBox="1"/>
            <p:nvPr/>
          </p:nvSpPr>
          <p:spPr>
            <a:xfrm>
              <a:off x="7273441" y="3584879"/>
              <a:ext cx="1547062" cy="4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гонка вооружений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7273441" y="4226968"/>
              <a:ext cx="1547062" cy="42265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 txBox="1"/>
            <p:nvPr/>
          </p:nvSpPr>
          <p:spPr>
            <a:xfrm>
              <a:off x="7273441" y="4226968"/>
              <a:ext cx="1547062" cy="4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терроризм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7272971" y="4869058"/>
              <a:ext cx="1548003" cy="422653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 txBox="1"/>
            <p:nvPr/>
          </p:nvSpPr>
          <p:spPr>
            <a:xfrm>
              <a:off x="7272971" y="4869058"/>
              <a:ext cx="1548003" cy="4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cxnSp>
        <p:nvCxnSpPr>
          <p:cNvPr id="143" name="Google Shape;143;p4"/>
          <p:cNvCxnSpPr/>
          <p:nvPr/>
        </p:nvCxnSpPr>
        <p:spPr>
          <a:xfrm>
            <a:off x="5727939" y="2165230"/>
            <a:ext cx="17253" cy="871268"/>
          </a:xfrm>
          <a:prstGeom prst="straightConnector1">
            <a:avLst/>
          </a:prstGeom>
          <a:noFill/>
          <a:ln cap="flat" cmpd="sng" w="25400">
            <a:solidFill>
              <a:schemeClr val="lt2"/>
            </a:solidFill>
            <a:prstDash val="dot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</p:cxnSp>
      <p:grpSp>
        <p:nvGrpSpPr>
          <p:cNvPr id="144" name="Google Shape;144;p4"/>
          <p:cNvGrpSpPr/>
          <p:nvPr/>
        </p:nvGrpSpPr>
        <p:grpSpPr>
          <a:xfrm>
            <a:off x="5037826" y="5739813"/>
            <a:ext cx="3942272" cy="422653"/>
            <a:chOff x="6144929" y="0"/>
            <a:chExt cx="2679893" cy="422653"/>
          </a:xfrm>
        </p:grpSpPr>
        <p:sp>
          <p:nvSpPr>
            <p:cNvPr id="145" name="Google Shape;145;p4"/>
            <p:cNvSpPr/>
            <p:nvPr/>
          </p:nvSpPr>
          <p:spPr>
            <a:xfrm>
              <a:off x="6144929" y="0"/>
              <a:ext cx="2679893" cy="422653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5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 txBox="1"/>
            <p:nvPr/>
          </p:nvSpPr>
          <p:spPr>
            <a:xfrm>
              <a:off x="6144929" y="0"/>
              <a:ext cx="2679893" cy="42265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7775" lIns="17775" spcFirstLastPara="1" rIns="17775" wrap="square" tIns="177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противоречия между бедными и богатыми странами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47" name="Google Shape;147;p4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Устойчивое развитие – идеал прогресса XXI века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Открытая школа расскажет о Целях устойчивого развития ООН - Recycle" id="152" name="Google Shape;152;p5"/>
          <p:cNvPicPr preferRelativeResize="0"/>
          <p:nvPr/>
        </p:nvPicPr>
        <p:blipFill rotWithShape="1">
          <a:blip r:embed="rId3">
            <a:alphaModFix/>
          </a:blip>
          <a:srcRect b="9599" l="3378" r="2931" t="25984"/>
          <a:stretch/>
        </p:blipFill>
        <p:spPr>
          <a:xfrm>
            <a:off x="1117119" y="2984739"/>
            <a:ext cx="6935638" cy="3433313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3" name="Google Shape;153;p5"/>
          <p:cNvSpPr txBox="1"/>
          <p:nvPr/>
        </p:nvSpPr>
        <p:spPr>
          <a:xfrm>
            <a:off x="172527" y="1241425"/>
            <a:ext cx="8824823" cy="64776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2015 г.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принятие членами ООН </a:t>
            </a: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Повестки дня в области устойчивого разви- тия до 2030 г.</a:t>
            </a:r>
            <a:endParaRPr/>
          </a:p>
        </p:txBody>
      </p:sp>
      <p:sp>
        <p:nvSpPr>
          <p:cNvPr id="154" name="Google Shape;154;p5"/>
          <p:cNvSpPr txBox="1"/>
          <p:nvPr/>
        </p:nvSpPr>
        <p:spPr>
          <a:xfrm>
            <a:off x="172527" y="1957416"/>
            <a:ext cx="8824823" cy="116534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Цели устойчивого развития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это стратегия всего человечества, направленная на то, чтобы будущему поколению передать планету в хорошем состоянии и сформи- ровать условия для развития общества, экономики и экологии</a:t>
            </a:r>
            <a:endParaRPr/>
          </a:p>
        </p:txBody>
      </p:sp>
      <p:sp>
        <p:nvSpPr>
          <p:cNvPr id="155" name="Google Shape;155;p5"/>
          <p:cNvSpPr txBox="1"/>
          <p:nvPr/>
        </p:nvSpPr>
        <p:spPr>
          <a:xfrm>
            <a:off x="1117120" y="6418052"/>
            <a:ext cx="6935638" cy="350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Цели в области устойчивого развития</a:t>
            </a:r>
            <a:endParaRPr/>
          </a:p>
        </p:txBody>
      </p:sp>
      <p:sp>
        <p:nvSpPr>
          <p:cNvPr id="156" name="Google Shape;156;p5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Устойчивое развитие – идеал прогресса XXI века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p6"/>
          <p:cNvGrpSpPr/>
          <p:nvPr/>
        </p:nvGrpSpPr>
        <p:grpSpPr>
          <a:xfrm>
            <a:off x="433761" y="1506215"/>
            <a:ext cx="8130307" cy="4837606"/>
            <a:chOff x="1961" y="160494"/>
            <a:chExt cx="8130307" cy="4837606"/>
          </a:xfrm>
        </p:grpSpPr>
        <p:sp>
          <p:nvSpPr>
            <p:cNvPr id="162" name="Google Shape;162;p6"/>
            <p:cNvSpPr/>
            <p:nvPr/>
          </p:nvSpPr>
          <p:spPr>
            <a:xfrm>
              <a:off x="6247112" y="2386101"/>
              <a:ext cx="91440" cy="772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163" name="Google Shape;163;p6"/>
            <p:cNvSpPr/>
            <p:nvPr/>
          </p:nvSpPr>
          <p:spPr>
            <a:xfrm>
              <a:off x="4067115" y="978013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4" name="Google Shape;164;p6"/>
            <p:cNvSpPr/>
            <p:nvPr/>
          </p:nvSpPr>
          <p:spPr>
            <a:xfrm>
              <a:off x="1795677" y="2386101"/>
              <a:ext cx="91440" cy="772563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med" w="med" type="triangle"/>
            </a:ln>
          </p:spPr>
        </p:sp>
        <p:sp>
          <p:nvSpPr>
            <p:cNvPr id="165" name="Google Shape;165;p6"/>
            <p:cNvSpPr/>
            <p:nvPr/>
          </p:nvSpPr>
          <p:spPr>
            <a:xfrm>
              <a:off x="1841397" y="978013"/>
              <a:ext cx="2225717" cy="772563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6" name="Google Shape;166;p6"/>
            <p:cNvSpPr/>
            <p:nvPr/>
          </p:nvSpPr>
          <p:spPr>
            <a:xfrm>
              <a:off x="810889" y="160494"/>
              <a:ext cx="6512450" cy="817519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6"/>
            <p:cNvSpPr txBox="1"/>
            <p:nvPr/>
          </p:nvSpPr>
          <p:spPr>
            <a:xfrm>
              <a:off x="810889" y="160494"/>
              <a:ext cx="6512450" cy="81751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Эволюция взглядов на пути решения глобальных проблем человеческой цивилизации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6"/>
            <p:cNvSpPr/>
            <p:nvPr/>
          </p:nvSpPr>
          <p:spPr>
            <a:xfrm>
              <a:off x="1961" y="1750576"/>
              <a:ext cx="3678872" cy="63552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1961" y="1750576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мыслители XX века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6"/>
            <p:cNvSpPr txBox="1"/>
            <p:nvPr/>
          </p:nvSpPr>
          <p:spPr>
            <a:xfrm>
              <a:off x="1961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интеллект; наука; техника; технология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2" name="Google Shape;172;p6"/>
            <p:cNvSpPr/>
            <p:nvPr/>
          </p:nvSpPr>
          <p:spPr>
            <a:xfrm>
              <a:off x="4453396" y="1750576"/>
              <a:ext cx="3678872" cy="635525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6"/>
            <p:cNvSpPr txBox="1"/>
            <p:nvPr/>
          </p:nvSpPr>
          <p:spPr>
            <a:xfrm>
              <a:off x="4453396" y="1750576"/>
              <a:ext cx="3678872" cy="6355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современные мыслители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4453396" y="3158664"/>
              <a:ext cx="3678872" cy="1839436"/>
            </a:xfrm>
            <a:prstGeom prst="rect">
              <a:avLst/>
            </a:prstGeom>
            <a:gradFill>
              <a:gsLst>
                <a:gs pos="0">
                  <a:schemeClr val="lt1"/>
                </a:gs>
                <a:gs pos="35000">
                  <a:schemeClr val="lt1"/>
                </a:gs>
                <a:gs pos="100000">
                  <a:schemeClr val="lt1"/>
                </a:gs>
              </a:gsLst>
              <a:lin ang="16200000" scaled="0"/>
            </a:gra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6"/>
            <p:cNvSpPr txBox="1"/>
            <p:nvPr/>
          </p:nvSpPr>
          <p:spPr>
            <a:xfrm>
              <a:off x="4453396" y="3158664"/>
              <a:ext cx="3678872" cy="183943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нравственное совершенствование; преодоление эгоизма, эгоцентриз- ма; преодоление потребительско- го отношения к природе; улучше- ние человеком своих умственных, физических способностей и нравственных качеств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176" name="Google Shape;176;p6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Устойчивое развитие – идеал прогресса XXI века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5153" y="1137908"/>
            <a:ext cx="5968639" cy="51327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82" name="Google Shape;182;p7"/>
          <p:cNvSpPr txBox="1"/>
          <p:nvPr/>
        </p:nvSpPr>
        <p:spPr>
          <a:xfrm>
            <a:off x="172527" y="1241425"/>
            <a:ext cx="2656937" cy="5461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«Только взаимопони- мание и ответствен- ность, осознание мно- гообразия мирового сообщества, восста- новление доверия по- могут всем нам объе- диниться, обеспечить мир и безопасность. Найти эффективные ответы на глобаль- ные вызовы и угро- зы».</a:t>
            </a:r>
            <a:endParaRPr/>
          </a:p>
          <a:p>
            <a:pPr indent="0" lvl="0" marL="0" marR="0" rtl="0" algn="just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(Из выступления Прези- дента Республики Бела- русь А.Г.Лукашенко на саммите ООН по устойчи- вому развитию. 2015 г.)</a:t>
            </a:r>
            <a:endParaRPr/>
          </a:p>
        </p:txBody>
      </p:sp>
      <p:sp>
        <p:nvSpPr>
          <p:cNvPr id="183" name="Google Shape;183;p7"/>
          <p:cNvSpPr txBox="1"/>
          <p:nvPr/>
        </p:nvSpPr>
        <p:spPr>
          <a:xfrm>
            <a:off x="2975154" y="6270626"/>
            <a:ext cx="5968639" cy="497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Выступление А.Г.Лукашенко на саммите ООН по устойчивому развитию. 2015 г.</a:t>
            </a:r>
            <a:endParaRPr/>
          </a:p>
        </p:txBody>
      </p:sp>
      <p:sp>
        <p:nvSpPr>
          <p:cNvPr id="184" name="Google Shape;184;p7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Устойчивое развитие – идеал прогресса XXI века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Устойчивое развитие – идеал прогресса XXI века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172527" y="1241424"/>
            <a:ext cx="4994696" cy="540954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Республика Беларусь принимает активное участие в разработке Повестки-2030 и взяла на себя обязательства по достижению Целей устойчивого развития. С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 марта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2023 г. На- циональным координатором по достижению Целей устойчивого развития является </a:t>
            </a:r>
            <a:r>
              <a:rPr lang="ru-RU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Вале- рий Иванович Бельский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Согласно индексу прогресса по достижению ЦУР в 2018 г. Бе- ларусь занимала 23 место по уровню дости- жения Целей. Полностью искоренив нищету, страна практически достигла Цели №1. Бе- ларусь также демонстрирует положительную динамику в вопросах обеспечения доступа к медицине (Цель №3) и образованию (Цель №4), чистой питьевой воде и обеспечивает санитарные условия (Цель №6), способствует снижению неравенства (Цель №10), а также сохранению окружающей среды и биоразно- образия (Цель №15). 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1" name="Google Shape;191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46950" y="1053000"/>
            <a:ext cx="4080008" cy="557702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8"/>
          <p:cNvSpPr txBox="1"/>
          <p:nvPr/>
        </p:nvSpPr>
        <p:spPr>
          <a:xfrm>
            <a:off x="5161834" y="6316026"/>
            <a:ext cx="3843453" cy="31399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None/>
            </a:pPr>
            <a:r>
              <a:rPr lang="ru-RU" sz="1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В.И.Бельский</a:t>
            </a:r>
            <a:endParaRPr b="0" i="0" sz="16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Содержание и особенности изучения учебного предмета «Обществоведение» в 11 классе</a:t>
            </a:r>
            <a:endParaRPr/>
          </a:p>
        </p:txBody>
      </p:sp>
      <p:grpSp>
        <p:nvGrpSpPr>
          <p:cNvPr id="198" name="Google Shape;198;p9"/>
          <p:cNvGrpSpPr/>
          <p:nvPr/>
        </p:nvGrpSpPr>
        <p:grpSpPr>
          <a:xfrm>
            <a:off x="411230" y="1495778"/>
            <a:ext cx="8209994" cy="5111205"/>
            <a:chOff x="100080" y="391597"/>
            <a:chExt cx="8209994" cy="5111205"/>
          </a:xfrm>
        </p:grpSpPr>
        <p:sp>
          <p:nvSpPr>
            <p:cNvPr id="199" name="Google Shape;199;p9"/>
            <p:cNvSpPr/>
            <p:nvPr/>
          </p:nvSpPr>
          <p:spPr>
            <a:xfrm>
              <a:off x="8109913" y="1371781"/>
              <a:ext cx="200161" cy="3704567"/>
            </a:xfrm>
            <a:prstGeom prst="rect">
              <a:avLst/>
            </a:pr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9"/>
            <p:cNvSpPr/>
            <p:nvPr/>
          </p:nvSpPr>
          <p:spPr>
            <a:xfrm>
              <a:off x="100080" y="1371781"/>
              <a:ext cx="5205886" cy="3704567"/>
            </a:xfrm>
            <a:prstGeom prst="frame">
              <a:avLst>
                <a:gd fmla="val 5450" name="adj1"/>
              </a:avLst>
            </a:prstGeom>
            <a:solidFill>
              <a:schemeClr val="lt2">
                <a:alpha val="4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402919" y="391597"/>
              <a:ext cx="2917686" cy="440186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999" l="0" r="0" t="-999"/>
              </a:stretch>
            </a:blip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9"/>
            <p:cNvSpPr/>
            <p:nvPr/>
          </p:nvSpPr>
          <p:spPr>
            <a:xfrm>
              <a:off x="148351" y="5063067"/>
              <a:ext cx="4802199" cy="4397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9"/>
            <p:cNvSpPr txBox="1"/>
            <p:nvPr/>
          </p:nvSpPr>
          <p:spPr>
            <a:xfrm>
              <a:off x="148351" y="5063067"/>
              <a:ext cx="4802199" cy="43973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76200" lIns="203200" spcFirstLastPara="1" rIns="203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Обществоведение. 9 класс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9"/>
            <p:cNvSpPr/>
            <p:nvPr/>
          </p:nvSpPr>
          <p:spPr>
            <a:xfrm>
              <a:off x="5411168" y="1371781"/>
              <a:ext cx="2593542" cy="37045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9"/>
            <p:cNvSpPr txBox="1"/>
            <p:nvPr/>
          </p:nvSpPr>
          <p:spPr>
            <a:xfrm>
              <a:off x="5411168" y="1371781"/>
              <a:ext cx="2593542" cy="37045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Человек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Деятельность, обще- ние, взаимодействие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Личность, общество, государство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Человек в мире куль- туры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30.05.2022</vt:lpwstr>
  </property>
</Properties>
</file>