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jAF7bBLe732OnVrsP7J3+IxiGI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7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1946 г.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76000"/>
                    <a:shade val="51000"/>
                    <a:satMod val="130000"/>
                  </a:schemeClr>
                </a:gs>
                <a:gs pos="80000">
                  <a:schemeClr val="accent4">
                    <a:shade val="76000"/>
                    <a:shade val="93000"/>
                    <a:satMod val="130000"/>
                  </a:schemeClr>
                </a:gs>
                <a:gs pos="100000">
                  <a:schemeClr val="accent4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действующих католических храмов в БССР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F6-4D31-8F51-E0E293DDD8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1951 г.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77000"/>
                    <a:shade val="51000"/>
                    <a:satMod val="130000"/>
                  </a:schemeClr>
                </a:gs>
                <a:gs pos="80000">
                  <a:schemeClr val="accent4">
                    <a:tint val="77000"/>
                    <a:shade val="93000"/>
                    <a:satMod val="130000"/>
                  </a:schemeClr>
                </a:gs>
                <a:gs pos="100000">
                  <a:schemeClr val="accent4">
                    <a:tint val="77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действующих католических храмов в БССР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F6-4D31-8F51-E0E293DDD8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1085440"/>
        <c:axId val="111086592"/>
      </c:barChart>
      <c:catAx>
        <c:axId val="111085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111086592"/>
        <c:crosses val="autoZero"/>
        <c:auto val="1"/>
        <c:lblAlgn val="ctr"/>
        <c:lblOffset val="100"/>
        <c:noMultiLvlLbl val="0"/>
      </c:catAx>
      <c:valAx>
        <c:axId val="11108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11108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12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01549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6"/>
          <p:cNvSpPr/>
          <p:nvPr/>
        </p:nvSpPr>
        <p:spPr>
          <a:xfrm>
            <a:off x="0" y="0"/>
            <a:ext cx="12192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4286237" y="3352800"/>
            <a:ext cx="771530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86124"/>
            <a:ext cx="12192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71943"/>
            <a:ext cx="177552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6"/>
          <p:cNvSpPr txBox="1"/>
          <p:nvPr/>
        </p:nvSpPr>
        <p:spPr>
          <a:xfrm>
            <a:off x="0" y="2784973"/>
            <a:ext cx="638403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 (подготовительный курс)</a:t>
            </a:r>
            <a:endParaRPr sz="2200" b="1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Google Shape;16;p26"/>
          <p:cNvSpPr txBox="1"/>
          <p:nvPr/>
        </p:nvSpPr>
        <p:spPr>
          <a:xfrm>
            <a:off x="-1" y="6262510"/>
            <a:ext cx="173966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sz="2000" b="1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 rot="5400000">
            <a:off x="3558346" y="-1581961"/>
            <a:ext cx="5443538" cy="10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6"/>
          <p:cNvSpPr txBox="1">
            <a:spLocks noGrp="1"/>
          </p:cNvSpPr>
          <p:nvPr>
            <p:ph type="title"/>
          </p:nvPr>
        </p:nvSpPr>
        <p:spPr>
          <a:xfrm rot="5400000">
            <a:off x="7188994" y="1948658"/>
            <a:ext cx="6170613" cy="2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body" idx="1"/>
          </p:nvPr>
        </p:nvSpPr>
        <p:spPr>
          <a:xfrm rot="5400000">
            <a:off x="1854993" y="-565942"/>
            <a:ext cx="6170613" cy="76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аблица" type="tbl">
  <p:cSld name="TAB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body" idx="1"/>
          </p:nvPr>
        </p:nvSpPr>
        <p:spPr>
          <a:xfrm>
            <a:off x="1047715" y="785794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1117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body" idx="2"/>
          </p:nvPr>
        </p:nvSpPr>
        <p:spPr>
          <a:xfrm>
            <a:off x="6451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5B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body" idx="1"/>
          </p:nvPr>
        </p:nvSpPr>
        <p:spPr>
          <a:xfrm>
            <a:off x="1047715" y="928670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sz="28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8" name="Google Shape;8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5400000">
            <a:off x="-2500339" y="3214696"/>
            <a:ext cx="6143644" cy="11429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5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>
            <a:spLocks noGrp="1"/>
          </p:cNvSpPr>
          <p:nvPr>
            <p:ph type="subTitle" idx="4294967295"/>
          </p:nvPr>
        </p:nvSpPr>
        <p:spPr>
          <a:xfrm>
            <a:off x="191344" y="4221088"/>
            <a:ext cx="11737304" cy="13681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400"/>
              <a:buFont typeface="Noto Sans Symbols"/>
              <a:buNone/>
            </a:pPr>
            <a:r>
              <a:rPr lang="ru-RU" sz="4400" b="1" i="0" u="none" strike="noStrike" cap="non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Развитие белорусской нации в условиях советской общественно-политической системы</a:t>
            </a:r>
            <a:endParaRPr sz="4400" b="1" i="0" u="none" strike="noStrike" cap="non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11263306" y="6270154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2022</a:t>
            </a:r>
            <a:endParaRPr sz="1800" b="1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" descr="ÐÐ° Ð¿Ð»Ð¾ÑÐ°Ð´Ð¸ Ñ Ð²Ð¾ÐºÐ·Ð°Ð»Ð°. ÐÑÐ¾ Ð¸ Ð¿Ð¾ÑÐµÐ¼Ñ 115 Ð»ÐµÑ Ð½Ð°Ð·Ð°Ð´ ÑÐ°ÑÑÑÑÐµÐ»ÑÐ» Ð¼Ð¸ÑÐ¸Ð½Ð³ Ð² ÑÐµÐ½ÑÑÐµ  ÐÐ¸Ð½ÑÐºÐ°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 txBox="1"/>
          <p:nvPr/>
        </p:nvSpPr>
        <p:spPr>
          <a:xfrm>
            <a:off x="47328" y="3330990"/>
            <a:ext cx="880346" cy="70788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44</a:t>
            </a:r>
            <a:endParaRPr sz="4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0" name="Google Shape;80;p1" descr="ÐÐµÐº Ð½Ð°Ð·Ð°Ð´ Ð±ÑÐ»Ð° Ð¾Ð±ÑÐ°Ð·Ð¾Ð²Ð°Ð½Ð° ÐÐµÐ»Ð¾ÑÑÑÑÐºÐ°Ñ Ð¡Ð¾Ð²ÐµÑÑÐºÐ°Ñ Ð¡Ð¾ÑÐ¸Ð°Ð»Ð¸ÑÑÐ¸ÑÐµÑÐºÐ°Ñ Ð ÐµÑÐ¿ÑÐ±Ð»Ð¸ÐºÐ°  | ÐÑÑÐ¾ÑÐ¸Ñ | CÐ²Ð¾Ð±Ð¾Ð´Ð½Ð¾Ðµ Ð²ÑÐµÐ¼Ñ | ÐÐ¸Ð¤ ÐÑÐ³ÑÐ¼ÐµÐ½ÑÑ Ð¸ ÑÐ°ÐºÑÑ Ð² ÐÐµÐ»Ð°ÑÑÑÐ¸"/>
          <p:cNvPicPr preferRelativeResize="0"/>
          <p:nvPr/>
        </p:nvPicPr>
        <p:blipFill rotWithShape="1">
          <a:blip r:embed="rId3">
            <a:alphaModFix/>
          </a:blip>
          <a:srcRect l="5233"/>
          <a:stretch/>
        </p:blipFill>
        <p:spPr>
          <a:xfrm>
            <a:off x="7528820" y="0"/>
            <a:ext cx="4663180" cy="3267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Основные направления и мероприятия политики белору- сизации, её результаты и значение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3" name="Google Shape;223;p10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0"/>
          <p:cNvGrpSpPr/>
          <p:nvPr/>
        </p:nvGrpSpPr>
        <p:grpSpPr>
          <a:xfrm>
            <a:off x="1343472" y="908720"/>
            <a:ext cx="10729192" cy="936104"/>
            <a:chOff x="4843171" y="1440146"/>
            <a:chExt cx="3221724" cy="940028"/>
          </a:xfrm>
        </p:grpSpPr>
        <p:sp>
          <p:nvSpPr>
            <p:cNvPr id="225" name="Google Shape;225;p10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0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Белорусизация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это политика национально-государственного и национально-культурного строи- тельства в БССР в 1920-е гг., проводимая Коммунистической партией большевиков Беларуси и пра- вительством БССР и направленная на развитие культуры Беларуси, белорусского языка и школ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27" name="Google Shape;227;p10"/>
          <p:cNvGrpSpPr/>
          <p:nvPr/>
        </p:nvGrpSpPr>
        <p:grpSpPr>
          <a:xfrm>
            <a:off x="2805795" y="2276885"/>
            <a:ext cx="7516951" cy="4222738"/>
            <a:chOff x="233923" y="216037"/>
            <a:chExt cx="7516951" cy="4222738"/>
          </a:xfrm>
        </p:grpSpPr>
        <p:sp>
          <p:nvSpPr>
            <p:cNvPr id="228" name="Google Shape;228;p10"/>
            <p:cNvSpPr/>
            <p:nvPr/>
          </p:nvSpPr>
          <p:spPr>
            <a:xfrm>
              <a:off x="2732909" y="2795467"/>
              <a:ext cx="2523679" cy="1643308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394D4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 txBox="1"/>
            <p:nvPr/>
          </p:nvSpPr>
          <p:spPr>
            <a:xfrm>
              <a:off x="3102493" y="3036124"/>
              <a:ext cx="1784511" cy="116199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Основные направления политики белорусизации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 rot="10800000">
              <a:off x="1205302" y="3346293"/>
              <a:ext cx="1443588" cy="541655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233923" y="2943359"/>
              <a:ext cx="1942757" cy="1347524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394D4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0"/>
            <p:cNvSpPr txBox="1"/>
            <p:nvPr/>
          </p:nvSpPr>
          <p:spPr>
            <a:xfrm>
              <a:off x="273391" y="2982827"/>
              <a:ext cx="1863821" cy="126858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Развитие бело- русского языка и расширение сфе- ры его использо- вания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3" name="Google Shape;233;p10"/>
            <p:cNvSpPr/>
            <p:nvPr/>
          </p:nvSpPr>
          <p:spPr>
            <a:xfrm rot="-8380454">
              <a:off x="1441935" y="1997794"/>
              <a:ext cx="1928331" cy="541655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401961" y="732421"/>
              <a:ext cx="2538163" cy="182451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394D4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 txBox="1"/>
            <p:nvPr/>
          </p:nvSpPr>
          <p:spPr>
            <a:xfrm>
              <a:off x="455399" y="785859"/>
              <a:ext cx="2431287" cy="17176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белоруско- язычных учебных и воспитательных уч- реждений, изучение истории, географии, экономики и культу- ры Беларуси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6" name="Google Shape;236;p10"/>
            <p:cNvSpPr/>
            <p:nvPr/>
          </p:nvSpPr>
          <p:spPr>
            <a:xfrm rot="-5304766">
              <a:off x="3203253" y="1587084"/>
              <a:ext cx="1680485" cy="541655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3024335" y="216037"/>
              <a:ext cx="2084869" cy="1603908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394D4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 txBox="1"/>
            <p:nvPr/>
          </p:nvSpPr>
          <p:spPr>
            <a:xfrm>
              <a:off x="3071312" y="263014"/>
              <a:ext cx="1990915" cy="150995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Повышение роли лиц коренной на- циональности в общественно-по- литической жиз- ни республики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 rot="-2307334">
              <a:off x="4667871" y="2010086"/>
              <a:ext cx="2018795" cy="541655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5184563" y="930954"/>
              <a:ext cx="2566311" cy="144441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394D4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"/>
            <p:cNvSpPr txBox="1"/>
            <p:nvPr/>
          </p:nvSpPr>
          <p:spPr>
            <a:xfrm>
              <a:off x="5226868" y="973259"/>
              <a:ext cx="2481701" cy="135980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в составе Бе- лорусского военного округа национальных территориальных воинских частей и соединений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5340607" y="3346293"/>
              <a:ext cx="1443588" cy="541655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5881436" y="2894913"/>
              <a:ext cx="1805519" cy="1444415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394D4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 txBox="1"/>
            <p:nvPr/>
          </p:nvSpPr>
          <p:spPr>
            <a:xfrm>
              <a:off x="5923741" y="2937218"/>
              <a:ext cx="1720909" cy="135980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Всестороннее развитие бело- русской нацио- нальной куль- туры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11"/>
          <p:cNvGrpSpPr/>
          <p:nvPr/>
        </p:nvGrpSpPr>
        <p:grpSpPr>
          <a:xfrm>
            <a:off x="-4091216" y="-99895"/>
            <a:ext cx="14568597" cy="7849878"/>
            <a:chOff x="-6595346" y="-1008615"/>
            <a:chExt cx="14568597" cy="7849878"/>
          </a:xfrm>
        </p:grpSpPr>
        <p:sp>
          <p:nvSpPr>
            <p:cNvPr id="251" name="Google Shape;251;p11"/>
            <p:cNvSpPr/>
            <p:nvPr/>
          </p:nvSpPr>
          <p:spPr>
            <a:xfrm>
              <a:off x="-6595346" y="-1008615"/>
              <a:ext cx="7849878" cy="7849878"/>
            </a:xfrm>
            <a:prstGeom prst="blockArc">
              <a:avLst>
                <a:gd name="adj1" fmla="val 18900000"/>
                <a:gd name="adj2" fmla="val 2700000"/>
                <a:gd name="adj3" fmla="val 275"/>
              </a:avLst>
            </a:pr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466903" y="307147"/>
              <a:ext cx="7506348" cy="61406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 txBox="1"/>
            <p:nvPr/>
          </p:nvSpPr>
          <p:spPr>
            <a:xfrm>
              <a:off x="466903" y="307147"/>
              <a:ext cx="7506348" cy="61406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874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делопроизводство было переведено на белорусский язык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83115" y="230389"/>
              <a:ext cx="767576" cy="76757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C66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972010" y="1228122"/>
              <a:ext cx="7001240" cy="61406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 txBox="1"/>
            <p:nvPr/>
          </p:nvSpPr>
          <p:spPr>
            <a:xfrm>
              <a:off x="972010" y="1228122"/>
              <a:ext cx="7001240" cy="61406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874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внутриреспубликанская документация печаталась на четы- рёх языках – белорусском, русском, еврейском, польском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88222" y="1151364"/>
              <a:ext cx="767576" cy="76757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C66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1202983" y="2149097"/>
              <a:ext cx="6770268" cy="61406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 txBox="1"/>
            <p:nvPr/>
          </p:nvSpPr>
          <p:spPr>
            <a:xfrm>
              <a:off x="1202983" y="2149097"/>
              <a:ext cx="6770268" cy="61406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874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документы общесоюзного значения печатались на бело- русском и русском языках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819195" y="2072339"/>
              <a:ext cx="767576" cy="76757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C66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1202983" y="3008623"/>
              <a:ext cx="6770268" cy="73579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 txBox="1"/>
            <p:nvPr/>
          </p:nvSpPr>
          <p:spPr>
            <a:xfrm>
              <a:off x="1202983" y="3008623"/>
              <a:ext cx="6770268" cy="7357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874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правовые документы (паспорта, свидетельства) печата- лись на белорусском и одном из трёх государственных язы- ков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819195" y="2992731"/>
              <a:ext cx="767576" cy="76757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C66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972010" y="3914468"/>
              <a:ext cx="7001240" cy="76605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 txBox="1"/>
            <p:nvPr/>
          </p:nvSpPr>
          <p:spPr>
            <a:xfrm>
              <a:off x="972010" y="3914468"/>
              <a:ext cx="7001240" cy="76605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874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 белорусский язык переводились учебные заведения, уч- реждения культуры, научные учреждения, части Красной ар- мии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588222" y="3913706"/>
              <a:ext cx="767576" cy="76757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C66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466903" y="4911439"/>
              <a:ext cx="7506348" cy="61406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 txBox="1"/>
            <p:nvPr/>
          </p:nvSpPr>
          <p:spPr>
            <a:xfrm>
              <a:off x="466903" y="4911439"/>
              <a:ext cx="7506348" cy="61406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4874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для белорусских военных были разработаны отдельные воинские уставы на белорусском языке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83115" y="4834681"/>
              <a:ext cx="767576" cy="76757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4C66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11"/>
          <p:cNvGrpSpPr/>
          <p:nvPr/>
        </p:nvGrpSpPr>
        <p:grpSpPr>
          <a:xfrm rot="-5400000">
            <a:off x="1525991" y="3750539"/>
            <a:ext cx="2592288" cy="365038"/>
            <a:chOff x="4843171" y="1440146"/>
            <a:chExt cx="3221724" cy="940028"/>
          </a:xfrm>
        </p:grpSpPr>
        <p:sp>
          <p:nvSpPr>
            <p:cNvPr id="271" name="Google Shape;271;p11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Белорусизация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73" name="Google Shape;273;p11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Основные направления и мероприятия политики белору- сизации, её результаты и значение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12"/>
          <p:cNvGrpSpPr/>
          <p:nvPr/>
        </p:nvGrpSpPr>
        <p:grpSpPr>
          <a:xfrm>
            <a:off x="1199456" y="836712"/>
            <a:ext cx="10801200" cy="576064"/>
            <a:chOff x="4843171" y="1440146"/>
            <a:chExt cx="3221724" cy="940028"/>
          </a:xfrm>
        </p:grpSpPr>
        <p:sp>
          <p:nvSpPr>
            <p:cNvPr id="280" name="Google Shape;280;p12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2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Широкому распространению белорусского языка содействовали белорусские писатели и поэты.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82" name="Google Shape;282;p12"/>
          <p:cNvGrpSpPr/>
          <p:nvPr/>
        </p:nvGrpSpPr>
        <p:grpSpPr>
          <a:xfrm>
            <a:off x="1199456" y="5661248"/>
            <a:ext cx="10801200" cy="1080120"/>
            <a:chOff x="4843171" y="1440146"/>
            <a:chExt cx="3221724" cy="940028"/>
          </a:xfrm>
        </p:grpSpPr>
        <p:sp>
          <p:nvSpPr>
            <p:cNvPr id="283" name="Google Shape;283;p12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2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 научных центрах республики – Инбелкульте и Комиссии по истории партии (Истпарте) – выполня- лись исследования по проблемам истории, общественной мысли и экономики Беларуси. Широкое развитие получило краеведение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285" name="Google Shape;285;p12" descr="Ð¯Ð½ÐºÐ° ÐÑÐ¿Ð°Ð»Ð° â ÐÐ¸ÐºÐ¸Ð¿ÐµÐ´Ð¸Ñ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4129" y="1470390"/>
            <a:ext cx="1747252" cy="23762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6" name="Google Shape;286;p12" descr="ÐÑÐ´ÑÑ Ð¸Ð·Ð´Ð°Ð½Ñ ÑÐ½Ð¸ÐºÐ°Ð»ÑÐ½ÑÐµ Ð¼Ð°ÑÐµÑÐ¸Ð°Ð»Ñ Ð¾ ÐÐ¾Ð»Ð°ÑÐ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8095" y="1407583"/>
            <a:ext cx="1891614" cy="24338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7" name="Google Shape;287;p12"/>
          <p:cNvPicPr preferRelativeResize="0"/>
          <p:nvPr/>
        </p:nvPicPr>
        <p:blipFill rotWithShape="1">
          <a:blip r:embed="rId5">
            <a:alphaModFix/>
          </a:blip>
          <a:srcRect l="9890" r="8930"/>
          <a:stretch/>
        </p:blipFill>
        <p:spPr>
          <a:xfrm>
            <a:off x="6541314" y="1423957"/>
            <a:ext cx="2043699" cy="24070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8" name="Google Shape;288;p12" descr="ÐÐ¸Ð±Ð»Ð¸Ð¾ÑÐµÐºÐ° - ÑÑÐ´Ð¾Ð¶ÐµÑÑÐ²ÐµÐ½Ð½ÑÐµ Ð²ÑÑÑÐ°Ð²ÐºÐ¸ Ð¸ÑÐ½Ñ 20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90401" y="1484784"/>
            <a:ext cx="1442350" cy="23985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9" name="Google Shape;289;p12" descr="30 Ð½Ð¾ÑÐ±ÑÑ. ÐÐ¸ÑÐ°ÑÑ ÐÑÐ½ÑÐºÐ¾Ð² | ÐÐ»Ð°Ð½ÐµÑÐ° ÐÐµÐ»Ð°ÑÑÑÑ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1104" y="2811207"/>
            <a:ext cx="1721571" cy="27374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0" name="Google Shape;290;p12" descr="ÐÐÐ¡Ð¬Ð: Ð 125-Ð»ÐµÑÐ¸Ñ ÑÐ¾ Ð´Ð½Ñ ÑÐ¾Ð¶Ð´ÐµÐ½Ð¸Ñ Ð½Ð°ÑÐ¾Ð´Ð½Ð¾Ð³Ð¾ Ð¿Ð¸ÑÐ°ÑÐµÐ»Ñ ÐÐµÐ»Ð°ÑÑÑÐ¸ ÐÐ¾Ð½Ð´ÑÐ°ÑÐ°  ÐÑÐ°Ð¿Ð¸Ð²Ñ"/>
          <p:cNvPicPr preferRelativeResize="0"/>
          <p:nvPr/>
        </p:nvPicPr>
        <p:blipFill rotWithShape="1">
          <a:blip r:embed="rId8">
            <a:alphaModFix/>
          </a:blip>
          <a:srcRect b="5304"/>
          <a:stretch/>
        </p:blipFill>
        <p:spPr>
          <a:xfrm>
            <a:off x="7812365" y="3003255"/>
            <a:ext cx="1848503" cy="25453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1" name="Google Shape;291;p12"/>
          <p:cNvSpPr txBox="1"/>
          <p:nvPr/>
        </p:nvSpPr>
        <p:spPr>
          <a:xfrm>
            <a:off x="2504129" y="3848503"/>
            <a:ext cx="1360668" cy="3189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Янка Купала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2" name="Google Shape;292;p12"/>
          <p:cNvSpPr txBox="1"/>
          <p:nvPr/>
        </p:nvSpPr>
        <p:spPr>
          <a:xfrm>
            <a:off x="5137765" y="3830987"/>
            <a:ext cx="1360668" cy="3189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Якуб Колас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3" name="Google Shape;293;p12"/>
          <p:cNvSpPr txBox="1"/>
          <p:nvPr/>
        </p:nvSpPr>
        <p:spPr>
          <a:xfrm>
            <a:off x="6394712" y="3830599"/>
            <a:ext cx="1863222" cy="3189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Тишка Гартный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4" name="Google Shape;294;p12"/>
          <p:cNvSpPr txBox="1"/>
          <p:nvPr/>
        </p:nvSpPr>
        <p:spPr>
          <a:xfrm>
            <a:off x="9364783" y="3858040"/>
            <a:ext cx="1364055" cy="5719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Кузьма Чорный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5" name="Google Shape;295;p12"/>
          <p:cNvSpPr txBox="1"/>
          <p:nvPr/>
        </p:nvSpPr>
        <p:spPr>
          <a:xfrm>
            <a:off x="2511479" y="4994774"/>
            <a:ext cx="1169625" cy="5842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Михась Лыньков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6" name="Google Shape;296;p12"/>
          <p:cNvSpPr txBox="1"/>
          <p:nvPr/>
        </p:nvSpPr>
        <p:spPr>
          <a:xfrm>
            <a:off x="6642740" y="4964353"/>
            <a:ext cx="1169625" cy="5842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Кондрат Крапива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7" name="Google Shape;297;p12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Основные направления и мероприятия политики белору- сизации, её результаты и значение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3" name="Google Shape;303;p13"/>
          <p:cNvGrpSpPr/>
          <p:nvPr/>
        </p:nvGrpSpPr>
        <p:grpSpPr>
          <a:xfrm>
            <a:off x="1271464" y="980728"/>
            <a:ext cx="10729192" cy="1080120"/>
            <a:chOff x="4843171" y="1440146"/>
            <a:chExt cx="3221724" cy="940028"/>
          </a:xfrm>
        </p:grpSpPr>
        <p:sp>
          <p:nvSpPr>
            <p:cNvPr id="304" name="Google Shape;304;p1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Коренизация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– это одно из направлений политики белорусизации, предусматривающее повышение роли лиц коренной национальности в общественно-политической жизни республики, выдвижение кадров из коренного населения на партийную, советскую, хозяйственную и общественную работу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Основные направления и мероприятия политики белору- сизации, её результаты и значение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7" name="Google Shape;30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6900" y="2229275"/>
            <a:ext cx="7742277" cy="450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2639616" y="980728"/>
            <a:ext cx="7776864" cy="5688632"/>
            <a:chOff x="0" y="0"/>
            <a:chExt cx="7776864" cy="5688632"/>
          </a:xfrm>
        </p:grpSpPr>
        <p:sp>
          <p:nvSpPr>
            <p:cNvPr id="314" name="Google Shape;314;p14"/>
            <p:cNvSpPr/>
            <p:nvPr/>
          </p:nvSpPr>
          <p:spPr>
            <a:xfrm rot="-5400000">
              <a:off x="522058" y="-522058"/>
              <a:ext cx="2844316" cy="3888432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 txBox="1"/>
            <p:nvPr/>
          </p:nvSpPr>
          <p:spPr>
            <a:xfrm>
              <a:off x="0" y="0"/>
              <a:ext cx="3888432" cy="21332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Языковые курсы организовывались поспешно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888432" y="0"/>
              <a:ext cx="3888432" cy="2844316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 txBox="1"/>
            <p:nvPr/>
          </p:nvSpPr>
          <p:spPr>
            <a:xfrm>
              <a:off x="3888432" y="0"/>
              <a:ext cx="3888432" cy="21332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 хватало учебников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8" name="Google Shape;318;p14"/>
            <p:cNvSpPr/>
            <p:nvPr/>
          </p:nvSpPr>
          <p:spPr>
            <a:xfrm rot="10800000">
              <a:off x="0" y="2844316"/>
              <a:ext cx="3888432" cy="2844316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 txBox="1"/>
            <p:nvPr/>
          </p:nvSpPr>
          <p:spPr>
            <a:xfrm>
              <a:off x="0" y="3555395"/>
              <a:ext cx="3888432" cy="21332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Уровень преподавания был низким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 rot="5400000">
              <a:off x="4410490" y="2322258"/>
              <a:ext cx="2844316" cy="3888432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 txBox="1"/>
            <p:nvPr/>
          </p:nvSpPr>
          <p:spPr>
            <a:xfrm>
              <a:off x="3888432" y="3555394"/>
              <a:ext cx="3888432" cy="213323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8000" tIns="128000" rIns="128000" bIns="1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Принудительное изучение белорусского языка под угрозой увольнения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2721902" y="2133237"/>
              <a:ext cx="2333059" cy="142215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 txBox="1"/>
            <p:nvPr/>
          </p:nvSpPr>
          <p:spPr>
            <a:xfrm>
              <a:off x="2791326" y="2202661"/>
              <a:ext cx="2194211" cy="128331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Перегибы при проведении белорусизации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24" name="Google Shape;324;p14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Основные направления и мероприятия политики белору- сизации, её результаты и значение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0" name="Google Shape;330;p15" descr="ÐÐ¸Ð¿Ð»Ð¾Ð¼Ð°ÑÐ¸ÑÐµÑÐºÐ¸Ð¹ ÐÑÐµÑÑ â Ð ÐµÐ°Ð»ÑÐ½ÑÐ¹ ÐÑÐµÑÑ"/>
          <p:cNvPicPr preferRelativeResize="0"/>
          <p:nvPr/>
        </p:nvPicPr>
        <p:blipFill rotWithShape="1">
          <a:blip r:embed="rId3">
            <a:alphaModFix/>
          </a:blip>
          <a:srcRect l="10887" r="8236"/>
          <a:stretch/>
        </p:blipFill>
        <p:spPr>
          <a:xfrm>
            <a:off x="8184232" y="1196752"/>
            <a:ext cx="3744416" cy="55446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331" name="Google Shape;331;p15"/>
          <p:cNvGrpSpPr/>
          <p:nvPr/>
        </p:nvGrpSpPr>
        <p:grpSpPr>
          <a:xfrm>
            <a:off x="1271464" y="980728"/>
            <a:ext cx="6912768" cy="1944216"/>
            <a:chOff x="4843171" y="1440146"/>
            <a:chExt cx="3221724" cy="940028"/>
          </a:xfrm>
        </p:grpSpPr>
        <p:sp>
          <p:nvSpPr>
            <p:cNvPr id="332" name="Google Shape;332;p15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Успехи в осуществлении белорусизации в БССР были официаль- но признаны деятелями Рады БНР. На Берлинской конференции 1925 г. они признали Минск «центром национально-государст- венного возрождения Беларуси» и объявили о роспуске своих политических центров. А.И.Цвикевич, который был премьер-ми- нистром БНР в Праге, подписал в 1925 г. протокол о признании Советской Беларуси.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34" name="Google Shape;334;p15"/>
          <p:cNvSpPr txBox="1"/>
          <p:nvPr/>
        </p:nvSpPr>
        <p:spPr>
          <a:xfrm>
            <a:off x="5807968" y="6403280"/>
            <a:ext cx="2376264" cy="3189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Цвикевич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Основные направления и мероприятия политики белору- сизации, её результаты и значение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1" name="Google Shape;341;p16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2" name="Google Shape;342;p16"/>
          <p:cNvGrpSpPr/>
          <p:nvPr/>
        </p:nvGrpSpPr>
        <p:grpSpPr>
          <a:xfrm>
            <a:off x="2524812" y="909548"/>
            <a:ext cx="7942993" cy="5758982"/>
            <a:chOff x="20682" y="828"/>
            <a:chExt cx="7942993" cy="5758982"/>
          </a:xfrm>
        </p:grpSpPr>
        <p:sp>
          <p:nvSpPr>
            <p:cNvPr id="343" name="Google Shape;343;p16"/>
            <p:cNvSpPr/>
            <p:nvPr/>
          </p:nvSpPr>
          <p:spPr>
            <a:xfrm>
              <a:off x="20682" y="828"/>
              <a:ext cx="4982258" cy="794342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 txBox="1"/>
            <p:nvPr/>
          </p:nvSpPr>
          <p:spPr>
            <a:xfrm>
              <a:off x="43947" y="24093"/>
              <a:ext cx="4935728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Изменения в положении религиозных конфессий после прихода к власти большевиков в 1917 г.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518908" y="795171"/>
              <a:ext cx="498225" cy="59575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6" name="Google Shape;346;p16"/>
            <p:cNvSpPr/>
            <p:nvPr/>
          </p:nvSpPr>
          <p:spPr>
            <a:xfrm>
              <a:off x="1017133" y="993756"/>
              <a:ext cx="6946542" cy="794342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 txBox="1"/>
            <p:nvPr/>
          </p:nvSpPr>
          <p:spPr>
            <a:xfrm>
              <a:off x="1040398" y="1017021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церковь была отделена от государства, а школа – от церкви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518908" y="795171"/>
              <a:ext cx="498225" cy="158868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9" name="Google Shape;349;p16"/>
            <p:cNvSpPr/>
            <p:nvPr/>
          </p:nvSpPr>
          <p:spPr>
            <a:xfrm>
              <a:off x="1017133" y="1986684"/>
              <a:ext cx="6946542" cy="794342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6"/>
            <p:cNvSpPr txBox="1"/>
            <p:nvPr/>
          </p:nvSpPr>
          <p:spPr>
            <a:xfrm>
              <a:off x="1040398" y="2009949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аннулирован церковный брак и введён брак гражданский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518908" y="795171"/>
              <a:ext cx="498225" cy="258161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52" name="Google Shape;352;p16"/>
            <p:cNvSpPr/>
            <p:nvPr/>
          </p:nvSpPr>
          <p:spPr>
            <a:xfrm>
              <a:off x="1017133" y="2979612"/>
              <a:ext cx="6946542" cy="794342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 txBox="1"/>
            <p:nvPr/>
          </p:nvSpPr>
          <p:spPr>
            <a:xfrm>
              <a:off x="1040398" y="3002877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всё церковное имущество конфисковалось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4" name="Google Shape;354;p16"/>
            <p:cNvSpPr/>
            <p:nvPr/>
          </p:nvSpPr>
          <p:spPr>
            <a:xfrm>
              <a:off x="518908" y="795171"/>
              <a:ext cx="498225" cy="35745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55" name="Google Shape;355;p16"/>
            <p:cNvSpPr/>
            <p:nvPr/>
          </p:nvSpPr>
          <p:spPr>
            <a:xfrm>
              <a:off x="1017133" y="3972540"/>
              <a:ext cx="6946542" cy="794342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6"/>
            <p:cNvSpPr txBox="1"/>
            <p:nvPr/>
          </p:nvSpPr>
          <p:spPr>
            <a:xfrm>
              <a:off x="1040398" y="3995805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церкви, костёлы, синагоги разрушались или использовались не по назначению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7" name="Google Shape;357;p16"/>
            <p:cNvSpPr/>
            <p:nvPr/>
          </p:nvSpPr>
          <p:spPr>
            <a:xfrm>
              <a:off x="518908" y="795171"/>
              <a:ext cx="498225" cy="45674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58" name="Google Shape;358;p16"/>
            <p:cNvSpPr/>
            <p:nvPr/>
          </p:nvSpPr>
          <p:spPr>
            <a:xfrm>
              <a:off x="1017133" y="4965468"/>
              <a:ext cx="6946542" cy="794342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6"/>
            <p:cNvSpPr txBox="1"/>
            <p:nvPr/>
          </p:nvSpPr>
          <p:spPr>
            <a:xfrm>
              <a:off x="1040398" y="4988733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духовенство и верующие арестовывались и преследовались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17"/>
          <p:cNvGrpSpPr/>
          <p:nvPr/>
        </p:nvGrpSpPr>
        <p:grpSpPr>
          <a:xfrm>
            <a:off x="1199456" y="908720"/>
            <a:ext cx="10801200" cy="1080120"/>
            <a:chOff x="4843171" y="1440146"/>
            <a:chExt cx="3221724" cy="940028"/>
          </a:xfrm>
        </p:grpSpPr>
        <p:sp>
          <p:nvSpPr>
            <p:cNvPr id="366" name="Google Shape;366;p17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Отношение советского государства к религиозным конфессиям на протяжении всего периода суще- ствования СССР определялось отрицанием религии как мировоззрения. Партийными и государст- венными органами активно поддерживался </a:t>
              </a: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атеизм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(отрицание существования и отказ верить в какие-либо сверхъестественные силы).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368" name="Google Shape;368;p17" descr="Ð¡Ð¾ÑÐ· Ð²Ð¾Ð¸Ð½ÑÑÐ²ÑÑÑÐ¸Ñ Ð±ÐµÐ·Ð±Ð¾Ð¶Ð½Ð¸ÐºÐ¾Ð² - Wikiwand"/>
          <p:cNvPicPr preferRelativeResize="0"/>
          <p:nvPr/>
        </p:nvPicPr>
        <p:blipFill rotWithShape="1">
          <a:blip r:embed="rId3">
            <a:alphaModFix/>
          </a:blip>
          <a:srcRect r="2083"/>
          <a:stretch/>
        </p:blipFill>
        <p:spPr>
          <a:xfrm>
            <a:off x="8856401" y="2178908"/>
            <a:ext cx="3111965" cy="44131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369" name="Google Shape;369;p17"/>
          <p:cNvGrpSpPr/>
          <p:nvPr/>
        </p:nvGrpSpPr>
        <p:grpSpPr>
          <a:xfrm>
            <a:off x="1415480" y="2176577"/>
            <a:ext cx="7272808" cy="460335"/>
            <a:chOff x="4843171" y="1440146"/>
            <a:chExt cx="3221724" cy="940028"/>
          </a:xfrm>
        </p:grpSpPr>
        <p:sp>
          <p:nvSpPr>
            <p:cNvPr id="370" name="Google Shape;370;p17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1929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создан Белорусский антирелигиозный университет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72" name="Google Shape;372;p17"/>
          <p:cNvGrpSpPr/>
          <p:nvPr/>
        </p:nvGrpSpPr>
        <p:grpSpPr>
          <a:xfrm>
            <a:off x="1415480" y="2780929"/>
            <a:ext cx="7272808" cy="504055"/>
            <a:chOff x="4843171" y="1440146"/>
            <a:chExt cx="3221724" cy="940028"/>
          </a:xfrm>
        </p:grpSpPr>
        <p:sp>
          <p:nvSpPr>
            <p:cNvPr id="373" name="Google Shape;373;p17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1929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I Всебелорусский съезд безбожников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75" name="Google Shape;375;p17"/>
          <p:cNvSpPr txBox="1"/>
          <p:nvPr/>
        </p:nvSpPr>
        <p:spPr>
          <a:xfrm>
            <a:off x="4583832" y="6256943"/>
            <a:ext cx="4183709" cy="3189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Членский билет Союза безбожников СССР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6" name="Google Shape;376;p17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8"/>
          <p:cNvSpPr txBox="1">
            <a:spLocks noGrp="1"/>
          </p:cNvSpPr>
          <p:nvPr>
            <p:ph type="body" idx="1"/>
          </p:nvPr>
        </p:nvSpPr>
        <p:spPr>
          <a:xfrm>
            <a:off x="1271464" y="836711"/>
            <a:ext cx="10801200" cy="11521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годы войны духовенство поддержало всенародную борьбу против врага. В ответ в сентябре 1943 г. по инициативе И.В.Сталина произошло восстановление Московской Патриархии и деятельности Московского Патриарха и всея Руси. Это был новый этап во взаимоотношениях советской власти Рус- ской православной церкви.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3" name="Google Shape;383;p18"/>
          <p:cNvSpPr txBox="1"/>
          <p:nvPr/>
        </p:nvSpPr>
        <p:spPr>
          <a:xfrm>
            <a:off x="5355683" y="2074733"/>
            <a:ext cx="3110943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Патриархи Московские и всея Руси в послевоенное время</a:t>
            </a:r>
            <a:endParaRPr sz="1600" b="1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84" name="Google Shape;3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7020" y="1913256"/>
            <a:ext cx="4170611" cy="48274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85" name="Google Shape;38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9681" y="1907960"/>
            <a:ext cx="2943027" cy="48049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86" name="Google Shape;386;p18"/>
          <p:cNvSpPr txBox="1"/>
          <p:nvPr/>
        </p:nvSpPr>
        <p:spPr>
          <a:xfrm>
            <a:off x="4668890" y="3469424"/>
            <a:ext cx="1627439" cy="584775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Сергий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(1943-1944 гг.)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7" name="Google Shape;387;p18"/>
          <p:cNvSpPr txBox="1"/>
          <p:nvPr/>
        </p:nvSpPr>
        <p:spPr>
          <a:xfrm>
            <a:off x="7661743" y="3859501"/>
            <a:ext cx="1598694" cy="584775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Алексий I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(1945-1970 гг.)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8" name="Google Shape;388;p18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9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9"/>
          <p:cNvSpPr txBox="1">
            <a:spLocks noGrp="1"/>
          </p:cNvSpPr>
          <p:nvPr>
            <p:ph type="body" idx="1"/>
          </p:nvPr>
        </p:nvSpPr>
        <p:spPr>
          <a:xfrm>
            <a:off x="1199456" y="944726"/>
            <a:ext cx="10801200" cy="6480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послевоенные годы в БССР в государственной политике заметнее стали тенденции веротерпимос- ти. Это проявилось в увеличении православных приходов, количества церквей и священников.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5" name="Google Shape;395;p19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96" name="Google Shape;3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4125" y="1636900"/>
            <a:ext cx="8318850" cy="50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>
            <a:spLocks noGrp="1"/>
          </p:cNvSpPr>
          <p:nvPr>
            <p:ph type="title"/>
          </p:nvPr>
        </p:nvSpPr>
        <p:spPr>
          <a:xfrm>
            <a:off x="119336" y="44625"/>
            <a:ext cx="11953328" cy="6903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271464" y="980728"/>
            <a:ext cx="10801200" cy="5591544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lang="ru-RU" sz="20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БССР. </a:t>
            </a:r>
            <a:endParaRPr sz="2000" b="1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342900" algn="just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lang="ru-RU" sz="20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Основные направления и мероприятия политики белорусизации, её результаты и значение.</a:t>
            </a:r>
            <a:endParaRPr/>
          </a:p>
          <a:p>
            <a:pPr marL="342900" marR="0" lvl="0" indent="-342900" algn="just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lang="ru-RU" sz="20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Отношение Советского государства к религии. </a:t>
            </a:r>
            <a:endParaRPr sz="2000" b="1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 txBox="1">
            <a:spLocks noGrp="1"/>
          </p:cNvSpPr>
          <p:nvPr>
            <p:ph type="body" idx="1"/>
          </p:nvPr>
        </p:nvSpPr>
        <p:spPr>
          <a:xfrm>
            <a:off x="1271464" y="911367"/>
            <a:ext cx="10801200" cy="9241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Для подготовки священников, которых не хватало, в 1947 г. была открыта Минская духовная семи-нария в Жировичах. На территории республики действовали три монастыря: мужской – в Жировичах и женские – в Полоцке и Гродно.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03" name="Google Shape;403;p20"/>
          <p:cNvPicPr preferRelativeResize="0"/>
          <p:nvPr/>
        </p:nvPicPr>
        <p:blipFill rotWithShape="1">
          <a:blip r:embed="rId3">
            <a:alphaModFix/>
          </a:blip>
          <a:srcRect l="1029" t="4000" r="22368" b="2193"/>
          <a:stretch/>
        </p:blipFill>
        <p:spPr>
          <a:xfrm>
            <a:off x="4693453" y="2071377"/>
            <a:ext cx="5834465" cy="4608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04" name="Google Shape;404;p20"/>
          <p:cNvSpPr/>
          <p:nvPr/>
        </p:nvSpPr>
        <p:spPr>
          <a:xfrm>
            <a:off x="5846697" y="4128029"/>
            <a:ext cx="303722" cy="317828"/>
          </a:xfrm>
          <a:prstGeom prst="star4">
            <a:avLst>
              <a:gd name="adj" fmla="val 12500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0"/>
          <p:cNvSpPr/>
          <p:nvPr/>
        </p:nvSpPr>
        <p:spPr>
          <a:xfrm>
            <a:off x="8328248" y="2689666"/>
            <a:ext cx="303722" cy="317828"/>
          </a:xfrm>
          <a:prstGeom prst="star4">
            <a:avLst>
              <a:gd name="adj" fmla="val 12500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0"/>
          <p:cNvSpPr/>
          <p:nvPr/>
        </p:nvSpPr>
        <p:spPr>
          <a:xfrm>
            <a:off x="6600056" y="4772621"/>
            <a:ext cx="303722" cy="31782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0"/>
          <p:cNvSpPr txBox="1"/>
          <p:nvPr/>
        </p:nvSpPr>
        <p:spPr>
          <a:xfrm>
            <a:off x="2730980" y="6095115"/>
            <a:ext cx="1944216" cy="584775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Православные монастыри в БССР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8" name="Google Shape;408;p20"/>
          <p:cNvSpPr/>
          <p:nvPr/>
        </p:nvSpPr>
        <p:spPr>
          <a:xfrm>
            <a:off x="6624569" y="4509121"/>
            <a:ext cx="983600" cy="263501"/>
          </a:xfrm>
          <a:prstGeom prst="wedgeRectCallout">
            <a:avLst>
              <a:gd name="adj1" fmla="val -28726"/>
              <a:gd name="adj2" fmla="val 7143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Жировичи</a:t>
            </a:r>
            <a:endParaRPr sz="1200" b="1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9" name="Google Shape;409;p20"/>
          <p:cNvSpPr/>
          <p:nvPr/>
        </p:nvSpPr>
        <p:spPr>
          <a:xfrm>
            <a:off x="5850544" y="3887105"/>
            <a:ext cx="749512" cy="215577"/>
          </a:xfrm>
          <a:prstGeom prst="wedgeRectCallout">
            <a:avLst>
              <a:gd name="adj1" fmla="val -28726"/>
              <a:gd name="adj2" fmla="val 7143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Гродно</a:t>
            </a:r>
            <a:endParaRPr sz="1200" b="1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0" name="Google Shape;410;p20"/>
          <p:cNvSpPr/>
          <p:nvPr/>
        </p:nvSpPr>
        <p:spPr>
          <a:xfrm>
            <a:off x="8455675" y="2529347"/>
            <a:ext cx="749512" cy="215577"/>
          </a:xfrm>
          <a:prstGeom prst="wedgeRectCallout">
            <a:avLst>
              <a:gd name="adj1" fmla="val -28726"/>
              <a:gd name="adj2" fmla="val 7143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Полоцк</a:t>
            </a:r>
            <a:endParaRPr sz="1200" b="1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1" name="Google Shape;411;p20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body" idx="1"/>
          </p:nvPr>
        </p:nvSpPr>
        <p:spPr>
          <a:xfrm>
            <a:off x="1271464" y="908720"/>
            <a:ext cx="10729192" cy="1008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Католические храмы, действовавшие в основном в западных областях Беларуси, закрывались. С 1945 по 1951 г. было арестовано около 180 ксендзов (75% от общего количества). Советские власти не доверяли католическому духовенству и рассматривали его как антисоветский элемент.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418" name="Google Shape;418;p21"/>
          <p:cNvGraphicFramePr/>
          <p:nvPr/>
        </p:nvGraphicFramePr>
        <p:xfrm>
          <a:off x="2446620" y="2204865"/>
          <a:ext cx="8113877" cy="453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9" name="Google Shape;419;p21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body" idx="1"/>
          </p:nvPr>
        </p:nvSpPr>
        <p:spPr>
          <a:xfrm>
            <a:off x="1271464" y="836715"/>
            <a:ext cx="10729192" cy="12241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Давление на религию и церковь возросло в период руководства СССР Н.С. Хрущёвым. В программе Коммунистической партии, которая провозгласила курс на строительство коммунизма, «религиоз- ные предрассудки» рассматривались как существенное препятствие. С начала 1960-х гг. в высших учебных заведениях страны изучался обязательный курс «Основы научного атеизма».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26" name="Google Shape;426;p22" descr="ÐÐ¸ÑÐ¸Ð»Ð»Ð¸ÑÐ° | ÐÐ¼ÐµÐ» Ð»Ð¸ ÐÐ¸ÐºÐ¸ÑÐ° Ð¥ÑÑÑÐµÐ² Ð¿ÑÐ°Ð²Ð¾ Ð¿ÐµÑÐµÐ´Ð°Ð²Ð°ÑÑ ÐÑÑÐ¼ Ð£ÐºÑÐ°Ð¸Ð½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9775" y="1844824"/>
            <a:ext cx="6467872" cy="48509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27" name="Google Shape;427;p22"/>
          <p:cNvSpPr txBox="1"/>
          <p:nvPr/>
        </p:nvSpPr>
        <p:spPr>
          <a:xfrm>
            <a:off x="4295800" y="6357174"/>
            <a:ext cx="1944216" cy="338554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Никита Хрущёв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8" name="Google Shape;428;p22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"/>
          <p:cNvSpPr/>
          <p:nvPr/>
        </p:nvSpPr>
        <p:spPr>
          <a:xfrm>
            <a:off x="2504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 txBox="1">
            <a:spLocks noGrp="1"/>
          </p:cNvSpPr>
          <p:nvPr>
            <p:ph type="body" idx="1"/>
          </p:nvPr>
        </p:nvSpPr>
        <p:spPr>
          <a:xfrm>
            <a:off x="1271464" y="836715"/>
            <a:ext cx="7128792" cy="23042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 второй половине 1960-х – первой половине 1980-х гг. произо- шло некоторое послабление антирелигиозной деятельности.  Но оно коснулось лишь очевидных перегибов. Ситуация изменилась во второй половине 1980-х гг. Оживилась деятельность основных религиозных конфессий. В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1989 г. </a:t>
            </a: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был учреждён Белорусский Эк- зархат РПЦ, получивший официальное название </a:t>
            </a: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«Белорусская православная церковь» </a:t>
            </a: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(её возглавляет Патриарший Экзарх всея Беларуси).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5" name="Google Shape;435;p23"/>
          <p:cNvSpPr txBox="1"/>
          <p:nvPr/>
        </p:nvSpPr>
        <p:spPr>
          <a:xfrm>
            <a:off x="3626348" y="5924127"/>
            <a:ext cx="4154947" cy="83099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Вениамин, Митрополит Минский и Заславский, Патриарший Экзарх всея Беларуси с 25 августа 2020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36" name="Google Shape;43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6200" y="652976"/>
            <a:ext cx="4061559" cy="61021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37" name="Google Shape;437;p23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4"/>
          <p:cNvSpPr txBox="1">
            <a:spLocks noGrp="1"/>
          </p:cNvSpPr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Литература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43" name="Google Shape;44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5560" y="1124744"/>
            <a:ext cx="3117373" cy="40538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44" name="Google Shape;444;p24"/>
          <p:cNvSpPr txBox="1"/>
          <p:nvPr/>
        </p:nvSpPr>
        <p:spPr>
          <a:xfrm>
            <a:off x="1293767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Панов С.В. и др. История Беларуси. 1917 г. – начало XXI в.: Учебное пособие для 9 класса. – Минск: Издательский центр БГУ, 2019,  §1, п. 2; §3; §8, п. 1.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45" name="Google Shape;44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15" y="1124744"/>
            <a:ext cx="3096344" cy="4022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46" name="Google Shape;446;p24"/>
          <p:cNvSpPr txBox="1"/>
          <p:nvPr/>
        </p:nvSpPr>
        <p:spPr>
          <a:xfrm>
            <a:off x="7331286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Касович А.В. и др. История Беларуси. XIX – начало XXI в.: Учебное пособие для 11 класса. / Под ред. А.В.Касовича, А.П.Соловьянова. – Минск: Издательский центр БГУ, 2021, §22.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/>
          </a:p>
        </p:txBody>
      </p:sp>
      <p:grpSp>
        <p:nvGrpSpPr>
          <p:cNvPr id="92" name="Google Shape;92;p3"/>
          <p:cNvGrpSpPr/>
          <p:nvPr/>
        </p:nvGrpSpPr>
        <p:grpSpPr>
          <a:xfrm>
            <a:off x="1271464" y="1282515"/>
            <a:ext cx="10801199" cy="1152128"/>
            <a:chOff x="4843171" y="1440146"/>
            <a:chExt cx="3221724" cy="940028"/>
          </a:xfrm>
        </p:grpSpPr>
        <p:sp>
          <p:nvSpPr>
            <p:cNvPr id="93" name="Google Shape;93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Национальный вопрос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это совокупность политических, экономических, правовых, идеологических и других проблем, проявляющихся в процессе внутригосударственного и межгосударственного обще- ния между этническими группами (народностями, нациями)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95" name="Google Shape;95;p3"/>
          <p:cNvGrpSpPr/>
          <p:nvPr/>
        </p:nvGrpSpPr>
        <p:grpSpPr>
          <a:xfrm>
            <a:off x="2567608" y="2852936"/>
            <a:ext cx="3528392" cy="1152128"/>
            <a:chOff x="4843171" y="1440146"/>
            <a:chExt cx="3221724" cy="940028"/>
          </a:xfrm>
        </p:grpSpPr>
        <p:sp>
          <p:nvSpPr>
            <p:cNvPr id="96" name="Google Shape;96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Формирование национального самосознания белорусов в начале XX в.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98" name="Google Shape;98;p3"/>
          <p:cNvGrpSpPr/>
          <p:nvPr/>
        </p:nvGrpSpPr>
        <p:grpSpPr>
          <a:xfrm>
            <a:off x="6888088" y="2852936"/>
            <a:ext cx="3596880" cy="1152128"/>
            <a:chOff x="4843171" y="1440146"/>
            <a:chExt cx="3221724" cy="940028"/>
          </a:xfrm>
        </p:grpSpPr>
        <p:sp>
          <p:nvSpPr>
            <p:cNvPr id="99" name="Google Shape;99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Актуализация национального вопроса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01" name="Google Shape;101;p3"/>
          <p:cNvGrpSpPr/>
          <p:nvPr/>
        </p:nvGrpSpPr>
        <p:grpSpPr>
          <a:xfrm>
            <a:off x="8760297" y="4869160"/>
            <a:ext cx="1755002" cy="1296144"/>
            <a:chOff x="4843171" y="1440146"/>
            <a:chExt cx="3221724" cy="940028"/>
          </a:xfrm>
        </p:grpSpPr>
        <p:sp>
          <p:nvSpPr>
            <p:cNvPr id="102" name="Google Shape;102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развитие белорусского языка и культуры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04" name="Google Shape;104;p3"/>
          <p:cNvGrpSpPr/>
          <p:nvPr/>
        </p:nvGrpSpPr>
        <p:grpSpPr>
          <a:xfrm>
            <a:off x="6989292" y="4869160"/>
            <a:ext cx="1755002" cy="1296144"/>
            <a:chOff x="4843171" y="1440146"/>
            <a:chExt cx="3221724" cy="940028"/>
          </a:xfrm>
        </p:grpSpPr>
        <p:sp>
          <p:nvSpPr>
            <p:cNvPr id="105" name="Google Shape;105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на- циональной белорусской государствен- ности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07" name="Google Shape;107;p3"/>
          <p:cNvSpPr/>
          <p:nvPr/>
        </p:nvSpPr>
        <p:spPr>
          <a:xfrm>
            <a:off x="6168008" y="3140968"/>
            <a:ext cx="720080" cy="576064"/>
          </a:xfrm>
          <a:prstGeom prst="rightArrow">
            <a:avLst>
              <a:gd name="adj1" fmla="val 50000"/>
              <a:gd name="adj2" fmla="val 76954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 rot="5400000">
            <a:off x="9277758" y="4149080"/>
            <a:ext cx="720080" cy="576064"/>
          </a:xfrm>
          <a:prstGeom prst="rightArrow">
            <a:avLst>
              <a:gd name="adj1" fmla="val 50000"/>
              <a:gd name="adj2" fmla="val 76954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 rot="5400000">
            <a:off x="7506753" y="4149080"/>
            <a:ext cx="720080" cy="576064"/>
          </a:xfrm>
          <a:prstGeom prst="rightArrow">
            <a:avLst>
              <a:gd name="adj1" fmla="val 50000"/>
              <a:gd name="adj2" fmla="val 76954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"/>
          <p:cNvGrpSpPr/>
          <p:nvPr/>
        </p:nvGrpSpPr>
        <p:grpSpPr>
          <a:xfrm>
            <a:off x="2569517" y="1245549"/>
            <a:ext cx="7917060" cy="5086980"/>
            <a:chOff x="1909" y="336829"/>
            <a:chExt cx="7917060" cy="5086980"/>
          </a:xfrm>
        </p:grpSpPr>
        <p:sp>
          <p:nvSpPr>
            <p:cNvPr id="115" name="Google Shape;115;p4"/>
            <p:cNvSpPr/>
            <p:nvPr/>
          </p:nvSpPr>
          <p:spPr>
            <a:xfrm>
              <a:off x="6082060" y="2880320"/>
              <a:ext cx="91440" cy="7522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6" name="Google Shape;116;p4"/>
            <p:cNvSpPr/>
            <p:nvPr/>
          </p:nvSpPr>
          <p:spPr>
            <a:xfrm>
              <a:off x="3960439" y="1292877"/>
              <a:ext cx="2167340" cy="7522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7" name="Google Shape;117;p4"/>
            <p:cNvSpPr/>
            <p:nvPr/>
          </p:nvSpPr>
          <p:spPr>
            <a:xfrm>
              <a:off x="1747379" y="2880320"/>
              <a:ext cx="91440" cy="7522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793099" y="1292877"/>
              <a:ext cx="2167340" cy="7522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64667" y="336829"/>
              <a:ext cx="4991545" cy="95604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 txBox="1"/>
            <p:nvPr/>
          </p:nvSpPr>
          <p:spPr>
            <a:xfrm>
              <a:off x="1464667" y="336829"/>
              <a:ext cx="4991545" cy="95604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Белорусский национальный вопрос в начале XX в.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909" y="2045177"/>
              <a:ext cx="3582380" cy="83514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 txBox="1"/>
            <p:nvPr/>
          </p:nvSpPr>
          <p:spPr>
            <a:xfrm>
              <a:off x="1909" y="2045177"/>
              <a:ext cx="3582380" cy="83514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Белорусские национальные организации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909" y="3632619"/>
              <a:ext cx="3582380" cy="179119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 txBox="1"/>
            <p:nvPr/>
          </p:nvSpPr>
          <p:spPr>
            <a:xfrm>
              <a:off x="1909" y="3632619"/>
              <a:ext cx="3582380" cy="179119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получение автономии Беларуси в рамках Российской демократической республики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336589" y="2045177"/>
              <a:ext cx="3582380" cy="83514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 txBox="1"/>
            <p:nvPr/>
          </p:nvSpPr>
          <p:spPr>
            <a:xfrm>
              <a:off x="4336589" y="2045177"/>
              <a:ext cx="3582380" cy="83514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Большевики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336589" y="3632619"/>
              <a:ext cx="3582380" cy="179119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 txBox="1"/>
            <p:nvPr/>
          </p:nvSpPr>
          <p:spPr>
            <a:xfrm>
              <a:off x="4336589" y="3632619"/>
              <a:ext cx="3582380" cy="179119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право всех наций на самоопределение, вплоть до образования самостоятельных государств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29" name="Google Shape;129;p4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5"/>
          <p:cNvGrpSpPr/>
          <p:nvPr/>
        </p:nvGrpSpPr>
        <p:grpSpPr>
          <a:xfrm>
            <a:off x="2602547" y="1103253"/>
            <a:ext cx="7885940" cy="2978659"/>
            <a:chOff x="34939" y="482564"/>
            <a:chExt cx="7885940" cy="2978659"/>
          </a:xfrm>
        </p:grpSpPr>
        <p:sp>
          <p:nvSpPr>
            <p:cNvPr id="135" name="Google Shape;135;p5"/>
            <p:cNvSpPr/>
            <p:nvPr/>
          </p:nvSpPr>
          <p:spPr>
            <a:xfrm>
              <a:off x="6083969" y="2296950"/>
              <a:ext cx="91440" cy="22508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6" name="Google Shape;136;p5"/>
            <p:cNvSpPr/>
            <p:nvPr/>
          </p:nvSpPr>
          <p:spPr>
            <a:xfrm>
              <a:off x="3960440" y="1244358"/>
              <a:ext cx="2169249" cy="55073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38041"/>
                  </a:lnTo>
                  <a:lnTo>
                    <a:pt x="120000" y="38041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7" name="Google Shape;137;p5"/>
            <p:cNvSpPr/>
            <p:nvPr/>
          </p:nvSpPr>
          <p:spPr>
            <a:xfrm>
              <a:off x="1780409" y="2296950"/>
              <a:ext cx="91440" cy="22508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95400" y="0"/>
                  </a:lnTo>
                  <a:lnTo>
                    <a:pt x="9540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8" name="Google Shape;138;p5"/>
            <p:cNvSpPr/>
            <p:nvPr/>
          </p:nvSpPr>
          <p:spPr>
            <a:xfrm>
              <a:off x="1826129" y="1244358"/>
              <a:ext cx="2134310" cy="55073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38041"/>
                  </a:lnTo>
                  <a:lnTo>
                    <a:pt x="0" y="38041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9" name="Google Shape;139;p5"/>
            <p:cNvSpPr/>
            <p:nvPr/>
          </p:nvSpPr>
          <p:spPr>
            <a:xfrm>
              <a:off x="253016" y="482564"/>
              <a:ext cx="7414846" cy="76179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 txBox="1"/>
            <p:nvPr/>
          </p:nvSpPr>
          <p:spPr>
            <a:xfrm>
              <a:off x="253016" y="482564"/>
              <a:ext cx="7414846" cy="76179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Пути решения вопроса о создании белорусской государственности после Октябрьской революции 1917 г.</a:t>
              </a:r>
              <a:endParaRPr sz="20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34939" y="1795095"/>
              <a:ext cx="3582380" cy="50185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 txBox="1"/>
            <p:nvPr/>
          </p:nvSpPr>
          <p:spPr>
            <a:xfrm>
              <a:off x="34939" y="1795095"/>
              <a:ext cx="3582380" cy="50185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Белнацком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61914" y="2522031"/>
              <a:ext cx="3582380" cy="93919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 txBox="1"/>
            <p:nvPr/>
          </p:nvSpPr>
          <p:spPr>
            <a:xfrm>
              <a:off x="61914" y="2522031"/>
              <a:ext cx="3582380" cy="9391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белорусской советской республики и установление ею тесных связей с РСФСР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338499" y="1795095"/>
              <a:ext cx="3582380" cy="50185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 txBox="1"/>
            <p:nvPr/>
          </p:nvSpPr>
          <p:spPr>
            <a:xfrm>
              <a:off x="4338499" y="1795095"/>
              <a:ext cx="3582380" cy="50185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Облискомзап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338499" y="2522031"/>
              <a:ext cx="3582380" cy="93919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 txBox="1"/>
            <p:nvPr/>
          </p:nvSpPr>
          <p:spPr>
            <a:xfrm>
              <a:off x="4338499" y="2522031"/>
              <a:ext cx="3582380" cy="9391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Национальный вопрос надо решать в границах Западной области в составе РСФСР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>
            <a:off x="2495601" y="4097591"/>
            <a:ext cx="3960440" cy="2139722"/>
            <a:chOff x="971600" y="4100666"/>
            <a:chExt cx="4378166" cy="2308717"/>
          </a:xfrm>
        </p:grpSpPr>
        <p:pic>
          <p:nvPicPr>
            <p:cNvPr id="150" name="Google Shape;15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1600" y="4177135"/>
              <a:ext cx="2392003" cy="223224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151" name="Google Shape;15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31841" y="4100666"/>
              <a:ext cx="2217925" cy="230871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</p:grpSp>
      <p:pic>
        <p:nvPicPr>
          <p:cNvPr id="152" name="Google Shape;15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6023" y="4065106"/>
            <a:ext cx="2228346" cy="21722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40725" y="4058650"/>
            <a:ext cx="1722726" cy="21781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4" name="Google Shape;154;p5"/>
          <p:cNvSpPr txBox="1"/>
          <p:nvPr/>
        </p:nvSpPr>
        <p:spPr>
          <a:xfrm>
            <a:off x="2568487" y="6236844"/>
            <a:ext cx="2018007" cy="558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Дмитрий Жилунович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4562935" y="6236844"/>
            <a:ext cx="1977688" cy="558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Червяков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" name="Google Shape;156;p5"/>
          <p:cNvSpPr txBox="1"/>
          <p:nvPr/>
        </p:nvSpPr>
        <p:spPr>
          <a:xfrm>
            <a:off x="6836825" y="6229359"/>
            <a:ext cx="2067487" cy="558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Мясников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9040726" y="6243301"/>
            <a:ext cx="1627275" cy="558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Вильгельм Кнорин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/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064" y="980728"/>
            <a:ext cx="7086600" cy="536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6064" y="980728"/>
            <a:ext cx="7086600" cy="536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6"/>
          <p:cNvSpPr txBox="1"/>
          <p:nvPr/>
        </p:nvSpPr>
        <p:spPr>
          <a:xfrm>
            <a:off x="4986064" y="6343303"/>
            <a:ext cx="7086600" cy="3260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Западная область. 1917 г.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1199456" y="980728"/>
            <a:ext cx="3744416" cy="42484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Руководство Облискомзапа счи- тало, что национальный вопрос в Беларуси можно решить путём  образования Западной области, которая входила бы как админи- стративно-территориальная еди- ница в состав Советской России. Такая область с центром в Минс- ке появилась в 1917 г. как вре- менное объединение Виленской, Витебской, Могилёвской и Минс- кой губерний. В феврале 1918 г. центр области был перенесён в Смоленск, потом в её состав вош- ла Смоленская губерния.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10344472" y="3323252"/>
            <a:ext cx="21602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8112224" y="4077072"/>
            <a:ext cx="21602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8380" y="2589904"/>
            <a:ext cx="4252942" cy="41457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3472" y="2571441"/>
            <a:ext cx="3287933" cy="4157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76" name="Google Shape;176;p7"/>
          <p:cNvSpPr txBox="1"/>
          <p:nvPr/>
        </p:nvSpPr>
        <p:spPr>
          <a:xfrm>
            <a:off x="6528048" y="4152238"/>
            <a:ext cx="2643551" cy="3317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Мясников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3652359" y="4797152"/>
            <a:ext cx="1958091" cy="3600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Вильгельм Кнорин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/>
          </a:p>
        </p:txBody>
      </p:sp>
      <p:sp>
        <p:nvSpPr>
          <p:cNvPr id="179" name="Google Shape;179;p7"/>
          <p:cNvSpPr txBox="1"/>
          <p:nvPr/>
        </p:nvSpPr>
        <p:spPr>
          <a:xfrm>
            <a:off x="1199456" y="980728"/>
            <a:ext cx="10873208" cy="172819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lang="ru-RU" sz="18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Руководители Облискомзапа не признавали существования белорусской нации как самостоятельной. Они считали, что этнографические особенности, которые отделяют белорусов от русских, должны от- мереть. По мнению местных представителей советской власти в Беларуси, после октябрьских собы- тий 1917 г. пришло время мировой пролетарской революции, а эпоха национальных государств ото- шла в прошлое. Поэтому Облискомзап все свое внимание концентрировал только на проблемах За- падного фронта.</a:t>
            </a:r>
            <a:endParaRPr sz="18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4192" y="908720"/>
            <a:ext cx="4212468" cy="58326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185" name="Google Shape;185;p8"/>
          <p:cNvGrpSpPr/>
          <p:nvPr/>
        </p:nvGrpSpPr>
        <p:grpSpPr>
          <a:xfrm>
            <a:off x="1199456" y="908720"/>
            <a:ext cx="6552728" cy="648072"/>
            <a:chOff x="4843171" y="1440146"/>
            <a:chExt cx="3221724" cy="940028"/>
          </a:xfrm>
        </p:grpSpPr>
        <p:sp>
          <p:nvSpPr>
            <p:cNvPr id="186" name="Google Shape;186;p8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 января 1919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обнародован Манифест о создании Социа- листической Советской Республики Беларуси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88" name="Google Shape;188;p8"/>
          <p:cNvSpPr txBox="1"/>
          <p:nvPr/>
        </p:nvSpPr>
        <p:spPr>
          <a:xfrm>
            <a:off x="3844278" y="6182394"/>
            <a:ext cx="3979914" cy="558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Манифест о создании Социалистической Советской Республики Беларуси (ССРБ)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9" name="Google Shape;189;p8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/>
          </a:p>
        </p:txBody>
      </p:sp>
      <p:grpSp>
        <p:nvGrpSpPr>
          <p:cNvPr id="190" name="Google Shape;190;p8"/>
          <p:cNvGrpSpPr/>
          <p:nvPr/>
        </p:nvGrpSpPr>
        <p:grpSpPr>
          <a:xfrm>
            <a:off x="1274206" y="1728233"/>
            <a:ext cx="6477977" cy="2273396"/>
            <a:chOff x="2742" y="27426"/>
            <a:chExt cx="6477977" cy="2273396"/>
          </a:xfrm>
        </p:grpSpPr>
        <p:sp>
          <p:nvSpPr>
            <p:cNvPr id="191" name="Google Shape;191;p8"/>
            <p:cNvSpPr/>
            <p:nvPr/>
          </p:nvSpPr>
          <p:spPr>
            <a:xfrm>
              <a:off x="2742" y="27426"/>
              <a:ext cx="2986937" cy="474628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445C5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 txBox="1"/>
            <p:nvPr/>
          </p:nvSpPr>
          <p:spPr>
            <a:xfrm>
              <a:off x="16643" y="41327"/>
              <a:ext cx="2959135" cy="446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Конституция ССРБ 1919 г.</a:t>
              </a:r>
              <a:endParaRPr sz="18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01435" y="502054"/>
              <a:ext cx="301435" cy="59590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4" name="Google Shape;194;p8"/>
            <p:cNvSpPr/>
            <p:nvPr/>
          </p:nvSpPr>
          <p:spPr>
            <a:xfrm>
              <a:off x="602871" y="645754"/>
              <a:ext cx="5877848" cy="904402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4C66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 txBox="1"/>
            <p:nvPr/>
          </p:nvSpPr>
          <p:spPr>
            <a:xfrm>
              <a:off x="629360" y="672243"/>
              <a:ext cx="5824870" cy="851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равенство прав всех национальных меньшинств на территории республики по отношению к белорусской нации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301435" y="502054"/>
              <a:ext cx="301435" cy="147902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A504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7" name="Google Shape;197;p8"/>
            <p:cNvSpPr/>
            <p:nvPr/>
          </p:nvSpPr>
          <p:spPr>
            <a:xfrm>
              <a:off x="602871" y="1661346"/>
              <a:ext cx="5877848" cy="639476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5400" cap="flat" cmpd="sng">
              <a:solidFill>
                <a:srgbClr val="4C66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 txBox="1"/>
            <p:nvPr/>
          </p:nvSpPr>
          <p:spPr>
            <a:xfrm>
              <a:off x="621601" y="1680076"/>
              <a:ext cx="5840388" cy="60201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невозможность угнетения по языковому, националь- ному принципу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99" name="Google Shape;199;p8"/>
          <p:cNvGrpSpPr/>
          <p:nvPr/>
        </p:nvGrpSpPr>
        <p:grpSpPr>
          <a:xfrm>
            <a:off x="1271464" y="4157625"/>
            <a:ext cx="6480720" cy="639527"/>
            <a:chOff x="4843171" y="1440146"/>
            <a:chExt cx="3221724" cy="940028"/>
          </a:xfrm>
        </p:grpSpPr>
        <p:sp>
          <p:nvSpPr>
            <p:cNvPr id="200" name="Google Shape;200;p8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Начало 1920-х гг.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объявлены государственными белорус- ский, еврейский, польский и русский языки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9" descr="https://histrf.ru/images/articles/05/CazGF14JALPuxwNoxFQlb2Atjrh3fMvxRAgmRf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3661" y="620688"/>
            <a:ext cx="4705440" cy="61066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207" name="Google Shape;207;p9"/>
          <p:cNvGrpSpPr/>
          <p:nvPr/>
        </p:nvGrpSpPr>
        <p:grpSpPr>
          <a:xfrm>
            <a:off x="1271464" y="908720"/>
            <a:ext cx="7560840" cy="432049"/>
            <a:chOff x="4843171" y="1440146"/>
            <a:chExt cx="3221724" cy="940028"/>
          </a:xfrm>
        </p:grpSpPr>
        <p:sp>
          <p:nvSpPr>
            <p:cNvPr id="208" name="Google Shape;208;p9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1921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обсуждение национального вопроса на X съезде РКП(б)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1271464" y="1340769"/>
            <a:ext cx="7560840" cy="1224135"/>
            <a:chOff x="4843171" y="1440146"/>
            <a:chExt cx="3221724" cy="940028"/>
          </a:xfrm>
        </p:grpSpPr>
        <p:sp>
          <p:nvSpPr>
            <p:cNvPr id="211" name="Google Shape;211;p9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«…Существует белорусская нация, у которой имеется свой язык, отлич- ный от русского, ввиду чего поднять культуру белорусского народа можно лишь на родном его языке». (Из доклада И.В.Сталина по нацио- нальному вопросу на X съезде РКП(б))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13" name="Google Shape;213;p9"/>
          <p:cNvGrpSpPr/>
          <p:nvPr/>
        </p:nvGrpSpPr>
        <p:grpSpPr>
          <a:xfrm>
            <a:off x="1271464" y="2564904"/>
            <a:ext cx="6768752" cy="864096"/>
            <a:chOff x="4843171" y="1440146"/>
            <a:chExt cx="3221724" cy="940028"/>
          </a:xfrm>
        </p:grpSpPr>
        <p:sp>
          <p:nvSpPr>
            <p:cNvPr id="214" name="Google Shape;214;p9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1923-1924 гг.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компартия и правительство БССР разработали комплекс мер по реализации национальной политики в рес- публике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16" name="Google Shape;216;p9"/>
          <p:cNvSpPr txBox="1"/>
          <p:nvPr/>
        </p:nvSpPr>
        <p:spPr>
          <a:xfrm>
            <a:off x="6111468" y="6372684"/>
            <a:ext cx="2018007" cy="3791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lang="ru-RU" sz="1600" b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Иосиф Сталин</a:t>
            </a:r>
            <a:endParaRPr sz="1600" b="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1464</Words>
  <Application>Microsoft Office PowerPoint</Application>
  <PresentationFormat>Произвольный</PresentationFormat>
  <Paragraphs>122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cdb2004c017l</vt:lpstr>
      <vt:lpstr>Презентация PowerPoint</vt:lpstr>
      <vt:lpstr>План</vt:lpstr>
      <vt:lpstr>Национальный вопрос и его решение в БССР</vt:lpstr>
      <vt:lpstr>Национальный вопрос и его решение в БССР</vt:lpstr>
      <vt:lpstr>Национальный вопрос и его решение в БССР</vt:lpstr>
      <vt:lpstr>Национальный вопрос и его решение в БССР</vt:lpstr>
      <vt:lpstr>Национальный вопрос и его решение в БССР</vt:lpstr>
      <vt:lpstr>Национальный вопрос и его решение в БССР</vt:lpstr>
      <vt:lpstr>Национальный вопрос и его решение в БССР</vt:lpstr>
      <vt:lpstr>Основные направления и мероприятия политики белору- сизации, её результаты и значение</vt:lpstr>
      <vt:lpstr>Основные направления и мероприятия политики белору- сизации, её результаты и значение</vt:lpstr>
      <vt:lpstr>Основные направления и мероприятия политики белору- сизации, её результаты и значение</vt:lpstr>
      <vt:lpstr>Основные направления и мероприятия политики белору- сизации, её результаты и значение</vt:lpstr>
      <vt:lpstr>Основные направления и мероприятия политики белору- сизации, её результаты и значение</vt:lpstr>
      <vt:lpstr>Основные направления и мероприятия политики белору- сизации, её результаты и значение</vt:lpstr>
      <vt:lpstr>Отношения советского государства к религии</vt:lpstr>
      <vt:lpstr>Отношения советского государства к религии</vt:lpstr>
      <vt:lpstr>Отношения советского государства к религии</vt:lpstr>
      <vt:lpstr>Отношения советского государства к религии</vt:lpstr>
      <vt:lpstr>Отношения советского государства к религии</vt:lpstr>
      <vt:lpstr>Отношения советского государства к религии</vt:lpstr>
      <vt:lpstr>Отношения советского государства к религии</vt:lpstr>
      <vt:lpstr>Отношения советского государства к религии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Ситник П.В.</dc:creator>
  <cp:lastModifiedBy>1111</cp:lastModifiedBy>
  <cp:revision>2</cp:revision>
  <dcterms:created xsi:type="dcterms:W3CDTF">2009-01-18T11:28:08Z</dcterms:created>
  <dcterms:modified xsi:type="dcterms:W3CDTF">2023-04-01T10:55:59Z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20.10.2022</vt:lpwstr>
  </property>
</Properties>
</file>