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ixQzr87rWAwZstWAC1rbIlzdAy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1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19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1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2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Науки о будущем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2023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Футурология, гуманистика и глобалистика как науки о будущем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181752" y="1147313"/>
            <a:ext cx="4459260" cy="39703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Подлинный интерес к глобальной проб- лематике проявился после первых полу- чивших широкую известность докладов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Римского клуба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Это международная общественная организация (аналити- ческий центр), созданная в 1968 г. итальянским промышленником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Ауре- лио Печчеи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 объединяющая предста- вителей мировой политической, финан- совой, культурной и научной элиты. Она внесла значительный вклад в изучение перспектив развития биосферы и пропа- ганду идеи гармонизации отношений человека и природы.</a:t>
            </a: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urelio Peccei (1976).jpg" id="219" name="Google Shape;21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4486" y="1147313"/>
            <a:ext cx="4201533" cy="559854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0" name="Google Shape;220;p10"/>
          <p:cNvSpPr txBox="1"/>
          <p:nvPr/>
        </p:nvSpPr>
        <p:spPr>
          <a:xfrm>
            <a:off x="2450936" y="6407303"/>
            <a:ext cx="231355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Аурелио Печчеи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>
            <p:ph type="title"/>
          </p:nvPr>
        </p:nvSpPr>
        <p:spPr>
          <a:xfrm>
            <a:off x="311150" y="55075"/>
            <a:ext cx="8520000" cy="912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Основные п</a:t>
            </a: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одходы к прогнозированию будущего</a:t>
            </a:r>
            <a:endParaRPr/>
          </a:p>
        </p:txBody>
      </p:sp>
      <p:grpSp>
        <p:nvGrpSpPr>
          <p:cNvPr id="226" name="Google Shape;226;p11"/>
          <p:cNvGrpSpPr/>
          <p:nvPr/>
        </p:nvGrpSpPr>
        <p:grpSpPr>
          <a:xfrm>
            <a:off x="475495" y="2503062"/>
            <a:ext cx="8409033" cy="3868098"/>
            <a:chOff x="7951" y="10166"/>
            <a:chExt cx="8409033" cy="3868098"/>
          </a:xfrm>
        </p:grpSpPr>
        <p:sp>
          <p:nvSpPr>
            <p:cNvPr id="227" name="Google Shape;227;p11"/>
            <p:cNvSpPr/>
            <p:nvPr/>
          </p:nvSpPr>
          <p:spPr>
            <a:xfrm>
              <a:off x="6407228" y="1590974"/>
              <a:ext cx="91440" cy="55288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28" name="Google Shape;228;p11"/>
            <p:cNvSpPr/>
            <p:nvPr/>
          </p:nvSpPr>
          <p:spPr>
            <a:xfrm>
              <a:off x="4212468" y="447473"/>
              <a:ext cx="2240480" cy="5528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29" name="Google Shape;229;p11"/>
            <p:cNvSpPr/>
            <p:nvPr/>
          </p:nvSpPr>
          <p:spPr>
            <a:xfrm>
              <a:off x="1926267" y="1590974"/>
              <a:ext cx="91440" cy="55288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30" name="Google Shape;230;p11"/>
            <p:cNvSpPr/>
            <p:nvPr/>
          </p:nvSpPr>
          <p:spPr>
            <a:xfrm>
              <a:off x="1971987" y="447473"/>
              <a:ext cx="2240480" cy="55288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31" name="Google Shape;231;p11"/>
            <p:cNvSpPr/>
            <p:nvPr/>
          </p:nvSpPr>
          <p:spPr>
            <a:xfrm>
              <a:off x="432041" y="10166"/>
              <a:ext cx="7560853" cy="43730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1"/>
            <p:cNvSpPr txBox="1"/>
            <p:nvPr/>
          </p:nvSpPr>
          <p:spPr>
            <a:xfrm>
              <a:off x="432041" y="10166"/>
              <a:ext cx="7560853" cy="4373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Подходы к оценке роли НТП в развитии общества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951" y="1000359"/>
              <a:ext cx="3928073" cy="5906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951" y="1000359"/>
              <a:ext cx="3928073" cy="5906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оптимистический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951" y="2143860"/>
              <a:ext cx="3928073" cy="17344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951" y="2143860"/>
              <a:ext cx="3928073" cy="17344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только при успешном развитии НТП возможен переход всех стран к пост- индустриальному обществу, которое явится «обществом изобилия»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4488911" y="1000359"/>
              <a:ext cx="3928073" cy="5906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1"/>
            <p:cNvSpPr txBox="1"/>
            <p:nvPr/>
          </p:nvSpPr>
          <p:spPr>
            <a:xfrm>
              <a:off x="4488911" y="1000359"/>
              <a:ext cx="3928073" cy="5906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пессимистический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4488911" y="2143860"/>
              <a:ext cx="3928073" cy="17344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1"/>
            <p:cNvSpPr txBox="1"/>
            <p:nvPr/>
          </p:nvSpPr>
          <p:spPr>
            <a:xfrm>
              <a:off x="4488911" y="2143860"/>
              <a:ext cx="3928073" cy="17344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отрицание позитивного социаль- ного характера НТП, необходимость ограничения роста производства, прекращения безоглядной деятель- ности по ускоренному развитию науки, техники, преобразованию природы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41" name="Google Shape;241;p11"/>
          <p:cNvGrpSpPr/>
          <p:nvPr/>
        </p:nvGrpSpPr>
        <p:grpSpPr>
          <a:xfrm>
            <a:off x="467544" y="1412776"/>
            <a:ext cx="3928073" cy="864096"/>
            <a:chOff x="7951" y="1000359"/>
            <a:chExt cx="3928073" cy="590614"/>
          </a:xfrm>
        </p:grpSpPr>
        <p:sp>
          <p:nvSpPr>
            <p:cNvPr id="242" name="Google Shape;242;p11"/>
            <p:cNvSpPr/>
            <p:nvPr/>
          </p:nvSpPr>
          <p:spPr>
            <a:xfrm>
              <a:off x="7951" y="1000359"/>
              <a:ext cx="3928073" cy="5906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1"/>
            <p:cNvSpPr txBox="1"/>
            <p:nvPr/>
          </p:nvSpPr>
          <p:spPr>
            <a:xfrm>
              <a:off x="7951" y="1000359"/>
              <a:ext cx="3928073" cy="5906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 второй половине ХХ в. ведущим фактором общественного развития стал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44" name="Google Shape;244;p11"/>
          <p:cNvGrpSpPr/>
          <p:nvPr/>
        </p:nvGrpSpPr>
        <p:grpSpPr>
          <a:xfrm>
            <a:off x="6228184" y="1412776"/>
            <a:ext cx="2664296" cy="864096"/>
            <a:chOff x="7951" y="1000359"/>
            <a:chExt cx="3928073" cy="590614"/>
          </a:xfrm>
        </p:grpSpPr>
        <p:sp>
          <p:nvSpPr>
            <p:cNvPr id="245" name="Google Shape;245;p11"/>
            <p:cNvSpPr/>
            <p:nvPr/>
          </p:nvSpPr>
          <p:spPr>
            <a:xfrm>
              <a:off x="7951" y="1000359"/>
              <a:ext cx="3928073" cy="5906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1"/>
            <p:cNvSpPr txBox="1"/>
            <p:nvPr/>
          </p:nvSpPr>
          <p:spPr>
            <a:xfrm>
              <a:off x="7951" y="1000359"/>
              <a:ext cx="3928073" cy="5906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научно-технический прогресс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7" name="Google Shape;247;p11"/>
          <p:cNvSpPr/>
          <p:nvPr/>
        </p:nvSpPr>
        <p:spPr>
          <a:xfrm>
            <a:off x="4528948" y="1412776"/>
            <a:ext cx="1584176" cy="864096"/>
          </a:xfrm>
          <a:prstGeom prst="rightArrow">
            <a:avLst>
              <a:gd fmla="val 50000" name="adj1"/>
              <a:gd fmla="val 107144" name="adj2"/>
            </a:avLst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"/>
          <p:cNvSpPr txBox="1"/>
          <p:nvPr>
            <p:ph type="title"/>
          </p:nvPr>
        </p:nvSpPr>
        <p:spPr>
          <a:xfrm>
            <a:off x="311150" y="4"/>
            <a:ext cx="8520000" cy="91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Основные п</a:t>
            </a: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одходы к прогнозированию будущего</a:t>
            </a:r>
            <a:endParaRPr/>
          </a:p>
        </p:txBody>
      </p:sp>
      <p:grpSp>
        <p:nvGrpSpPr>
          <p:cNvPr id="253" name="Google Shape;253;p12"/>
          <p:cNvGrpSpPr/>
          <p:nvPr/>
        </p:nvGrpSpPr>
        <p:grpSpPr>
          <a:xfrm>
            <a:off x="453825" y="1844824"/>
            <a:ext cx="2664296" cy="1656184"/>
            <a:chOff x="7951" y="1000359"/>
            <a:chExt cx="3928073" cy="590614"/>
          </a:xfrm>
        </p:grpSpPr>
        <p:sp>
          <p:nvSpPr>
            <p:cNvPr id="254" name="Google Shape;254;p12"/>
            <p:cNvSpPr/>
            <p:nvPr/>
          </p:nvSpPr>
          <p:spPr>
            <a:xfrm>
              <a:off x="7951" y="1000359"/>
              <a:ext cx="3928073" cy="5906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2"/>
            <p:cNvSpPr txBox="1"/>
            <p:nvPr/>
          </p:nvSpPr>
          <p:spPr>
            <a:xfrm>
              <a:off x="7951" y="1000359"/>
              <a:ext cx="3928073" cy="5906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«Экотехнологический пессимизм»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56" name="Google Shape;256;p12"/>
          <p:cNvGrpSpPr/>
          <p:nvPr/>
        </p:nvGrpSpPr>
        <p:grpSpPr>
          <a:xfrm>
            <a:off x="5422376" y="1844824"/>
            <a:ext cx="3456384" cy="1656184"/>
            <a:chOff x="7951" y="1000359"/>
            <a:chExt cx="3928073" cy="590614"/>
          </a:xfrm>
        </p:grpSpPr>
        <p:sp>
          <p:nvSpPr>
            <p:cNvPr id="257" name="Google Shape;257;p12"/>
            <p:cNvSpPr/>
            <p:nvPr/>
          </p:nvSpPr>
          <p:spPr>
            <a:xfrm>
              <a:off x="7951" y="1000359"/>
              <a:ext cx="3928073" cy="5906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2"/>
            <p:cNvSpPr txBox="1"/>
            <p:nvPr/>
          </p:nvSpPr>
          <p:spPr>
            <a:xfrm>
              <a:off x="7951" y="1000359"/>
              <a:ext cx="3928073" cy="5906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разочарованием в научно-тех- ническом прогрессе, угрозой дальнейшего углубления гло- бального экологического кри- зиса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9" name="Google Shape;259;p12"/>
          <p:cNvSpPr/>
          <p:nvPr/>
        </p:nvSpPr>
        <p:spPr>
          <a:xfrm>
            <a:off x="3190128" y="2204864"/>
            <a:ext cx="2160240" cy="864096"/>
          </a:xfrm>
          <a:prstGeom prst="rightArrow">
            <a:avLst>
              <a:gd fmla="val 50000" name="adj1"/>
              <a:gd fmla="val 107144" name="adj2"/>
            </a:avLst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обусловлен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60" name="Google Shape;260;p12"/>
          <p:cNvGrpSpPr/>
          <p:nvPr/>
        </p:nvGrpSpPr>
        <p:grpSpPr>
          <a:xfrm>
            <a:off x="453824" y="4725144"/>
            <a:ext cx="8424936" cy="1080120"/>
            <a:chOff x="7951" y="1000359"/>
            <a:chExt cx="3928073" cy="590614"/>
          </a:xfrm>
        </p:grpSpPr>
        <p:sp>
          <p:nvSpPr>
            <p:cNvPr id="261" name="Google Shape;261;p12"/>
            <p:cNvSpPr/>
            <p:nvPr/>
          </p:nvSpPr>
          <p:spPr>
            <a:xfrm>
              <a:off x="7951" y="1000359"/>
              <a:ext cx="3928073" cy="5906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2"/>
            <p:cNvSpPr txBox="1"/>
            <p:nvPr/>
          </p:nvSpPr>
          <p:spPr>
            <a:xfrm>
              <a:off x="7951" y="1000359"/>
              <a:ext cx="3928073" cy="5906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концепцию «нулевого роста»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концепцию, предусматривающую полный отказ от развития науки и техники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63" name="Google Shape;263;p12"/>
          <p:cNvSpPr/>
          <p:nvPr/>
        </p:nvSpPr>
        <p:spPr>
          <a:xfrm>
            <a:off x="381817" y="3612436"/>
            <a:ext cx="2808312" cy="100811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выступает за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/>
          <p:nvPr>
            <p:ph type="title"/>
          </p:nvPr>
        </p:nvSpPr>
        <p:spPr>
          <a:xfrm>
            <a:off x="311150" y="4"/>
            <a:ext cx="8520000" cy="91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Основные п</a:t>
            </a: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одходы к прогнозированию будущего</a:t>
            </a:r>
            <a:endParaRPr/>
          </a:p>
        </p:txBody>
      </p:sp>
      <p:grpSp>
        <p:nvGrpSpPr>
          <p:cNvPr id="269" name="Google Shape;269;p13"/>
          <p:cNvGrpSpPr/>
          <p:nvPr/>
        </p:nvGrpSpPr>
        <p:grpSpPr>
          <a:xfrm>
            <a:off x="4139952" y="2060848"/>
            <a:ext cx="4752528" cy="1328732"/>
            <a:chOff x="7951" y="1000359"/>
            <a:chExt cx="3928073" cy="590614"/>
          </a:xfrm>
        </p:grpSpPr>
        <p:sp>
          <p:nvSpPr>
            <p:cNvPr id="270" name="Google Shape;270;p13"/>
            <p:cNvSpPr/>
            <p:nvPr/>
          </p:nvSpPr>
          <p:spPr>
            <a:xfrm>
              <a:off x="7951" y="1000359"/>
              <a:ext cx="3928073" cy="5906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3"/>
            <p:cNvSpPr txBox="1"/>
            <p:nvPr/>
          </p:nvSpPr>
          <p:spPr>
            <a:xfrm>
              <a:off x="7951" y="1000359"/>
              <a:ext cx="3928073" cy="5906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мнению видного российского учёного и общественного деятеля А.Д.Сахарова, бли- жайшее будущее человечества определят следующие факторы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72" name="Google Shape;272;p13"/>
          <p:cNvGrpSpPr/>
          <p:nvPr/>
        </p:nvGrpSpPr>
        <p:grpSpPr>
          <a:xfrm>
            <a:off x="4139952" y="4509121"/>
            <a:ext cx="4738808" cy="1840860"/>
            <a:chOff x="7951" y="1000359"/>
            <a:chExt cx="3928073" cy="590614"/>
          </a:xfrm>
        </p:grpSpPr>
        <p:sp>
          <p:nvSpPr>
            <p:cNvPr id="273" name="Google Shape;273;p13"/>
            <p:cNvSpPr/>
            <p:nvPr/>
          </p:nvSpPr>
          <p:spPr>
            <a:xfrm>
              <a:off x="7951" y="1000359"/>
              <a:ext cx="3928073" cy="5906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3"/>
            <p:cNvSpPr txBox="1"/>
            <p:nvPr/>
          </p:nvSpPr>
          <p:spPr>
            <a:xfrm>
              <a:off x="7951" y="1000359"/>
              <a:ext cx="3928073" cy="5906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-285750" lvl="0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Char char="✔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рост населения</a:t>
              </a:r>
              <a:endParaRPr/>
            </a:p>
            <a:p>
              <a:pPr indent="-285750" lvl="0" marL="28575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Char char="✔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истощение природных ресурсов</a:t>
              </a:r>
              <a:endParaRPr/>
            </a:p>
            <a:p>
              <a:pPr indent="-285750" lvl="0" marL="28575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Char char="✔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серьёзное нарушение природного равно- весия и среды обитания человека</a:t>
              </a:r>
              <a:endParaRPr/>
            </a:p>
            <a:p>
              <a:pPr indent="-285750" lvl="0" marL="28575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Char char="✔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научно-технический прогресс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5" name="Google Shape;275;p13"/>
          <p:cNvSpPr/>
          <p:nvPr/>
        </p:nvSpPr>
        <p:spPr>
          <a:xfrm>
            <a:off x="5281364" y="3445294"/>
            <a:ext cx="2469704" cy="100811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76" name="Google Shape;276;p13"/>
          <p:cNvPicPr preferRelativeResize="0"/>
          <p:nvPr/>
        </p:nvPicPr>
        <p:blipFill rotWithShape="1">
          <a:blip r:embed="rId3">
            <a:alphaModFix/>
          </a:blip>
          <a:srcRect b="0" l="10767" r="9257" t="3536"/>
          <a:stretch/>
        </p:blipFill>
        <p:spPr>
          <a:xfrm>
            <a:off x="220910" y="1199072"/>
            <a:ext cx="3786866" cy="548848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77" name="Google Shape;277;p13"/>
          <p:cNvSpPr txBox="1"/>
          <p:nvPr/>
        </p:nvSpPr>
        <p:spPr>
          <a:xfrm>
            <a:off x="4007776" y="1199072"/>
            <a:ext cx="167097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Андрей Сахаров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/>
          <p:nvPr>
            <p:ph type="title"/>
          </p:nvPr>
        </p:nvSpPr>
        <p:spPr>
          <a:xfrm>
            <a:off x="311150" y="4"/>
            <a:ext cx="8520000" cy="91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Основные п</a:t>
            </a: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одходы к прогнозированию будущего</a:t>
            </a:r>
            <a:endParaRPr/>
          </a:p>
        </p:txBody>
      </p:sp>
      <p:pic>
        <p:nvPicPr>
          <p:cNvPr descr="Ð§ÑÐ¾ ÑÐ°ÐºÐ¾Ðµ Ð´ÐµÑÐµÐ½ÑÑÐ°Ð»Ð¸Ð·Ð°ÑÐ¸Ñ ÐºÐ°Ðº ÑÐ»ÐµÐ¼ÐµÐ½Ñ Ð¿ÑÐ¾ÐµÐºÑÐ° Â«ÐÐ¸ÑÐ¾Ð²Ð°Ñ Ð³Ð»Ð¾Ð±Ð°Ð»Ð¸Ð·Ð°ÑÐ¸ÑÂ»" id="283" name="Google Shape;2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5582" y="1094385"/>
            <a:ext cx="4061901" cy="564284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84" name="Google Shape;284;p14"/>
          <p:cNvSpPr/>
          <p:nvPr/>
        </p:nvSpPr>
        <p:spPr>
          <a:xfrm>
            <a:off x="181752" y="1147313"/>
            <a:ext cx="4459260" cy="53553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1965 г. американский философ и футу- ролог 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Элвин Тоффлер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ввёл понятие «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футурошок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». Это - стресс и дезориен- тация, которые возникают у людей, ис- пытавших слишком большое количество перемен за короткий срок. Боязнь буду- щего является не просто возможной от- далённой опасностью, а реальной бо- лезнью, от которой страдает всё боль- шее количество людей. Это психобиоло- гическое состояние можно описать ме- дицинскими и психиатрическими тер- минами. Эта болезнь - боязнь перемен. 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Футурошок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– это термин, используе- мый в прогностических заключениях современными футурологами. Выра- жает состояние оцепенения, замирания от страха, шока от открывающихся весь- ма мрачных картин будущего. </a:t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5" name="Google Shape;285;p14"/>
          <p:cNvSpPr txBox="1"/>
          <p:nvPr/>
        </p:nvSpPr>
        <p:spPr>
          <a:xfrm>
            <a:off x="3294612" y="6398676"/>
            <a:ext cx="163641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Элвин Тоффлер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b="1" lang="ru-RU" sz="1800">
                <a:latin typeface="Cambria"/>
                <a:ea typeface="Cambria"/>
                <a:cs typeface="Cambria"/>
                <a:sym typeface="Cambria"/>
              </a:rPr>
              <a:t>Футурология, гуманистика и глобалистика как науки о будущем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  <a:p>
            <a:pPr indent="-180975" lvl="0" marL="180975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b="1" lang="ru-RU" sz="1800">
                <a:latin typeface="Cambria"/>
                <a:ea typeface="Cambria"/>
                <a:cs typeface="Cambria"/>
                <a:sym typeface="Cambria"/>
              </a:rPr>
              <a:t>Основные подходы к прогнозированию будущего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Футурология, гуманистика и глобалистика как науки о будущем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311150" y="1202745"/>
            <a:ext cx="8520113" cy="945232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Футурология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(от лат. futurum – будущее и греч. logos – слово, смысл) – это сово- купность различных исследований будущего, включая социальное прогнози- рование (область научных знаний о перспективах социальных процессов)</a:t>
            </a:r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311149" y="2263794"/>
            <a:ext cx="8520113" cy="720946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Футурология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 это наука о будущем, занимающаяся прогнозированием пер- спективы развития и иных процессов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Картинки по запросу Ossip K. Flechtheim" id="84" name="Google Shape;84;p3"/>
          <p:cNvPicPr preferRelativeResize="0"/>
          <p:nvPr/>
        </p:nvPicPr>
        <p:blipFill rotWithShape="1">
          <a:blip r:embed="rId3">
            <a:alphaModFix/>
          </a:blip>
          <a:srcRect b="0" l="1" r="1805" t="0"/>
          <a:stretch/>
        </p:blipFill>
        <p:spPr>
          <a:xfrm>
            <a:off x="311149" y="3100557"/>
            <a:ext cx="2188457" cy="340583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7712" y="3100557"/>
            <a:ext cx="2313550" cy="340583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86" name="Google Shape;86;p3"/>
          <p:cNvSpPr txBox="1"/>
          <p:nvPr/>
        </p:nvSpPr>
        <p:spPr>
          <a:xfrm>
            <a:off x="2605177" y="3100557"/>
            <a:ext cx="3778500" cy="147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Термин «футурология» предло- жил социолог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Осип Флехтхайм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1943 г. в письме к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Олдосу Хаксли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который с энтузиазмом его при- нял и ввёл в оборот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311149" y="6506392"/>
            <a:ext cx="2188457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Осип Флехтхайм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6517712" y="6519446"/>
            <a:ext cx="231355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Олдос Хаксли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Футурология, гуманистика и глобалистика как науки о будущем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94" name="Google Shape;94;p4"/>
          <p:cNvGrpSpPr/>
          <p:nvPr/>
        </p:nvGrpSpPr>
        <p:grpSpPr>
          <a:xfrm>
            <a:off x="470310" y="2300741"/>
            <a:ext cx="8347394" cy="4262972"/>
            <a:chOff x="2766" y="95877"/>
            <a:chExt cx="8347394" cy="4262972"/>
          </a:xfrm>
        </p:grpSpPr>
        <p:sp>
          <p:nvSpPr>
            <p:cNvPr id="95" name="Google Shape;95;p4"/>
            <p:cNvSpPr/>
            <p:nvPr/>
          </p:nvSpPr>
          <p:spPr>
            <a:xfrm>
              <a:off x="2766" y="95877"/>
              <a:ext cx="2544937" cy="89873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4"/>
            <p:cNvSpPr txBox="1"/>
            <p:nvPr/>
          </p:nvSpPr>
          <p:spPr>
            <a:xfrm>
              <a:off x="29089" y="122200"/>
              <a:ext cx="2492291" cy="8460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прошлое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2903995" y="95877"/>
              <a:ext cx="2544937" cy="89873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 txBox="1"/>
            <p:nvPr/>
          </p:nvSpPr>
          <p:spPr>
            <a:xfrm>
              <a:off x="2930318" y="122200"/>
              <a:ext cx="2492291" cy="8460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настоящее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805223" y="95877"/>
              <a:ext cx="2544937" cy="89873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 txBox="1"/>
            <p:nvPr/>
          </p:nvSpPr>
          <p:spPr>
            <a:xfrm>
              <a:off x="5831546" y="122200"/>
              <a:ext cx="2492291" cy="8460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будущее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 rot="5400000">
              <a:off x="7022022" y="1050279"/>
              <a:ext cx="111341" cy="111341"/>
            </a:xfrm>
            <a:prstGeom prst="rightArrow">
              <a:avLst>
                <a:gd fmla="val 667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805223" y="1217291"/>
              <a:ext cx="2544937" cy="89873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 txBox="1"/>
            <p:nvPr/>
          </p:nvSpPr>
          <p:spPr>
            <a:xfrm>
              <a:off x="5831546" y="1243614"/>
              <a:ext cx="2492291" cy="8460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ближайшее будущее (25-30 лет)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rot="5400000">
              <a:off x="7022022" y="2171693"/>
              <a:ext cx="111341" cy="111341"/>
            </a:xfrm>
            <a:prstGeom prst="rightArrow">
              <a:avLst>
                <a:gd fmla="val 667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805223" y="2338705"/>
              <a:ext cx="2544937" cy="89873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 txBox="1"/>
            <p:nvPr/>
          </p:nvSpPr>
          <p:spPr>
            <a:xfrm>
              <a:off x="5831546" y="2365028"/>
              <a:ext cx="2492291" cy="8460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обозримое будущее  (80 лет)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rot="5400000">
              <a:off x="7022022" y="3293107"/>
              <a:ext cx="111341" cy="111341"/>
            </a:xfrm>
            <a:prstGeom prst="rightArrow">
              <a:avLst>
                <a:gd fmla="val 667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805223" y="3460118"/>
              <a:ext cx="2544937" cy="89873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 txBox="1"/>
            <p:nvPr/>
          </p:nvSpPr>
          <p:spPr>
            <a:xfrm>
              <a:off x="5831546" y="3486441"/>
              <a:ext cx="2492291" cy="8460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отдалённое будущее (100 лет)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>
            <a:off x="611560" y="1397000"/>
            <a:ext cx="8064896" cy="689871"/>
            <a:chOff x="6748" y="851200"/>
            <a:chExt cx="2542509" cy="635627"/>
          </a:xfrm>
        </p:grpSpPr>
        <p:sp>
          <p:nvSpPr>
            <p:cNvPr id="111" name="Google Shape;111;p4"/>
            <p:cNvSpPr/>
            <p:nvPr/>
          </p:nvSpPr>
          <p:spPr>
            <a:xfrm>
              <a:off x="6748" y="851200"/>
              <a:ext cx="2542509" cy="63562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"/>
            <p:cNvSpPr txBox="1"/>
            <p:nvPr/>
          </p:nvSpPr>
          <p:spPr>
            <a:xfrm>
              <a:off x="25365" y="869817"/>
              <a:ext cx="2505275" cy="5983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Периодизация в футурологии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>
            <a:off x="467544" y="5198952"/>
            <a:ext cx="5544616" cy="877486"/>
            <a:chOff x="2088225" y="720081"/>
            <a:chExt cx="4392501" cy="1252602"/>
          </a:xfrm>
        </p:grpSpPr>
        <p:sp>
          <p:nvSpPr>
            <p:cNvPr id="114" name="Google Shape;114;p4"/>
            <p:cNvSpPr/>
            <p:nvPr/>
          </p:nvSpPr>
          <p:spPr>
            <a:xfrm>
              <a:off x="2088225" y="720081"/>
              <a:ext cx="4392501" cy="12526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 txBox="1"/>
            <p:nvPr/>
          </p:nvSpPr>
          <p:spPr>
            <a:xfrm>
              <a:off x="2088225" y="720081"/>
              <a:ext cx="4392501" cy="12526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Прогноз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(от греч. prognosis – предвидение, предска- зание) – конкретное суждение о состоянии какого- либо явления в будущем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>
            <a:off x="467544" y="3933040"/>
            <a:ext cx="5544616" cy="1147919"/>
            <a:chOff x="2088225" y="720081"/>
            <a:chExt cx="4392501" cy="1252602"/>
          </a:xfrm>
        </p:grpSpPr>
        <p:sp>
          <p:nvSpPr>
            <p:cNvPr id="117" name="Google Shape;117;p4"/>
            <p:cNvSpPr/>
            <p:nvPr/>
          </p:nvSpPr>
          <p:spPr>
            <a:xfrm>
              <a:off x="2088225" y="720081"/>
              <a:ext cx="4392501" cy="12526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2088225" y="720081"/>
              <a:ext cx="4392501" cy="12526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Научное предвидение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определение и описание на основе научных законов явлений природы и об- щества, которые не известны в данный момент, но могут возникнуть или быть изучены в будущем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Футурология, гуманистика и глобалистика как науки о будущем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4" name="Google Shape;124;p5"/>
          <p:cNvGrpSpPr/>
          <p:nvPr/>
        </p:nvGrpSpPr>
        <p:grpSpPr>
          <a:xfrm>
            <a:off x="224470" y="1541212"/>
            <a:ext cx="8606607" cy="4931035"/>
            <a:chOff x="183" y="144212"/>
            <a:chExt cx="8606607" cy="4931035"/>
          </a:xfrm>
        </p:grpSpPr>
        <p:sp>
          <p:nvSpPr>
            <p:cNvPr id="125" name="Google Shape;125;p5"/>
            <p:cNvSpPr/>
            <p:nvPr/>
          </p:nvSpPr>
          <p:spPr>
            <a:xfrm>
              <a:off x="5228353" y="2904487"/>
              <a:ext cx="1849732" cy="6420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26" name="Google Shape;126;p5"/>
            <p:cNvSpPr/>
            <p:nvPr/>
          </p:nvSpPr>
          <p:spPr>
            <a:xfrm>
              <a:off x="3378621" y="2904487"/>
              <a:ext cx="1849732" cy="6420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27" name="Google Shape;127;p5"/>
            <p:cNvSpPr/>
            <p:nvPr/>
          </p:nvSpPr>
          <p:spPr>
            <a:xfrm>
              <a:off x="3378621" y="733726"/>
              <a:ext cx="1849732" cy="6420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28" name="Google Shape;128;p5"/>
            <p:cNvSpPr/>
            <p:nvPr/>
          </p:nvSpPr>
          <p:spPr>
            <a:xfrm>
              <a:off x="1528888" y="733726"/>
              <a:ext cx="1849732" cy="6420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29" name="Google Shape;129;p5"/>
            <p:cNvSpPr/>
            <p:nvPr/>
          </p:nvSpPr>
          <p:spPr>
            <a:xfrm>
              <a:off x="1491129" y="144212"/>
              <a:ext cx="3774983" cy="5895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1491129" y="144212"/>
              <a:ext cx="3774983" cy="5895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Методы футурологии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83" y="1375782"/>
              <a:ext cx="3057409" cy="15287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83" y="1375782"/>
              <a:ext cx="3057409" cy="15287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метод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экстраполяции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(от лат. extra – сверх, polio – вып- равляю) – продолжение в будущее тенденции настоящего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699649" y="1375782"/>
              <a:ext cx="3057409" cy="15287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3699649" y="1375782"/>
              <a:ext cx="3057409" cy="15287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метод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моделирования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(от лат. modulus – мера, образ, норма) – замена реального процесса его теоретическим аналогом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849916" y="3546543"/>
              <a:ext cx="3057409" cy="15287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1849916" y="3546543"/>
              <a:ext cx="3057409" cy="15287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модели-проекты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ориенти- рованы на достижение це- лей, желаемых состояний общества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549381" y="3546543"/>
              <a:ext cx="3057409" cy="15287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5549381" y="3546543"/>
              <a:ext cx="3057409" cy="15287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модели-сценарии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опреде- ление того, что будет, если предпринимать что-то сегодня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Футурология, гуманистика и глобалистика как науки о будущем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4" name="Google Shape;144;p6"/>
          <p:cNvGrpSpPr/>
          <p:nvPr/>
        </p:nvGrpSpPr>
        <p:grpSpPr>
          <a:xfrm>
            <a:off x="311149" y="1681546"/>
            <a:ext cx="8520113" cy="595828"/>
            <a:chOff x="2088225" y="720081"/>
            <a:chExt cx="4392501" cy="1252602"/>
          </a:xfrm>
        </p:grpSpPr>
        <p:sp>
          <p:nvSpPr>
            <p:cNvPr id="145" name="Google Shape;145;p6"/>
            <p:cNvSpPr/>
            <p:nvPr/>
          </p:nvSpPr>
          <p:spPr>
            <a:xfrm>
              <a:off x="2088225" y="720081"/>
              <a:ext cx="4392501" cy="12526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6"/>
            <p:cNvSpPr txBox="1"/>
            <p:nvPr/>
          </p:nvSpPr>
          <p:spPr>
            <a:xfrm>
              <a:off x="2088225" y="720081"/>
              <a:ext cx="4392501" cy="12526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Гуманистика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совокупность гуманитарных дисциплин, изучающих челове- ка и человечество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47" name="Google Shape;147;p6"/>
          <p:cNvGrpSpPr/>
          <p:nvPr/>
        </p:nvGrpSpPr>
        <p:grpSpPr>
          <a:xfrm>
            <a:off x="311149" y="2897870"/>
            <a:ext cx="8520113" cy="1329073"/>
            <a:chOff x="2088225" y="720081"/>
            <a:chExt cx="4392501" cy="1252602"/>
          </a:xfrm>
        </p:grpSpPr>
        <p:sp>
          <p:nvSpPr>
            <p:cNvPr id="148" name="Google Shape;148;p6"/>
            <p:cNvSpPr/>
            <p:nvPr/>
          </p:nvSpPr>
          <p:spPr>
            <a:xfrm>
              <a:off x="2088225" y="720081"/>
              <a:ext cx="4392501" cy="125260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 txBox="1"/>
            <p:nvPr/>
          </p:nvSpPr>
          <p:spPr>
            <a:xfrm>
              <a:off x="2088225" y="720081"/>
              <a:ext cx="4392501" cy="125260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Гуманистика охватывает собой философию, культурологию, религиоведение, филологию, лингвистику, литературоведение, искусствознание, отчасти (во взаимодействии с социальными науками) историю, психологию, антропологию, этнографию, а также ряд других дисциплин, например, изучающих метаморфозы человека и человечества под воздействием техносреды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311149" y="4847439"/>
            <a:ext cx="8520113" cy="1001269"/>
            <a:chOff x="2088225" y="720081"/>
            <a:chExt cx="4392501" cy="1252602"/>
          </a:xfrm>
        </p:grpSpPr>
        <p:sp>
          <p:nvSpPr>
            <p:cNvPr id="151" name="Google Shape;151;p6"/>
            <p:cNvSpPr/>
            <p:nvPr/>
          </p:nvSpPr>
          <p:spPr>
            <a:xfrm>
              <a:off x="2088225" y="720081"/>
              <a:ext cx="4392501" cy="125260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 txBox="1"/>
            <p:nvPr/>
          </p:nvSpPr>
          <p:spPr>
            <a:xfrm>
              <a:off x="2088225" y="720081"/>
              <a:ext cx="4392501" cy="125260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Термин «гуманистика» предпочтительнее термина «гуманитарные науки» в тех случаях, когда нужно подчеркнуть единство гуманитарной сферы познания, общность гуманитарных подходов в отличие от естественно-научных, общест- венно-научных, математических, технических и пр.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Футурология, гуманистика и глобалистика как науки о будущем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8" name="Google Shape;158;p7"/>
          <p:cNvGrpSpPr/>
          <p:nvPr/>
        </p:nvGrpSpPr>
        <p:grpSpPr>
          <a:xfrm>
            <a:off x="311150" y="1177898"/>
            <a:ext cx="4743930" cy="3928940"/>
            <a:chOff x="2088225" y="720081"/>
            <a:chExt cx="4392501" cy="1252602"/>
          </a:xfrm>
        </p:grpSpPr>
        <p:sp>
          <p:nvSpPr>
            <p:cNvPr id="159" name="Google Shape;159;p7"/>
            <p:cNvSpPr/>
            <p:nvPr/>
          </p:nvSpPr>
          <p:spPr>
            <a:xfrm>
              <a:off x="2088225" y="720081"/>
              <a:ext cx="4392501" cy="125260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 txBox="1"/>
            <p:nvPr/>
          </p:nvSpPr>
          <p:spPr>
            <a:xfrm>
              <a:off x="2088225" y="720081"/>
              <a:ext cx="4392501" cy="125260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«Гуманистика - это область самопознания и самосозидания человека и человечества. О чём бы ни писались гуманитарные сочине- ния: об эстетике итальянского Возрождения или об эпических сказаниях Древней Индии, о взаимовлиянии романских и германских языков или о кантовской философии времени и пространства, - всюду перед нами предстает образ человека в разных его воп- лощениях. Мы сопоставляем себя с ними, на- ходим общность и отличия, а значит, глубже познаём себя и одновременно становимся более человечными.»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i="0" lang="ru-RU" sz="16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Михаил Эпштейн</a:t>
              </a:r>
              <a:r>
                <a:rPr b="0" i="0" lang="ru-RU" sz="16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российский и американский философ</a:t>
              </a:r>
              <a:endPara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Ð¸ÑÐ°Ð¸Ð» Ð­Ð¿ÑÑÐµÐ¹Ð½ â Ð²ÑÐµ ÐºÐ½Ð¸Ð³Ð¸, Ð±Ð¸Ð¾Ð³ÑÐ°ÑÐ¸Ñ, Ð¾ÑÐ·ÑÐ²Ñ, ÑÐ¸ÑÐ°ÑÑ | ÐÐ·Ð±ÑÐºÐ°-ÐÑÑÐ¸ÐºÑÑ" id="161" name="Google Shape;1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5245" y="1177897"/>
            <a:ext cx="3662572" cy="553345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2" name="Google Shape;162;p7"/>
          <p:cNvSpPr txBox="1"/>
          <p:nvPr/>
        </p:nvSpPr>
        <p:spPr>
          <a:xfrm>
            <a:off x="2991695" y="6372796"/>
            <a:ext cx="231355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Михаил Эпштейн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Футурология, гуманистика и глобалистика как науки о будущем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68" name="Google Shape;168;p8"/>
          <p:cNvGrpSpPr/>
          <p:nvPr/>
        </p:nvGrpSpPr>
        <p:grpSpPr>
          <a:xfrm>
            <a:off x="594937" y="1139741"/>
            <a:ext cx="7919620" cy="4320204"/>
            <a:chOff x="413782" y="1054"/>
            <a:chExt cx="7919620" cy="4320204"/>
          </a:xfrm>
        </p:grpSpPr>
        <p:sp>
          <p:nvSpPr>
            <p:cNvPr id="169" name="Google Shape;169;p8"/>
            <p:cNvSpPr/>
            <p:nvPr/>
          </p:nvSpPr>
          <p:spPr>
            <a:xfrm>
              <a:off x="413782" y="1054"/>
              <a:ext cx="4814953" cy="508259"/>
            </a:xfrm>
            <a:prstGeom prst="roundRect">
              <a:avLst>
                <a:gd fmla="val 10000" name="adj"/>
              </a:avLst>
            </a:prstGeom>
            <a:solidFill>
              <a:srgbClr val="7AC1F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8"/>
            <p:cNvSpPr txBox="1"/>
            <p:nvPr/>
          </p:nvSpPr>
          <p:spPr>
            <a:xfrm>
              <a:off x="428668" y="15940"/>
              <a:ext cx="4785181" cy="4784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Гуманитарные науки учат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95277" y="509313"/>
              <a:ext cx="481495" cy="3811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2" name="Google Shape;172;p8"/>
            <p:cNvSpPr/>
            <p:nvPr/>
          </p:nvSpPr>
          <p:spPr>
            <a:xfrm>
              <a:off x="1376772" y="636378"/>
              <a:ext cx="6956630" cy="5082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 txBox="1"/>
            <p:nvPr/>
          </p:nvSpPr>
          <p:spPr>
            <a:xfrm>
              <a:off x="1391658" y="651264"/>
              <a:ext cx="6926858" cy="4784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понимать и выражать себя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95277" y="509313"/>
              <a:ext cx="481495" cy="10165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5" name="Google Shape;175;p8"/>
            <p:cNvSpPr/>
            <p:nvPr/>
          </p:nvSpPr>
          <p:spPr>
            <a:xfrm>
              <a:off x="1376772" y="1271702"/>
              <a:ext cx="6956630" cy="5082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8"/>
            <p:cNvSpPr txBox="1"/>
            <p:nvPr/>
          </p:nvSpPr>
          <p:spPr>
            <a:xfrm>
              <a:off x="1391658" y="1286588"/>
              <a:ext cx="6926858" cy="4784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понимать других людей и общаться с ними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895277" y="509313"/>
              <a:ext cx="481495" cy="165184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8" name="Google Shape;178;p8"/>
            <p:cNvSpPr/>
            <p:nvPr/>
          </p:nvSpPr>
          <p:spPr>
            <a:xfrm>
              <a:off x="1376772" y="1907026"/>
              <a:ext cx="6956630" cy="5082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 txBox="1"/>
            <p:nvPr/>
          </p:nvSpPr>
          <p:spPr>
            <a:xfrm>
              <a:off x="1391658" y="1921912"/>
              <a:ext cx="6926858" cy="4784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понимать другие культуры и эпохи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895277" y="509313"/>
              <a:ext cx="481495" cy="228716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1" name="Google Shape;181;p8"/>
            <p:cNvSpPr/>
            <p:nvPr/>
          </p:nvSpPr>
          <p:spPr>
            <a:xfrm>
              <a:off x="1376772" y="2542350"/>
              <a:ext cx="6956630" cy="5082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8"/>
            <p:cNvSpPr txBox="1"/>
            <p:nvPr/>
          </p:nvSpPr>
          <p:spPr>
            <a:xfrm>
              <a:off x="1391658" y="2557236"/>
              <a:ext cx="6926858" cy="4784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понимать цели человечества и ход истории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895277" y="509313"/>
              <a:ext cx="481495" cy="29224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4" name="Google Shape;184;p8"/>
            <p:cNvSpPr/>
            <p:nvPr/>
          </p:nvSpPr>
          <p:spPr>
            <a:xfrm>
              <a:off x="1376772" y="3177675"/>
              <a:ext cx="6956630" cy="5082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 txBox="1"/>
            <p:nvPr/>
          </p:nvSpPr>
          <p:spPr>
            <a:xfrm>
              <a:off x="1391658" y="3192561"/>
              <a:ext cx="6926858" cy="4784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сознательно строить свою личность в творческом взаимодейст- вии с другими индивидами и культурами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895277" y="509313"/>
              <a:ext cx="481495" cy="35578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87" name="Google Shape;187;p8"/>
            <p:cNvSpPr/>
            <p:nvPr/>
          </p:nvSpPr>
          <p:spPr>
            <a:xfrm>
              <a:off x="1376772" y="3812999"/>
              <a:ext cx="6956630" cy="5082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571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 txBox="1"/>
            <p:nvPr/>
          </p:nvSpPr>
          <p:spPr>
            <a:xfrm>
              <a:off x="1391658" y="3827885"/>
              <a:ext cx="6926858" cy="4784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быть человеком в полном смысле слова, достойным предста- вителем человечества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9" name="Google Shape;189;p8"/>
          <p:cNvGrpSpPr/>
          <p:nvPr/>
        </p:nvGrpSpPr>
        <p:grpSpPr>
          <a:xfrm>
            <a:off x="311150" y="5680524"/>
            <a:ext cx="8520113" cy="1001269"/>
            <a:chOff x="2088225" y="720081"/>
            <a:chExt cx="4392501" cy="1252602"/>
          </a:xfrm>
        </p:grpSpPr>
        <p:sp>
          <p:nvSpPr>
            <p:cNvPr id="190" name="Google Shape;190;p8"/>
            <p:cNvSpPr/>
            <p:nvPr/>
          </p:nvSpPr>
          <p:spPr>
            <a:xfrm>
              <a:off x="2088225" y="720081"/>
              <a:ext cx="4392501" cy="125260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8"/>
            <p:cNvSpPr txBox="1"/>
            <p:nvPr/>
          </p:nvSpPr>
          <p:spPr>
            <a:xfrm>
              <a:off x="2088225" y="720081"/>
              <a:ext cx="4392501" cy="125260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Будущее цивилизации зависит от многих дисциплин, включая математику, ки- бернетику, информатику, нейропсихологию, теорию и практику искусственного интеллекта… Однако все они, в свою очередь, зависят от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гуманистики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посколь- ку именно она фокусируется на самосознании любого субъекта, будь то Бог, че- ловек или «мыслящая» машина.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Футурология, гуманистика и глобалистика как науки о будущем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7" name="Google Shape;197;p9"/>
          <p:cNvGrpSpPr/>
          <p:nvPr/>
        </p:nvGrpSpPr>
        <p:grpSpPr>
          <a:xfrm>
            <a:off x="311148" y="1138083"/>
            <a:ext cx="8520113" cy="1354952"/>
            <a:chOff x="2088225" y="720081"/>
            <a:chExt cx="4392501" cy="1252602"/>
          </a:xfrm>
        </p:grpSpPr>
        <p:sp>
          <p:nvSpPr>
            <p:cNvPr id="198" name="Google Shape;198;p9"/>
            <p:cNvSpPr/>
            <p:nvPr/>
          </p:nvSpPr>
          <p:spPr>
            <a:xfrm>
              <a:off x="2088225" y="720081"/>
              <a:ext cx="4392501" cy="12526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9"/>
            <p:cNvSpPr txBox="1"/>
            <p:nvPr/>
          </p:nvSpPr>
          <p:spPr>
            <a:xfrm>
              <a:off x="2088225" y="720081"/>
              <a:ext cx="4392501" cy="12526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Глобалистика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(от лат. globus – земной шар) – это междисциплинарная область научных исследований, направленных на выявление сущности, тенденций и причин процессов глобализации, порождаемых ею глобальных проблем и поиск путей утверждения позитивных и преодоления негативных для человека и биосферы последствий этих процессов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00" name="Google Shape;200;p9"/>
          <p:cNvSpPr/>
          <p:nvPr/>
        </p:nvSpPr>
        <p:spPr>
          <a:xfrm>
            <a:off x="311147" y="2555782"/>
            <a:ext cx="8520113" cy="9233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Впервые о глобальных проблемах политики и экономисты стали говорить в 60–х – 70–х гг. XX в. Именно с этого периода в научный обиход вошёл термин «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глобалистика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» как особое направление научных исследований</a:t>
            </a:r>
            <a:endParaRPr/>
          </a:p>
        </p:txBody>
      </p:sp>
      <p:grpSp>
        <p:nvGrpSpPr>
          <p:cNvPr id="201" name="Google Shape;201;p9"/>
          <p:cNvGrpSpPr/>
          <p:nvPr/>
        </p:nvGrpSpPr>
        <p:grpSpPr>
          <a:xfrm>
            <a:off x="224864" y="3487738"/>
            <a:ext cx="8605819" cy="3206359"/>
            <a:chOff x="577" y="8626"/>
            <a:chExt cx="8605819" cy="3206359"/>
          </a:xfrm>
        </p:grpSpPr>
        <p:sp>
          <p:nvSpPr>
            <p:cNvPr id="202" name="Google Shape;202;p9"/>
            <p:cNvSpPr/>
            <p:nvPr/>
          </p:nvSpPr>
          <p:spPr>
            <a:xfrm>
              <a:off x="4303487" y="493811"/>
              <a:ext cx="3044748" cy="5284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03" name="Google Shape;203;p9"/>
            <p:cNvSpPr/>
            <p:nvPr/>
          </p:nvSpPr>
          <p:spPr>
            <a:xfrm>
              <a:off x="4257767" y="493811"/>
              <a:ext cx="91440" cy="52842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04" name="Google Shape;204;p9"/>
            <p:cNvSpPr/>
            <p:nvPr/>
          </p:nvSpPr>
          <p:spPr>
            <a:xfrm>
              <a:off x="1258738" y="493811"/>
              <a:ext cx="3044748" cy="52842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05" name="Google Shape;205;p9"/>
            <p:cNvSpPr/>
            <p:nvPr/>
          </p:nvSpPr>
          <p:spPr>
            <a:xfrm>
              <a:off x="584414" y="8626"/>
              <a:ext cx="7438145" cy="48518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9"/>
            <p:cNvSpPr txBox="1"/>
            <p:nvPr/>
          </p:nvSpPr>
          <p:spPr>
            <a:xfrm>
              <a:off x="584414" y="8626"/>
              <a:ext cx="7438145" cy="4851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Группы глобальный проблем в современной глобалистике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577" y="1022238"/>
              <a:ext cx="2516321" cy="219274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9"/>
            <p:cNvSpPr txBox="1"/>
            <p:nvPr/>
          </p:nvSpPr>
          <p:spPr>
            <a:xfrm>
              <a:off x="577" y="1022238"/>
              <a:ext cx="2516321" cy="21927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проблемы межгосудар- ственных отношений (устранение войны как способа решения конф- ликтов, обеспечение справедливого мира, установление нового международного эко- номического порядка)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045326" y="1022238"/>
              <a:ext cx="2516321" cy="219274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3045326" y="1022238"/>
              <a:ext cx="2516321" cy="21927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экологические пробле- мы (обеспечение лю- дей энергией, топли- вом, пресной водой, сырьевыми ресурсами и т.п., загрязнение сре- ды, освоение Мирового океана и космического пространства)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6090075" y="1022238"/>
              <a:ext cx="2516321" cy="219274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 txBox="1"/>
            <p:nvPr/>
          </p:nvSpPr>
          <p:spPr>
            <a:xfrm>
              <a:off x="6090075" y="1022238"/>
              <a:ext cx="2516321" cy="21927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демографические проблемы (выживание, здоровье, образование)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08.09.2021</vt:lpwstr>
  </property>
</Properties>
</file>