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4" r:id="rId4"/>
    <p:sldId id="263" r:id="rId5"/>
    <p:sldId id="309" r:id="rId6"/>
    <p:sldId id="334" r:id="rId7"/>
    <p:sldId id="335" r:id="rId8"/>
    <p:sldId id="336" r:id="rId9"/>
    <p:sldId id="337" r:id="rId10"/>
    <p:sldId id="338" r:id="rId11"/>
    <p:sldId id="340" r:id="rId12"/>
    <p:sldId id="34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083B0-97B5-90D2-1B67-CACAF2533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4ECC63-A53B-4DDE-79EB-55E248AFE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EA8D3-CBF0-E528-B684-B05C1EE9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81A4-0541-4F2C-BE85-6E009EBFE6E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A351FA-2B42-5C30-7058-54D463BE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548B25-6DFC-CB48-DC9E-7159FA65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D738-9674-4A46-8891-487505C2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56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4689E-2F02-7559-C818-3D60ED7F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C5350C-F6A4-C506-5DCC-D2CC63978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7D7198-03E9-D36A-8D7B-AA5326E6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81A4-0541-4F2C-BE85-6E009EBFE6E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31ED9-9BF1-442B-B4AE-4FDFBD032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622761-37AE-BC14-395B-783C3177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D738-9674-4A46-8891-487505C2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6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8B67C9-4EA2-8FD7-7C14-8A755B7CD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1CCA38-A553-64F1-C902-EEC36CF2A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59C3E9-E87A-3D98-A6DD-3BDD774A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81A4-0541-4F2C-BE85-6E009EBFE6E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1E4C9D-DDE9-FF8A-3D5B-D7EDA7BF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9AA011-10B1-5D68-50A1-D6DFE2A5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D738-9674-4A46-8891-487505C2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30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668BF-4A77-8A9C-7FC9-EEF53FD2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136842-715E-2BE9-A7BD-541396E9A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4FF38-83B6-F9FB-3A69-F779268F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81A4-0541-4F2C-BE85-6E009EBFE6E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291AF-8D09-2443-7698-62716CB39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E9E34-464A-7DA8-0342-5511139B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D738-9674-4A46-8891-487505C2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2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E547B-ED58-F2A9-A43D-6959D529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0D4510-924A-CFBC-AEE3-A719500E8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34A85D-2A36-3D49-7F8F-B6179B590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81A4-0541-4F2C-BE85-6E009EBFE6E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ED3CFE-2FF7-439E-2E98-2E0B75B3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7657FE-1BC7-A2C7-3C29-C420B9073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D738-9674-4A46-8891-487505C2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6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27C06-0004-498B-63FF-EEC0A13E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42EC5-09A6-9BBF-4AF0-1048F779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6C80F-8CAB-265C-E8FC-9C84882C0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8084CC-EA8E-7F8F-A47D-12190A09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81A4-0541-4F2C-BE85-6E009EBFE6E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AE8A02-968D-E203-6005-A0BBAAE9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35B564-9FC3-D2F8-B1C9-3DB400717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D738-9674-4A46-8891-487505C2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2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44266-A108-EE1A-365A-4BCCE87D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7BCBC8-A469-CD5F-324C-8DD7E80A7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CF013E-491A-FF58-F580-6EBB02EDC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93B060-AB6C-7C9B-726D-868BAE3C0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7ADDD9-0A0C-3276-6833-96A1CBD85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F9B96F-A72D-5012-E593-8B58AA5E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81A4-0541-4F2C-BE85-6E009EBFE6E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5A698F-C519-DD7E-EE2F-56EAC1C76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8BFD05-01D8-AE14-BA96-DDDBCA38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D738-9674-4A46-8891-487505C2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4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0CACF-ABD1-0891-735E-48392C8CE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902076-7B3D-7478-559D-F304EEBE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81A4-0541-4F2C-BE85-6E009EBFE6E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C4251C-63C0-46DD-ECCA-16D7EC5E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6DCE7B-F774-613F-9066-6A4EEF32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D738-9674-4A46-8891-487505C2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7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861DCB5-03DF-400E-D1AD-7D6119F4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81A4-0541-4F2C-BE85-6E009EBFE6E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713510-6F13-1F6A-4482-2B13F0304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954E55-81ED-A113-FFB6-0393F16B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D738-9674-4A46-8891-487505C2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6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CE410-3D16-9AA2-3D12-596B4EFE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7F452-6DF7-0E0D-D00A-62542F179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3FC52C-F174-2470-B947-2400A51D5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36BC53-3218-3D59-C712-3D1F0537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81A4-0541-4F2C-BE85-6E009EBFE6E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5E747D-86A0-62C8-D752-FEA98933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78B99A-9058-06B3-574A-4F468D97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D738-9674-4A46-8891-487505C2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5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CE4C6-5A98-C8EE-D365-DAE3E22E1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C73244-EC6C-F5DB-86F0-018B64F66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15EE10-B0DB-6993-2BFC-40F480984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B507C6-F7A2-FD21-F7EE-053C6978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81A4-0541-4F2C-BE85-6E009EBFE6E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D1C658-F528-B742-7149-7F04F33D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57DC7-6737-88AE-CE7F-770769A7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D738-9674-4A46-8891-487505C2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01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03DC4-5C4B-9AF2-C147-CCE980F41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C335C0-E26D-B11D-C34B-F95C5FC0A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E7D456-9EA7-B883-A9EB-62A760813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0581A4-0541-4F2C-BE85-6E009EBFE6E2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2D3BD4-ADE3-235A-00C9-BEE672A9C4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2FD9CE-0FBD-4CBF-9590-0AD6C7799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B8D738-9674-4A46-8891-487505C2E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3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8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Мемориальный комплекс «Ола»">
            <a:extLst>
              <a:ext uri="{FF2B5EF4-FFF2-40B4-BE49-F238E27FC236}">
                <a16:creationId xmlns:a16="http://schemas.microsoft.com/office/drawing/2014/main" id="{EB12CB2B-5208-7400-8801-223FA3F2C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" b="1294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68CCA-A18E-5571-BF48-2C432FB15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Ола – сестра Хатыни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6BA70-AE79-7DF0-7D56-C2C25267D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46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Изображение выглядит как на открытом воздухе, небо, облак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20E53603-ED7F-7409-EF20-86415AF763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92"/>
          <a:stretch/>
        </p:blipFill>
        <p:spPr bwMode="auto">
          <a:xfrm>
            <a:off x="20" y="10"/>
            <a:ext cx="12191980" cy="68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1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Мемориальный комплекс в д. Ола, 2020 г.">
            <a:extLst>
              <a:ext uri="{FF2B5EF4-FFF2-40B4-BE49-F238E27FC236}">
                <a16:creationId xmlns:a16="http://schemas.microsoft.com/office/drawing/2014/main" id="{7E29A9F6-0058-6C82-07DF-7233F88A01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" b="7588"/>
          <a:stretch/>
        </p:blipFill>
        <p:spPr bwMode="auto">
          <a:xfrm>
            <a:off x="20" y="10"/>
            <a:ext cx="12191980" cy="68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3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Новости Гомеля и Беларуси - Телерадиокомпания &quot;Гомель&quot;">
            <a:extLst>
              <a:ext uri="{FF2B5EF4-FFF2-40B4-BE49-F238E27FC236}">
                <a16:creationId xmlns:a16="http://schemas.microsoft.com/office/drawing/2014/main" id="{5A92912D-6A6F-C43F-5DF4-D670F0A0EF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0" b="8815"/>
          <a:stretch/>
        </p:blipFill>
        <p:spPr bwMode="auto">
          <a:xfrm>
            <a:off x="20" y="10"/>
            <a:ext cx="12191980" cy="68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15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D1862A3F-271C-46D5-B8B9-B56EC938F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l="6819" r="29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4A7FD-03DA-4435-96D6-D3207B57C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22 июня 1941 г.  - нападение Германии на СССР</a:t>
            </a:r>
          </a:p>
        </p:txBody>
      </p:sp>
    </p:spTree>
    <p:extLst>
      <p:ext uri="{BB962C8B-B14F-4D97-AF65-F5344CB8AC3E}">
        <p14:creationId xmlns:p14="http://schemas.microsoft.com/office/powerpoint/2010/main" val="4283969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AEA1B-A689-A644-7197-6A9F2991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План ОСТ</a:t>
            </a:r>
          </a:p>
        </p:txBody>
      </p:sp>
      <p:sp>
        <p:nvSpPr>
          <p:cNvPr id="410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91DD50-33F8-C485-518E-EC4E85580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 b="0" i="0" dirty="0" err="1">
                <a:effectLst/>
              </a:rPr>
              <a:t>нацистский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план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колонизации</a:t>
            </a:r>
            <a:r>
              <a:rPr lang="en-US" sz="1900" b="0" i="0" dirty="0">
                <a:effectLst/>
              </a:rPr>
              <a:t> и </a:t>
            </a:r>
            <a:r>
              <a:rPr lang="en-US" sz="1900" b="0" i="0" dirty="0" err="1">
                <a:effectLst/>
              </a:rPr>
              <a:t>германизации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оккупированных</a:t>
            </a:r>
            <a:r>
              <a:rPr lang="en-US" sz="1900" b="0" i="0" dirty="0">
                <a:effectLst/>
              </a:rPr>
              <a:t> в </a:t>
            </a:r>
            <a:r>
              <a:rPr lang="en-US" sz="1900" b="0" i="0" dirty="0" err="1">
                <a:effectLst/>
              </a:rPr>
              <a:t>ходе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Второй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мировой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войны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земель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Восточной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Европы</a:t>
            </a:r>
            <a:r>
              <a:rPr lang="en-US" sz="1900" b="0" i="0" dirty="0">
                <a:effectLst/>
              </a:rPr>
              <a:t>, </a:t>
            </a:r>
            <a:r>
              <a:rPr lang="en-US" sz="1900" b="0" i="0" dirty="0" err="1">
                <a:effectLst/>
              </a:rPr>
              <a:t>включая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захваченные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территории</a:t>
            </a:r>
            <a:r>
              <a:rPr lang="en-US" sz="1900" b="0" i="0" dirty="0">
                <a:effectLst/>
              </a:rPr>
              <a:t> СССР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b="0" i="0" dirty="0" err="1">
                <a:effectLst/>
              </a:rPr>
              <a:t>По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существу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это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был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основанный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на</a:t>
            </a:r>
            <a:r>
              <a:rPr lang="en-US" sz="1900" b="0" i="0" dirty="0">
                <a:effectLst/>
              </a:rPr>
              <a:t> «</a:t>
            </a:r>
            <a:r>
              <a:rPr lang="en-US" sz="1900" b="0" i="0" dirty="0" err="1">
                <a:effectLst/>
              </a:rPr>
              <a:t>расовой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доктрине</a:t>
            </a:r>
            <a:r>
              <a:rPr lang="en-US" sz="1900" b="0" i="0" dirty="0">
                <a:effectLst/>
              </a:rPr>
              <a:t>» и «</a:t>
            </a:r>
            <a:r>
              <a:rPr lang="en-US" sz="1900" b="0" i="0" dirty="0" err="1">
                <a:effectLst/>
              </a:rPr>
              <a:t>теории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жизненного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пространства</a:t>
            </a:r>
            <a:r>
              <a:rPr lang="en-US" sz="1900" b="0" i="0" dirty="0">
                <a:effectLst/>
              </a:rPr>
              <a:t>» </a:t>
            </a:r>
            <a:r>
              <a:rPr lang="en-US" sz="1900" b="0" i="0" dirty="0" err="1">
                <a:effectLst/>
              </a:rPr>
              <a:t>проект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ликвидации</a:t>
            </a:r>
            <a:r>
              <a:rPr lang="en-US" sz="1900" b="0" i="0" dirty="0">
                <a:effectLst/>
              </a:rPr>
              <a:t> СССР </a:t>
            </a:r>
            <a:r>
              <a:rPr lang="en-US" sz="1900" b="0" i="0" dirty="0" err="1">
                <a:effectLst/>
              </a:rPr>
              <a:t>как</a:t>
            </a:r>
            <a:r>
              <a:rPr lang="en-US" sz="1900" b="0" i="0" dirty="0">
                <a:effectLst/>
              </a:rPr>
              <a:t> </a:t>
            </a:r>
            <a:r>
              <a:rPr lang="en-US" sz="1900" b="0" i="0" dirty="0" err="1">
                <a:effectLst/>
              </a:rPr>
              <a:t>государства</a:t>
            </a:r>
            <a:r>
              <a:rPr lang="en-US" sz="1900" dirty="0"/>
              <a:t>, а </a:t>
            </a:r>
            <a:r>
              <a:rPr lang="en-US" sz="1900" dirty="0" err="1"/>
              <a:t>также</a:t>
            </a:r>
            <a:r>
              <a:rPr lang="en-US" sz="1900" dirty="0"/>
              <a:t> </a:t>
            </a:r>
            <a:r>
              <a:rPr lang="en-US" sz="1900" dirty="0" err="1"/>
              <a:t>физическое</a:t>
            </a:r>
            <a:r>
              <a:rPr lang="en-US" sz="1900" dirty="0"/>
              <a:t> </a:t>
            </a:r>
            <a:r>
              <a:rPr lang="en-US" sz="1900" dirty="0" err="1"/>
              <a:t>истребление</a:t>
            </a:r>
            <a:r>
              <a:rPr lang="en-US" sz="1900" dirty="0"/>
              <a:t> </a:t>
            </a:r>
            <a:r>
              <a:rPr lang="en-US" sz="1900" dirty="0" err="1"/>
              <a:t>славян</a:t>
            </a:r>
            <a:r>
              <a:rPr lang="en-US" sz="1900" dirty="0"/>
              <a:t>, </a:t>
            </a:r>
            <a:r>
              <a:rPr lang="en-US" sz="1900" dirty="0" err="1"/>
              <a:t>евреев</a:t>
            </a:r>
            <a:r>
              <a:rPr lang="en-US" sz="1900" dirty="0"/>
              <a:t> и </a:t>
            </a:r>
            <a:r>
              <a:rPr lang="en-US" sz="1900" dirty="0" err="1"/>
              <a:t>других</a:t>
            </a:r>
            <a:r>
              <a:rPr lang="en-US" sz="1900" dirty="0"/>
              <a:t> </a:t>
            </a:r>
            <a:r>
              <a:rPr lang="en-US" sz="1900" dirty="0" err="1"/>
              <a:t>народов</a:t>
            </a:r>
            <a:endParaRPr lang="en-US" sz="1900" dirty="0"/>
          </a:p>
        </p:txBody>
      </p:sp>
      <p:pic>
        <p:nvPicPr>
          <p:cNvPr id="4098" name="Picture 2" descr="Изображение выглядит как внешний, скала, дом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E31B1303-3A07-6861-FCD2-3C74C14B4A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65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37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79B78-C14C-AEC5-A78B-1E8280D9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«Русский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должен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умереть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чтобы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мы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жили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 (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Архива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БелТА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02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Изображение выглядит как текст, внешний, человек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CE82B01D-B809-ADB4-A2DC-C9F6D6B310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6586" y="640080"/>
            <a:ext cx="6150036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6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F984F-8440-2D09-7758-1C8EBA8C6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Геноцид</a:t>
            </a:r>
          </a:p>
        </p:txBody>
      </p:sp>
      <p:sp>
        <p:nvSpPr>
          <p:cNvPr id="10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1D988C-802A-77EC-15CC-828170BE9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</a:rPr>
              <a:t>Истребление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отдельных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групп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населения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или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целых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народов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по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политическим</a:t>
            </a:r>
            <a:r>
              <a:rPr lang="en-US" sz="2200" b="0" i="0" dirty="0">
                <a:effectLst/>
              </a:rPr>
              <a:t>, </a:t>
            </a:r>
            <a:r>
              <a:rPr lang="en-US" sz="2200" b="0" i="0" dirty="0" err="1">
                <a:effectLst/>
              </a:rPr>
              <a:t>расовым</a:t>
            </a:r>
            <a:r>
              <a:rPr lang="en-US" sz="2200" b="0" i="0" dirty="0">
                <a:effectLst/>
              </a:rPr>
              <a:t>, </a:t>
            </a:r>
            <a:r>
              <a:rPr lang="en-US" sz="2200" b="0" i="0" dirty="0" err="1">
                <a:effectLst/>
              </a:rPr>
              <a:t>национальным</a:t>
            </a:r>
            <a:r>
              <a:rPr lang="en-US" sz="2200" b="0" i="0" dirty="0">
                <a:effectLst/>
              </a:rPr>
              <a:t>, </a:t>
            </a:r>
            <a:r>
              <a:rPr lang="en-US" sz="2200" b="0" i="0" dirty="0" err="1">
                <a:effectLst/>
              </a:rPr>
              <a:t>этническим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или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религиозным</a:t>
            </a:r>
            <a:r>
              <a:rPr lang="en-US" sz="2200" b="0" i="0" dirty="0">
                <a:effectLst/>
              </a:rPr>
              <a:t> </a:t>
            </a:r>
            <a:r>
              <a:rPr lang="en-US" sz="2200" b="0" i="0" dirty="0" err="1">
                <a:effectLst/>
              </a:rPr>
              <a:t>мотивам</a:t>
            </a:r>
            <a:r>
              <a:rPr lang="en-US" sz="2200" b="0" i="0" dirty="0">
                <a:effectLst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026" name="Picture 2" descr="Геноцид не имеет срока давности | Голас Касцюкоўшчыны">
            <a:extLst>
              <a:ext uri="{FF2B5EF4-FFF2-40B4-BE49-F238E27FC236}">
                <a16:creationId xmlns:a16="http://schemas.microsoft.com/office/drawing/2014/main" id="{9066AF22-04B4-D0CC-F0D3-63E114AAC5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9" r="18839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9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2" name="Rectangle 1843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4" name="Rectangle 1844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Скульптура «Непокорённый человек»">
            <a:extLst>
              <a:ext uri="{FF2B5EF4-FFF2-40B4-BE49-F238E27FC236}">
                <a16:creationId xmlns:a16="http://schemas.microsoft.com/office/drawing/2014/main" id="{3E6EA7F6-91EE-9A17-07FE-DD17BC187B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-1" b="-1"/>
          <a:stretch/>
        </p:blipFill>
        <p:spPr bwMode="auto"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BE00F-F07A-B2AA-D071-BE5641FB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Хатынь (22 марта 1943 г.) – 149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02694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9" name="Rectangle 205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D3F12-6277-43CF-BB73-DB45C2EC5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Сожжённые деревни на территории Беларуси</a:t>
            </a:r>
          </a:p>
        </p:txBody>
      </p:sp>
      <p:sp>
        <p:nvSpPr>
          <p:cNvPr id="207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Генпрокуратура: о наполнении карты сожженных деревень">
            <a:extLst>
              <a:ext uri="{FF2B5EF4-FFF2-40B4-BE49-F238E27FC236}">
                <a16:creationId xmlns:a16="http://schemas.microsoft.com/office/drawing/2014/main" id="{21980933-4B7E-0662-2B0A-2C12325068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32863"/>
            <a:ext cx="7214616" cy="436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82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0" name="Rectangle 1946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FC1DB-DD43-ABDE-E66E-8DC335F6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Ола (14 января 1944 г.) – 1758 человек (950 детей)</a:t>
            </a:r>
          </a:p>
        </p:txBody>
      </p:sp>
      <p:sp>
        <p:nvSpPr>
          <p:cNvPr id="1946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Изображение выглядит как текст, дерево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63F55861-B2D3-683C-52DA-E361EB0F1E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25442"/>
            <a:ext cx="7214616" cy="477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2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3078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Трагедия деревни Ола | neft.by">
            <a:extLst>
              <a:ext uri="{FF2B5EF4-FFF2-40B4-BE49-F238E27FC236}">
                <a16:creationId xmlns:a16="http://schemas.microsoft.com/office/drawing/2014/main" id="{26954BC5-CD61-AE7E-F46A-55A0F5C3C3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r="1" b="1"/>
          <a:stretch/>
        </p:blipFill>
        <p:spPr bwMode="auto">
          <a:xfrm>
            <a:off x="20" y="10"/>
            <a:ext cx="12191980" cy="68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613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130</Words>
  <Application>Microsoft Office PowerPoint</Application>
  <PresentationFormat>Широкоэкранный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Ола – сестра Хатыни</vt:lpstr>
      <vt:lpstr>22 июня 1941 г.  - нападение Германии на СССР</vt:lpstr>
      <vt:lpstr>План ОСТ</vt:lpstr>
      <vt:lpstr>«Русский должен умереть, чтобы мы жили» (Из Архива БелТА)</vt:lpstr>
      <vt:lpstr>Геноцид</vt:lpstr>
      <vt:lpstr>Хатынь (22 марта 1943 г.) – 149 человек</vt:lpstr>
      <vt:lpstr>Сожжённые деревни на территории Беларуси</vt:lpstr>
      <vt:lpstr>Ола (14 января 1944 г.) – 1758 человек (950 детей)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Ола – сестра Хатыни</dc:title>
  <dc:creator>Роман Жигалов</dc:creator>
  <cp:lastModifiedBy>Неизвестный пользователь</cp:lastModifiedBy>
  <cp:revision>3</cp:revision>
  <dcterms:created xsi:type="dcterms:W3CDTF">2024-01-06T09:04:36Z</dcterms:created>
  <dcterms:modified xsi:type="dcterms:W3CDTF">2024-01-10T14:58:58Z</dcterms:modified>
</cp:coreProperties>
</file>