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embeddedFontLst>
    <p:embeddedFont>
      <p:font typeface="Cambria Math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5" roundtripDataSignature="AMtx7mjqoIvYj2eiIeQaIpdEzSx09xuM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8AA666-E80F-48E7-8CE5-155827B24CCC}">
  <a:tblStyle styleId="{C58AA666-E80F-48E7-8CE5-155827B24CC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ambriaMath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4.jpg"/><Relationship Id="rId6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9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9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9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9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9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9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9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9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9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30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2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3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3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3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3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4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4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4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4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0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20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3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3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4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4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6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7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7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8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8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8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8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8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8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8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48064" y="2819400"/>
            <a:ext cx="3995936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/>
              <a:t>Финансовая система общества</a:t>
            </a:r>
            <a:endParaRPr/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Обществоведение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ru-RU" sz="3400"/>
              <a:t>Налоги, их виды и роль в экономике</a:t>
            </a:r>
            <a:endParaRPr sz="3400"/>
          </a:p>
        </p:txBody>
      </p:sp>
      <p:grpSp>
        <p:nvGrpSpPr>
          <p:cNvPr id="348" name="Google Shape;348;p10"/>
          <p:cNvGrpSpPr/>
          <p:nvPr/>
        </p:nvGrpSpPr>
        <p:grpSpPr>
          <a:xfrm>
            <a:off x="399521" y="1916830"/>
            <a:ext cx="7696885" cy="3744418"/>
            <a:chOff x="3985" y="720078"/>
            <a:chExt cx="7696885" cy="3744418"/>
          </a:xfrm>
        </p:grpSpPr>
        <p:sp>
          <p:nvSpPr>
            <p:cNvPr id="349" name="Google Shape;349;p10"/>
            <p:cNvSpPr/>
            <p:nvPr/>
          </p:nvSpPr>
          <p:spPr>
            <a:xfrm>
              <a:off x="5863924" y="2731575"/>
              <a:ext cx="1005748" cy="3491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0" name="Google Shape;350;p10"/>
            <p:cNvSpPr/>
            <p:nvPr/>
          </p:nvSpPr>
          <p:spPr>
            <a:xfrm>
              <a:off x="4858176" y="2731575"/>
              <a:ext cx="1005748" cy="34910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1" name="Google Shape;351;p10"/>
            <p:cNvSpPr/>
            <p:nvPr/>
          </p:nvSpPr>
          <p:spPr>
            <a:xfrm>
              <a:off x="3852428" y="1551275"/>
              <a:ext cx="2011496" cy="3491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2" name="Google Shape;352;p10"/>
            <p:cNvSpPr/>
            <p:nvPr/>
          </p:nvSpPr>
          <p:spPr>
            <a:xfrm>
              <a:off x="1840931" y="2731575"/>
              <a:ext cx="1005748" cy="3491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3" name="Google Shape;353;p10"/>
            <p:cNvSpPr/>
            <p:nvPr/>
          </p:nvSpPr>
          <p:spPr>
            <a:xfrm>
              <a:off x="835182" y="2731575"/>
              <a:ext cx="1005748" cy="34910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4" name="Google Shape;354;p10"/>
            <p:cNvSpPr/>
            <p:nvPr/>
          </p:nvSpPr>
          <p:spPr>
            <a:xfrm>
              <a:off x="1840931" y="1551275"/>
              <a:ext cx="2011496" cy="34910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5" name="Google Shape;355;p10"/>
            <p:cNvSpPr/>
            <p:nvPr/>
          </p:nvSpPr>
          <p:spPr>
            <a:xfrm>
              <a:off x="2448270" y="720078"/>
              <a:ext cx="2808315" cy="83119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0"/>
            <p:cNvSpPr txBox="1"/>
            <p:nvPr/>
          </p:nvSpPr>
          <p:spPr>
            <a:xfrm>
              <a:off x="2448270" y="720078"/>
              <a:ext cx="2808315" cy="8311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виды налогов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585515" y="1900378"/>
              <a:ext cx="2510830" cy="83119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0"/>
            <p:cNvSpPr txBox="1"/>
            <p:nvPr/>
          </p:nvSpPr>
          <p:spPr>
            <a:xfrm>
              <a:off x="585515" y="1900378"/>
              <a:ext cx="2510830" cy="8311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сфере распространения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3985" y="3080678"/>
              <a:ext cx="1662394" cy="138381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0"/>
            <p:cNvSpPr txBox="1"/>
            <p:nvPr/>
          </p:nvSpPr>
          <p:spPr>
            <a:xfrm>
              <a:off x="3985" y="3080678"/>
              <a:ext cx="1662394" cy="13838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республикан- ские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2015482" y="3080678"/>
              <a:ext cx="1662394" cy="138381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0"/>
            <p:cNvSpPr txBox="1"/>
            <p:nvPr/>
          </p:nvSpPr>
          <p:spPr>
            <a:xfrm>
              <a:off x="2015482" y="3080678"/>
              <a:ext cx="1662394" cy="13838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местные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4608509" y="1900378"/>
              <a:ext cx="2510830" cy="83119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0"/>
            <p:cNvSpPr txBox="1"/>
            <p:nvPr/>
          </p:nvSpPr>
          <p:spPr>
            <a:xfrm>
              <a:off x="4608509" y="1900378"/>
              <a:ext cx="2510830" cy="8311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способу взимания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4026979" y="3080678"/>
              <a:ext cx="1662394" cy="138381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0"/>
            <p:cNvSpPr txBox="1"/>
            <p:nvPr/>
          </p:nvSpPr>
          <p:spPr>
            <a:xfrm>
              <a:off x="4026979" y="3080678"/>
              <a:ext cx="1662394" cy="13838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прямые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6038476" y="3080678"/>
              <a:ext cx="1662394" cy="138381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0"/>
            <p:cNvSpPr txBox="1"/>
            <p:nvPr/>
          </p:nvSpPr>
          <p:spPr>
            <a:xfrm>
              <a:off x="6038476" y="3080678"/>
              <a:ext cx="1662394" cy="13838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косвенные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ru-RU" sz="3400"/>
              <a:t>Налоги, их виды и роль в экономике</a:t>
            </a:r>
            <a:endParaRPr sz="3400"/>
          </a:p>
        </p:txBody>
      </p:sp>
      <p:grpSp>
        <p:nvGrpSpPr>
          <p:cNvPr id="374" name="Google Shape;374;p11"/>
          <p:cNvGrpSpPr/>
          <p:nvPr/>
        </p:nvGrpSpPr>
        <p:grpSpPr>
          <a:xfrm>
            <a:off x="899786" y="1728710"/>
            <a:ext cx="7056394" cy="4120659"/>
            <a:chOff x="194" y="531958"/>
            <a:chExt cx="7056394" cy="4120659"/>
          </a:xfrm>
        </p:grpSpPr>
        <p:sp>
          <p:nvSpPr>
            <p:cNvPr id="375" name="Google Shape;375;p11"/>
            <p:cNvSpPr/>
            <p:nvPr/>
          </p:nvSpPr>
          <p:spPr>
            <a:xfrm>
              <a:off x="5361415" y="2376264"/>
              <a:ext cx="91440" cy="45857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6" name="Google Shape;376;p11"/>
            <p:cNvSpPr/>
            <p:nvPr/>
          </p:nvSpPr>
          <p:spPr>
            <a:xfrm>
              <a:off x="3528391" y="1213319"/>
              <a:ext cx="1878743" cy="4585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7" name="Google Shape;377;p11"/>
            <p:cNvSpPr/>
            <p:nvPr/>
          </p:nvSpPr>
          <p:spPr>
            <a:xfrm>
              <a:off x="1603928" y="2376264"/>
              <a:ext cx="91440" cy="45857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8" name="Google Shape;378;p11"/>
            <p:cNvSpPr/>
            <p:nvPr/>
          </p:nvSpPr>
          <p:spPr>
            <a:xfrm>
              <a:off x="1649648" y="1213319"/>
              <a:ext cx="1878743" cy="45857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9" name="Google Shape;379;p11"/>
            <p:cNvSpPr/>
            <p:nvPr/>
          </p:nvSpPr>
          <p:spPr>
            <a:xfrm>
              <a:off x="1683900" y="531958"/>
              <a:ext cx="3688983" cy="68136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1"/>
            <p:cNvSpPr txBox="1"/>
            <p:nvPr/>
          </p:nvSpPr>
          <p:spPr>
            <a:xfrm>
              <a:off x="1683900" y="531958"/>
              <a:ext cx="3688983" cy="6813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Налоги по способу взимания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543" y="1671898"/>
              <a:ext cx="3298209" cy="70436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1"/>
            <p:cNvSpPr txBox="1"/>
            <p:nvPr/>
          </p:nvSpPr>
          <p:spPr>
            <a:xfrm>
              <a:off x="543" y="1671898"/>
              <a:ext cx="3298209" cy="7043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прямые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194" y="2834843"/>
              <a:ext cx="3298907" cy="181777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1"/>
            <p:cNvSpPr txBox="1"/>
            <p:nvPr/>
          </p:nvSpPr>
          <p:spPr>
            <a:xfrm>
              <a:off x="194" y="2834843"/>
              <a:ext cx="3298907" cy="1817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уплачиваются непосредственно с доходов и имущества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3758030" y="1671898"/>
              <a:ext cx="3298209" cy="70436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1"/>
            <p:cNvSpPr txBox="1"/>
            <p:nvPr/>
          </p:nvSpPr>
          <p:spPr>
            <a:xfrm>
              <a:off x="3758030" y="1671898"/>
              <a:ext cx="3298209" cy="7043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косвенные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3757681" y="2834843"/>
              <a:ext cx="3298907" cy="181777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1"/>
            <p:cNvSpPr txBox="1"/>
            <p:nvPr/>
          </p:nvSpPr>
          <p:spPr>
            <a:xfrm>
              <a:off x="3757681" y="2834843"/>
              <a:ext cx="3298907" cy="1817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включаются в цену товаров и услуг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ru-RU" sz="3400"/>
              <a:t>Налоги, их виды и роль в экономике</a:t>
            </a:r>
            <a:endParaRPr sz="3400"/>
          </a:p>
        </p:txBody>
      </p:sp>
      <p:grpSp>
        <p:nvGrpSpPr>
          <p:cNvPr id="394" name="Google Shape;394;p12"/>
          <p:cNvGrpSpPr/>
          <p:nvPr/>
        </p:nvGrpSpPr>
        <p:grpSpPr>
          <a:xfrm>
            <a:off x="759581" y="1397976"/>
            <a:ext cx="6976764" cy="5126390"/>
            <a:chOff x="436053" y="976"/>
            <a:chExt cx="6976764" cy="5126390"/>
          </a:xfrm>
        </p:grpSpPr>
        <p:sp>
          <p:nvSpPr>
            <p:cNvPr id="395" name="Google Shape;395;p12"/>
            <p:cNvSpPr/>
            <p:nvPr/>
          </p:nvSpPr>
          <p:spPr>
            <a:xfrm>
              <a:off x="436053" y="976"/>
              <a:ext cx="4824534" cy="7070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2"/>
            <p:cNvSpPr txBox="1"/>
            <p:nvPr/>
          </p:nvSpPr>
          <p:spPr>
            <a:xfrm>
              <a:off x="456763" y="21686"/>
              <a:ext cx="4783114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Источники прямых налогов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918507" y="708065"/>
              <a:ext cx="482453" cy="5303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8" name="Google Shape;398;p12"/>
            <p:cNvSpPr/>
            <p:nvPr/>
          </p:nvSpPr>
          <p:spPr>
            <a:xfrm>
              <a:off x="1400960" y="884837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2"/>
            <p:cNvSpPr txBox="1"/>
            <p:nvPr/>
          </p:nvSpPr>
          <p:spPr>
            <a:xfrm>
              <a:off x="1421670" y="905547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прибыль предприятий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0" name="Google Shape;400;p12"/>
            <p:cNvSpPr/>
            <p:nvPr/>
          </p:nvSpPr>
          <p:spPr>
            <a:xfrm>
              <a:off x="918507" y="708065"/>
              <a:ext cx="482453" cy="14141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1" name="Google Shape;401;p12"/>
            <p:cNvSpPr/>
            <p:nvPr/>
          </p:nvSpPr>
          <p:spPr>
            <a:xfrm>
              <a:off x="1400960" y="1768697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2"/>
            <p:cNvSpPr txBox="1"/>
            <p:nvPr/>
          </p:nvSpPr>
          <p:spPr>
            <a:xfrm>
              <a:off x="1421670" y="1789407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заработная плата наёмных работников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918507" y="708065"/>
              <a:ext cx="482453" cy="22980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4" name="Google Shape;404;p12"/>
            <p:cNvSpPr/>
            <p:nvPr/>
          </p:nvSpPr>
          <p:spPr>
            <a:xfrm>
              <a:off x="1400960" y="2652558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2"/>
            <p:cNvSpPr txBox="1"/>
            <p:nvPr/>
          </p:nvSpPr>
          <p:spPr>
            <a:xfrm>
              <a:off x="1421670" y="2673268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дивиденды (доход, который получает владелец акций)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6" name="Google Shape;406;p12"/>
            <p:cNvSpPr/>
            <p:nvPr/>
          </p:nvSpPr>
          <p:spPr>
            <a:xfrm>
              <a:off x="918507" y="708065"/>
              <a:ext cx="482453" cy="31818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7" name="Google Shape;407;p12"/>
            <p:cNvSpPr/>
            <p:nvPr/>
          </p:nvSpPr>
          <p:spPr>
            <a:xfrm>
              <a:off x="1400960" y="3536418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2"/>
            <p:cNvSpPr txBox="1"/>
            <p:nvPr/>
          </p:nvSpPr>
          <p:spPr>
            <a:xfrm>
              <a:off x="1421670" y="3557128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проценты по вкладам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12"/>
            <p:cNvSpPr/>
            <p:nvPr/>
          </p:nvSpPr>
          <p:spPr>
            <a:xfrm>
              <a:off x="918507" y="708065"/>
              <a:ext cx="482453" cy="40657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0" name="Google Shape;410;p12"/>
            <p:cNvSpPr/>
            <p:nvPr/>
          </p:nvSpPr>
          <p:spPr>
            <a:xfrm>
              <a:off x="1400960" y="4420278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2"/>
            <p:cNvSpPr txBox="1"/>
            <p:nvPr/>
          </p:nvSpPr>
          <p:spPr>
            <a:xfrm>
              <a:off x="1421670" y="4440988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недвижимость и пр.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ru-RU" sz="3400"/>
              <a:t>Налоги, их виды и роль в экономике</a:t>
            </a:r>
            <a:endParaRPr sz="3400"/>
          </a:p>
        </p:txBody>
      </p:sp>
      <p:grpSp>
        <p:nvGrpSpPr>
          <p:cNvPr id="417" name="Google Shape;417;p13"/>
          <p:cNvGrpSpPr/>
          <p:nvPr/>
        </p:nvGrpSpPr>
        <p:grpSpPr>
          <a:xfrm>
            <a:off x="904397" y="1397976"/>
            <a:ext cx="6687132" cy="5126390"/>
            <a:chOff x="580869" y="976"/>
            <a:chExt cx="6687132" cy="5126390"/>
          </a:xfrm>
        </p:grpSpPr>
        <p:sp>
          <p:nvSpPr>
            <p:cNvPr id="418" name="Google Shape;418;p13"/>
            <p:cNvSpPr/>
            <p:nvPr/>
          </p:nvSpPr>
          <p:spPr>
            <a:xfrm>
              <a:off x="580869" y="976"/>
              <a:ext cx="3376375" cy="7070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3"/>
            <p:cNvSpPr txBox="1"/>
            <p:nvPr/>
          </p:nvSpPr>
          <p:spPr>
            <a:xfrm>
              <a:off x="601579" y="21686"/>
              <a:ext cx="3334955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Прямые налоги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918507" y="708065"/>
              <a:ext cx="337637" cy="5303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1" name="Google Shape;421;p13"/>
            <p:cNvSpPr/>
            <p:nvPr/>
          </p:nvSpPr>
          <p:spPr>
            <a:xfrm>
              <a:off x="1256144" y="884837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3"/>
            <p:cNvSpPr txBox="1"/>
            <p:nvPr/>
          </p:nvSpPr>
          <p:spPr>
            <a:xfrm>
              <a:off x="1276854" y="905547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налог на прибыль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918507" y="708065"/>
              <a:ext cx="337637" cy="14141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4" name="Google Shape;424;p13"/>
            <p:cNvSpPr/>
            <p:nvPr/>
          </p:nvSpPr>
          <p:spPr>
            <a:xfrm>
              <a:off x="1256144" y="1768697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3"/>
            <p:cNvSpPr txBox="1"/>
            <p:nvPr/>
          </p:nvSpPr>
          <p:spPr>
            <a:xfrm>
              <a:off x="1276854" y="1789407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подоходный налог с физических лиц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918507" y="708065"/>
              <a:ext cx="337637" cy="22980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7" name="Google Shape;427;p13"/>
            <p:cNvSpPr/>
            <p:nvPr/>
          </p:nvSpPr>
          <p:spPr>
            <a:xfrm>
              <a:off x="1256144" y="2652558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3"/>
            <p:cNvSpPr txBox="1"/>
            <p:nvPr/>
          </p:nvSpPr>
          <p:spPr>
            <a:xfrm>
              <a:off x="1276854" y="2673268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налог на недвижимость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918507" y="708065"/>
              <a:ext cx="337637" cy="31818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0" name="Google Shape;430;p13"/>
            <p:cNvSpPr/>
            <p:nvPr/>
          </p:nvSpPr>
          <p:spPr>
            <a:xfrm>
              <a:off x="1256144" y="3536418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3"/>
            <p:cNvSpPr txBox="1"/>
            <p:nvPr/>
          </p:nvSpPr>
          <p:spPr>
            <a:xfrm>
              <a:off x="1276854" y="3557128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земельный налог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918507" y="708065"/>
              <a:ext cx="337637" cy="40657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3" name="Google Shape;433;p13"/>
            <p:cNvSpPr/>
            <p:nvPr/>
          </p:nvSpPr>
          <p:spPr>
            <a:xfrm>
              <a:off x="1256144" y="4420278"/>
              <a:ext cx="6011857" cy="7070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3"/>
            <p:cNvSpPr txBox="1"/>
            <p:nvPr/>
          </p:nvSpPr>
          <p:spPr>
            <a:xfrm>
              <a:off x="1276854" y="4440988"/>
              <a:ext cx="5970437" cy="66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экологический налог и т.д.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ru-RU" sz="3400"/>
              <a:t>Налоги, их виды и роль в экономике</a:t>
            </a:r>
            <a:endParaRPr sz="3400"/>
          </a:p>
        </p:txBody>
      </p:sp>
      <p:grpSp>
        <p:nvGrpSpPr>
          <p:cNvPr id="440" name="Google Shape;440;p14"/>
          <p:cNvGrpSpPr/>
          <p:nvPr/>
        </p:nvGrpSpPr>
        <p:grpSpPr>
          <a:xfrm>
            <a:off x="899786" y="1728710"/>
            <a:ext cx="7056394" cy="4120659"/>
            <a:chOff x="194" y="531958"/>
            <a:chExt cx="7056394" cy="4120659"/>
          </a:xfrm>
        </p:grpSpPr>
        <p:sp>
          <p:nvSpPr>
            <p:cNvPr id="441" name="Google Shape;441;p14"/>
            <p:cNvSpPr/>
            <p:nvPr/>
          </p:nvSpPr>
          <p:spPr>
            <a:xfrm>
              <a:off x="5361415" y="2376264"/>
              <a:ext cx="91440" cy="45857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2" name="Google Shape;442;p14"/>
            <p:cNvSpPr/>
            <p:nvPr/>
          </p:nvSpPr>
          <p:spPr>
            <a:xfrm>
              <a:off x="3528391" y="1213319"/>
              <a:ext cx="1878743" cy="4585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3" name="Google Shape;443;p14"/>
            <p:cNvSpPr/>
            <p:nvPr/>
          </p:nvSpPr>
          <p:spPr>
            <a:xfrm>
              <a:off x="1603928" y="2376264"/>
              <a:ext cx="91440" cy="45857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4" name="Google Shape;444;p14"/>
            <p:cNvSpPr/>
            <p:nvPr/>
          </p:nvSpPr>
          <p:spPr>
            <a:xfrm>
              <a:off x="1649648" y="1213319"/>
              <a:ext cx="1878743" cy="45857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5" name="Google Shape;445;p14"/>
            <p:cNvSpPr/>
            <p:nvPr/>
          </p:nvSpPr>
          <p:spPr>
            <a:xfrm>
              <a:off x="1683900" y="531958"/>
              <a:ext cx="3688983" cy="68136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4"/>
            <p:cNvSpPr txBox="1"/>
            <p:nvPr/>
          </p:nvSpPr>
          <p:spPr>
            <a:xfrm>
              <a:off x="1683900" y="531958"/>
              <a:ext cx="3688983" cy="6813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Подоходный налог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543" y="1671898"/>
              <a:ext cx="3298209" cy="70436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4"/>
            <p:cNvSpPr txBox="1"/>
            <p:nvPr/>
          </p:nvSpPr>
          <p:spPr>
            <a:xfrm>
              <a:off x="543" y="1671898"/>
              <a:ext cx="3298209" cy="7043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пропорциональный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194" y="2834843"/>
              <a:ext cx="3298907" cy="181777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4"/>
            <p:cNvSpPr txBox="1"/>
            <p:nvPr/>
          </p:nvSpPr>
          <p:spPr>
            <a:xfrm>
              <a:off x="194" y="2834843"/>
              <a:ext cx="3298907" cy="1817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налоговая ставка составляет определённый процент от дохода, независимо от суммы дохода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3758030" y="1671898"/>
              <a:ext cx="3298209" cy="70436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4"/>
            <p:cNvSpPr txBox="1"/>
            <p:nvPr/>
          </p:nvSpPr>
          <p:spPr>
            <a:xfrm>
              <a:off x="3758030" y="1671898"/>
              <a:ext cx="3298209" cy="7043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прогрессивный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757681" y="2834843"/>
              <a:ext cx="3298907" cy="181777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4"/>
            <p:cNvSpPr txBox="1"/>
            <p:nvPr/>
          </p:nvSpPr>
          <p:spPr>
            <a:xfrm>
              <a:off x="3757681" y="2834843"/>
              <a:ext cx="3298907" cy="1817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налоговая ставка увеличивается в процентах по мере роста дохода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ru-RU" sz="3400"/>
              <a:t>Налоги, их виды и роль в экономике</a:t>
            </a:r>
            <a:endParaRPr sz="3400"/>
          </a:p>
        </p:txBody>
      </p:sp>
      <p:grpSp>
        <p:nvGrpSpPr>
          <p:cNvPr id="460" name="Google Shape;460;p15"/>
          <p:cNvGrpSpPr/>
          <p:nvPr/>
        </p:nvGrpSpPr>
        <p:grpSpPr>
          <a:xfrm>
            <a:off x="252051" y="2146918"/>
            <a:ext cx="7919816" cy="3168355"/>
            <a:chOff x="531" y="1080118"/>
            <a:chExt cx="7919816" cy="3168355"/>
          </a:xfrm>
        </p:grpSpPr>
        <p:sp>
          <p:nvSpPr>
            <p:cNvPr id="461" name="Google Shape;461;p15"/>
            <p:cNvSpPr/>
            <p:nvPr/>
          </p:nvSpPr>
          <p:spPr>
            <a:xfrm>
              <a:off x="3960440" y="1716181"/>
              <a:ext cx="2802040" cy="48630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2" name="Google Shape;462;p15"/>
            <p:cNvSpPr/>
            <p:nvPr/>
          </p:nvSpPr>
          <p:spPr>
            <a:xfrm>
              <a:off x="3914720" y="1716181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3" name="Google Shape;463;p15"/>
            <p:cNvSpPr/>
            <p:nvPr/>
          </p:nvSpPr>
          <p:spPr>
            <a:xfrm>
              <a:off x="1158399" y="1716181"/>
              <a:ext cx="2802040" cy="48630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4" name="Google Shape;464;p15"/>
            <p:cNvSpPr/>
            <p:nvPr/>
          </p:nvSpPr>
          <p:spPr>
            <a:xfrm>
              <a:off x="2592291" y="1080118"/>
              <a:ext cx="2736296" cy="63606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5"/>
            <p:cNvSpPr txBox="1"/>
            <p:nvPr/>
          </p:nvSpPr>
          <p:spPr>
            <a:xfrm>
              <a:off x="2592291" y="1080118"/>
              <a:ext cx="2736296" cy="6360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Косвенные налоги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531" y="2202486"/>
              <a:ext cx="2315735" cy="204598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5"/>
            <p:cNvSpPr txBox="1"/>
            <p:nvPr/>
          </p:nvSpPr>
          <p:spPr>
            <a:xfrm>
              <a:off x="531" y="2202486"/>
              <a:ext cx="2315735" cy="20459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 на добавленную стоимость (НДС)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802572" y="2202486"/>
              <a:ext cx="2315735" cy="204598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5"/>
            <p:cNvSpPr txBox="1"/>
            <p:nvPr/>
          </p:nvSpPr>
          <p:spPr>
            <a:xfrm>
              <a:off x="2802572" y="2202486"/>
              <a:ext cx="2315735" cy="20459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акцизы (налоги на определённые това- ры – транспортные средства, топливо, спиртные напитки, табачные изделия и др.)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5604612" y="2202486"/>
              <a:ext cx="2315735" cy="204598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5"/>
            <p:cNvSpPr txBox="1"/>
            <p:nvPr/>
          </p:nvSpPr>
          <p:spPr>
            <a:xfrm>
              <a:off x="5604612" y="2202486"/>
              <a:ext cx="2315735" cy="20459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таможенные пошлины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ru-RU" sz="3400"/>
              <a:t>Налоги, их виды и роль в экономике</a:t>
            </a:r>
            <a:endParaRPr sz="3400"/>
          </a:p>
        </p:txBody>
      </p:sp>
      <p:sp>
        <p:nvSpPr>
          <p:cNvPr id="477" name="Google Shape;477;p16"/>
          <p:cNvSpPr/>
          <p:nvPr/>
        </p:nvSpPr>
        <p:spPr>
          <a:xfrm>
            <a:off x="251520" y="1307128"/>
            <a:ext cx="7920880" cy="104175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Налог на добавленную стоимость (НДС)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косвенные налог, который включается в стоимость товара или услуги. В бюджет страны перечис- ляется продавцом, однако на самом деле оплачивает его покупатель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478" name="Google Shape;478;p16"/>
          <p:cNvGrpSpPr/>
          <p:nvPr/>
        </p:nvGrpSpPr>
        <p:grpSpPr>
          <a:xfrm>
            <a:off x="255580" y="2996952"/>
            <a:ext cx="7840751" cy="3096343"/>
            <a:chOff x="4060" y="504056"/>
            <a:chExt cx="7840751" cy="3096343"/>
          </a:xfrm>
        </p:grpSpPr>
        <p:sp>
          <p:nvSpPr>
            <p:cNvPr id="479" name="Google Shape;479;p16"/>
            <p:cNvSpPr/>
            <p:nvPr/>
          </p:nvSpPr>
          <p:spPr>
            <a:xfrm>
              <a:off x="3924436" y="1195676"/>
              <a:ext cx="3073642" cy="3556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0" name="Google Shape;480;p16"/>
            <p:cNvSpPr/>
            <p:nvPr/>
          </p:nvSpPr>
          <p:spPr>
            <a:xfrm>
              <a:off x="4903263" y="2398038"/>
              <a:ext cx="91440" cy="3556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1" name="Google Shape;481;p16"/>
            <p:cNvSpPr/>
            <p:nvPr/>
          </p:nvSpPr>
          <p:spPr>
            <a:xfrm>
              <a:off x="3924436" y="1195676"/>
              <a:ext cx="1024547" cy="3556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2" name="Google Shape;482;p16"/>
            <p:cNvSpPr/>
            <p:nvPr/>
          </p:nvSpPr>
          <p:spPr>
            <a:xfrm>
              <a:off x="2854168" y="2398038"/>
              <a:ext cx="91440" cy="3556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3" name="Google Shape;483;p16"/>
            <p:cNvSpPr/>
            <p:nvPr/>
          </p:nvSpPr>
          <p:spPr>
            <a:xfrm>
              <a:off x="2899888" y="1195676"/>
              <a:ext cx="1024547" cy="35562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4" name="Google Shape;484;p16"/>
            <p:cNvSpPr/>
            <p:nvPr/>
          </p:nvSpPr>
          <p:spPr>
            <a:xfrm>
              <a:off x="805073" y="2398038"/>
              <a:ext cx="91440" cy="3556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5" name="Google Shape;485;p16"/>
            <p:cNvSpPr/>
            <p:nvPr/>
          </p:nvSpPr>
          <p:spPr>
            <a:xfrm>
              <a:off x="850793" y="1195676"/>
              <a:ext cx="3073642" cy="35562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6" name="Google Shape;486;p16"/>
            <p:cNvSpPr/>
            <p:nvPr/>
          </p:nvSpPr>
          <p:spPr>
            <a:xfrm>
              <a:off x="1656180" y="504056"/>
              <a:ext cx="4536510" cy="69162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6"/>
            <p:cNvSpPr txBox="1"/>
            <p:nvPr/>
          </p:nvSpPr>
          <p:spPr>
            <a:xfrm>
              <a:off x="1656180" y="504056"/>
              <a:ext cx="4536510" cy="6916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Ставки НДС в Республике Беларусь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4060" y="1551304"/>
              <a:ext cx="1693466" cy="8467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6"/>
            <p:cNvSpPr txBox="1"/>
            <p:nvPr/>
          </p:nvSpPr>
          <p:spPr>
            <a:xfrm>
              <a:off x="4060" y="1551304"/>
              <a:ext cx="1693466" cy="8467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4060" y="2753666"/>
              <a:ext cx="1693466" cy="8467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6"/>
            <p:cNvSpPr txBox="1"/>
            <p:nvPr/>
          </p:nvSpPr>
          <p:spPr>
            <a:xfrm>
              <a:off x="4060" y="2753666"/>
              <a:ext cx="1693466" cy="846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2053155" y="1551304"/>
              <a:ext cx="1693466" cy="8467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6"/>
            <p:cNvSpPr txBox="1"/>
            <p:nvPr/>
          </p:nvSpPr>
          <p:spPr>
            <a:xfrm>
              <a:off x="2053155" y="1551304"/>
              <a:ext cx="1693466" cy="8467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10%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2053155" y="2753666"/>
              <a:ext cx="1693466" cy="8467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6"/>
            <p:cNvSpPr txBox="1"/>
            <p:nvPr/>
          </p:nvSpPr>
          <p:spPr>
            <a:xfrm>
              <a:off x="2053155" y="2753666"/>
              <a:ext cx="1693466" cy="846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4102250" y="1551304"/>
              <a:ext cx="1693466" cy="8467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6"/>
            <p:cNvSpPr txBox="1"/>
            <p:nvPr/>
          </p:nvSpPr>
          <p:spPr>
            <a:xfrm>
              <a:off x="4102250" y="1551304"/>
              <a:ext cx="1693466" cy="8467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20%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4102250" y="2753666"/>
              <a:ext cx="1693466" cy="8467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6"/>
            <p:cNvSpPr txBox="1"/>
            <p:nvPr/>
          </p:nvSpPr>
          <p:spPr>
            <a:xfrm>
              <a:off x="4102250" y="2753666"/>
              <a:ext cx="1693466" cy="8467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основная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6151345" y="1551304"/>
              <a:ext cx="1693466" cy="8467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6"/>
            <p:cNvSpPr txBox="1"/>
            <p:nvPr/>
          </p:nvSpPr>
          <p:spPr>
            <a:xfrm>
              <a:off x="6151345" y="1551304"/>
              <a:ext cx="1693466" cy="8467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25%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02" name="Google Shape;502;p16"/>
          <p:cNvGrpSpPr/>
          <p:nvPr/>
        </p:nvGrpSpPr>
        <p:grpSpPr>
          <a:xfrm>
            <a:off x="251520" y="5229200"/>
            <a:ext cx="3744416" cy="846733"/>
            <a:chOff x="4060" y="2753666"/>
            <a:chExt cx="1693466" cy="846733"/>
          </a:xfrm>
        </p:grpSpPr>
        <p:sp>
          <p:nvSpPr>
            <p:cNvPr id="503" name="Google Shape;503;p16"/>
            <p:cNvSpPr/>
            <p:nvPr/>
          </p:nvSpPr>
          <p:spPr>
            <a:xfrm>
              <a:off x="4060" y="2753666"/>
              <a:ext cx="1693466" cy="8467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6"/>
            <p:cNvSpPr txBox="1"/>
            <p:nvPr/>
          </p:nvSpPr>
          <p:spPr>
            <a:xfrm>
              <a:off x="4060" y="2753666"/>
              <a:ext cx="1693466" cy="8467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льготные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ru-RU" sz="3400"/>
              <a:t>Налоги, их виды и роль в экономике</a:t>
            </a:r>
            <a:endParaRPr sz="3400"/>
          </a:p>
        </p:txBody>
      </p:sp>
      <p:sp>
        <p:nvSpPr>
          <p:cNvPr descr="Ð¡ÐµÐ³Ð¾Ð´Ð½Ñ Ð²Ð¾Ð·Ð²ÑÐ°Ñ Tax Free Ð½Ð°Ð»Ð¸ÑÐ½ÑÐ¼Ð¸ Ð´ÐµÐ½ÐµÐ¶Ð½ÑÐ¼Ð¸ ÑÑÐµÐ´ÑÑÐ²Ð°Ð¼Ð¸ Ð¼Ð¾Ð¶Ð½Ð¾ Ð¿Ð¾Ð»ÑÑÐ¸ÑÑ Ð²  ÐÐ°ÑÐ¸Ð¾Ð½Ð°Ð»ÑÐ½Ð¾Ð¼ Ð°ÑÑÐ¾Ð¿Ð¾ÑÑÑ ÐÐ¸Ð½ÑÐº Ð¸ Ð² 18 Ð¿ÑÐ½ÐºÑÐ°Ñ Ð¿ÑÐ¾Ð¿ÑÑÐºÐ° Ð½Ð° Ð³ÑÐ°Ð½Ð¸ÑÐµ Ñ ÐÐ¾Ð»ÑÑÐµÐ¹,  ÐÐ¸ÑÐ²Ð¾Ð¹, ÐÐ°ÑÐ²Ð¸ÐµÐ¹ Ð¸ Ð£ÐºÑÐ°Ð¸Ð½Ð¾Ð¹ | ÐÐ¾Ð²Ð¾ÑÑÐ¸ | Ð¢Ð°Ð¼Ð¾Ð¶ÐµÐ½Ð½ÑÐµ Ð¾ÑÐ³Ð°Ð½Ñ Ð ÐµÑÐ¿ÑÐ±Ð»Ð¸ÐºÐ¸ ÐÐµÐ»Ð°ÑÑÑÑ" id="510" name="Google Shape;510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1" name="Google Shape;511;p17"/>
          <p:cNvPicPr preferRelativeResize="0"/>
          <p:nvPr/>
        </p:nvPicPr>
        <p:blipFill rotWithShape="1">
          <a:blip r:embed="rId3">
            <a:alphaModFix/>
          </a:blip>
          <a:srcRect b="0" l="5311" r="3080" t="0"/>
          <a:stretch/>
        </p:blipFill>
        <p:spPr>
          <a:xfrm>
            <a:off x="3446762" y="1340769"/>
            <a:ext cx="4797646" cy="453650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12" name="Google Shape;512;p17"/>
          <p:cNvSpPr/>
          <p:nvPr/>
        </p:nvSpPr>
        <p:spPr>
          <a:xfrm>
            <a:off x="251520" y="1211263"/>
            <a:ext cx="3024336" cy="5530105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Tax Free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система возв- рата НДС иностранным гражданам за покупки, сделанные на территории  государства, при выезде из него. Беларусь поддержи- вает систему Tax Free с 2013 г. Система возврата распространяется на лиц, не проживающих  постоян- но в республике и странах  Евразийского экономичес- кого союза. Возврат произ- водится с цены товаров, облагаемых 20% НДС, при условии покупки на опре- делённую сумму в торго- вом объекте, подключён- ном к системе Tax Free, в течение 1 рабочего дня.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13" name="Google Shape;513;p17"/>
          <p:cNvSpPr txBox="1"/>
          <p:nvPr/>
        </p:nvSpPr>
        <p:spPr>
          <a:xfrm>
            <a:off x="3446763" y="5881411"/>
            <a:ext cx="4859038" cy="8309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Пункты пропуска через государственную границу Республики Беларусь, где можно получить возврат НДС наличными деньгами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Понятие финансовой системы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Государственный бюджет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Налоги, их виды и роль в экономике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Понятие финансовой системы</a:t>
            </a:r>
            <a:endParaRPr sz="4000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120452" y="1367844"/>
            <a:ext cx="8064896" cy="620996"/>
            <a:chOff x="3349" y="1954098"/>
            <a:chExt cx="3801423" cy="862072"/>
          </a:xfrm>
        </p:grpSpPr>
        <p:sp>
          <p:nvSpPr>
            <p:cNvPr id="178" name="Google Shape;178;p3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Финансы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- это совокупность экономических отношений, связанных с созданием и использованием  денежных средств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0" name="Google Shape;180;p3"/>
          <p:cNvGrpSpPr/>
          <p:nvPr/>
        </p:nvGrpSpPr>
        <p:grpSpPr>
          <a:xfrm>
            <a:off x="120452" y="2204864"/>
            <a:ext cx="8064896" cy="936104"/>
            <a:chOff x="3349" y="1954098"/>
            <a:chExt cx="3801423" cy="862072"/>
          </a:xfrm>
        </p:grpSpPr>
        <p:sp>
          <p:nvSpPr>
            <p:cNvPr id="181" name="Google Shape;181;p3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Финансовая система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это система форм и методов образования, распре- деления и использования денежных средств государства, предприятий, домохозяйств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3" name="Google Shape;183;p3"/>
          <p:cNvGrpSpPr/>
          <p:nvPr/>
        </p:nvGrpSpPr>
        <p:grpSpPr>
          <a:xfrm>
            <a:off x="126338" y="3361042"/>
            <a:ext cx="8053123" cy="3232259"/>
            <a:chOff x="5886" y="4050"/>
            <a:chExt cx="8053123" cy="3232259"/>
          </a:xfrm>
        </p:grpSpPr>
        <p:sp>
          <p:nvSpPr>
            <p:cNvPr id="184" name="Google Shape;184;p3"/>
            <p:cNvSpPr/>
            <p:nvPr/>
          </p:nvSpPr>
          <p:spPr>
            <a:xfrm>
              <a:off x="6721084" y="2041047"/>
              <a:ext cx="91440" cy="3535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5" name="Google Shape;185;p3"/>
            <p:cNvSpPr/>
            <p:nvPr/>
          </p:nvSpPr>
          <p:spPr>
            <a:xfrm>
              <a:off x="4032448" y="845784"/>
              <a:ext cx="2734356" cy="3535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6" name="Google Shape;186;p3"/>
            <p:cNvSpPr/>
            <p:nvPr/>
          </p:nvSpPr>
          <p:spPr>
            <a:xfrm>
              <a:off x="3986728" y="845784"/>
              <a:ext cx="91440" cy="3535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3"/>
            <p:cNvSpPr/>
            <p:nvPr/>
          </p:nvSpPr>
          <p:spPr>
            <a:xfrm>
              <a:off x="1298091" y="845784"/>
              <a:ext cx="2734356" cy="35352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3"/>
            <p:cNvSpPr/>
            <p:nvPr/>
          </p:nvSpPr>
          <p:spPr>
            <a:xfrm>
              <a:off x="5886" y="4050"/>
              <a:ext cx="8053123" cy="84173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5886" y="4050"/>
              <a:ext cx="8053123" cy="8417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Бюджет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(от англ. budget - сумка, кошелёк) - это сводный план сбора доходов и использования полученных средств на покрытие расходов на  определён- ный период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07677" y="1199312"/>
              <a:ext cx="2380828" cy="84173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 txBox="1"/>
            <p:nvPr/>
          </p:nvSpPr>
          <p:spPr>
            <a:xfrm>
              <a:off x="107677" y="1199312"/>
              <a:ext cx="2380828" cy="8417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семейный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2842033" y="1199312"/>
              <a:ext cx="2380828" cy="84173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 txBox="1"/>
            <p:nvPr/>
          </p:nvSpPr>
          <p:spPr>
            <a:xfrm>
              <a:off x="2842033" y="1199312"/>
              <a:ext cx="2380828" cy="8417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предприятия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5576390" y="1199312"/>
              <a:ext cx="2380828" cy="84173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 txBox="1"/>
            <p:nvPr/>
          </p:nvSpPr>
          <p:spPr>
            <a:xfrm>
              <a:off x="5576390" y="1199312"/>
              <a:ext cx="2380828" cy="8417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5576390" y="2394575"/>
              <a:ext cx="2380828" cy="84173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 txBox="1"/>
            <p:nvPr/>
          </p:nvSpPr>
          <p:spPr>
            <a:xfrm>
              <a:off x="5576390" y="2394575"/>
              <a:ext cx="2380828" cy="8417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местный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Государственный бюджет</a:t>
            </a:r>
            <a:endParaRPr sz="4000"/>
          </a:p>
        </p:txBody>
      </p:sp>
      <p:grpSp>
        <p:nvGrpSpPr>
          <p:cNvPr id="203" name="Google Shape;203;p4"/>
          <p:cNvGrpSpPr/>
          <p:nvPr/>
        </p:nvGrpSpPr>
        <p:grpSpPr>
          <a:xfrm>
            <a:off x="120452" y="1253326"/>
            <a:ext cx="8064896" cy="620996"/>
            <a:chOff x="3349" y="1954098"/>
            <a:chExt cx="3801423" cy="862072"/>
          </a:xfrm>
        </p:grpSpPr>
        <p:sp>
          <p:nvSpPr>
            <p:cNvPr id="204" name="Google Shape;204;p4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Государственный бюджет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- это основной финансовый план государства по доходам и расходам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06" name="Google Shape;206;p4"/>
          <p:cNvGrpSpPr/>
          <p:nvPr/>
        </p:nvGrpSpPr>
        <p:grpSpPr>
          <a:xfrm>
            <a:off x="195939" y="2063114"/>
            <a:ext cx="7989408" cy="4595036"/>
            <a:chOff x="16427" y="2266"/>
            <a:chExt cx="7989408" cy="4595036"/>
          </a:xfrm>
        </p:grpSpPr>
        <p:sp>
          <p:nvSpPr>
            <p:cNvPr id="207" name="Google Shape;207;p4"/>
            <p:cNvSpPr/>
            <p:nvPr/>
          </p:nvSpPr>
          <p:spPr>
            <a:xfrm>
              <a:off x="7524431" y="1068912"/>
              <a:ext cx="288188" cy="285697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4"/>
            <p:cNvSpPr/>
            <p:nvPr/>
          </p:nvSpPr>
          <p:spPr>
            <a:xfrm>
              <a:off x="7524431" y="1068912"/>
              <a:ext cx="288188" cy="196102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9" name="Google Shape;209;p4"/>
            <p:cNvSpPr/>
            <p:nvPr/>
          </p:nvSpPr>
          <p:spPr>
            <a:xfrm>
              <a:off x="7524431" y="1068912"/>
              <a:ext cx="288188" cy="102492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0" name="Google Shape;210;p4"/>
            <p:cNvSpPr/>
            <p:nvPr/>
          </p:nvSpPr>
          <p:spPr>
            <a:xfrm>
              <a:off x="7524431" y="1068912"/>
              <a:ext cx="288188" cy="38717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4"/>
            <p:cNvSpPr/>
            <p:nvPr/>
          </p:nvSpPr>
          <p:spPr>
            <a:xfrm>
              <a:off x="4002918" y="423105"/>
              <a:ext cx="3036839" cy="2249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2859"/>
                  </a:lnTo>
                  <a:lnTo>
                    <a:pt x="120000" y="72859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2" name="Google Shape;212;p4"/>
            <p:cNvSpPr/>
            <p:nvPr/>
          </p:nvSpPr>
          <p:spPr>
            <a:xfrm>
              <a:off x="209643" y="1068912"/>
              <a:ext cx="294410" cy="33179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4"/>
            <p:cNvSpPr/>
            <p:nvPr/>
          </p:nvSpPr>
          <p:spPr>
            <a:xfrm>
              <a:off x="209643" y="1068912"/>
              <a:ext cx="294410" cy="276633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4"/>
            <p:cNvSpPr/>
            <p:nvPr/>
          </p:nvSpPr>
          <p:spPr>
            <a:xfrm>
              <a:off x="209643" y="1068912"/>
              <a:ext cx="294410" cy="21687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4"/>
            <p:cNvSpPr/>
            <p:nvPr/>
          </p:nvSpPr>
          <p:spPr>
            <a:xfrm>
              <a:off x="209643" y="1068912"/>
              <a:ext cx="294410" cy="15711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6" name="Google Shape;216;p4"/>
            <p:cNvSpPr/>
            <p:nvPr/>
          </p:nvSpPr>
          <p:spPr>
            <a:xfrm>
              <a:off x="209643" y="1068912"/>
              <a:ext cx="294410" cy="9735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7" name="Google Shape;217;p4"/>
            <p:cNvSpPr/>
            <p:nvPr/>
          </p:nvSpPr>
          <p:spPr>
            <a:xfrm>
              <a:off x="209643" y="1068912"/>
              <a:ext cx="294410" cy="37596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4"/>
            <p:cNvSpPr/>
            <p:nvPr/>
          </p:nvSpPr>
          <p:spPr>
            <a:xfrm>
              <a:off x="982505" y="423105"/>
              <a:ext cx="3020412" cy="2249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2859"/>
                  </a:lnTo>
                  <a:lnTo>
                    <a:pt x="0" y="72859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9" name="Google Shape;219;p4"/>
            <p:cNvSpPr/>
            <p:nvPr/>
          </p:nvSpPr>
          <p:spPr>
            <a:xfrm>
              <a:off x="2173185" y="2266"/>
              <a:ext cx="3659464" cy="4208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 txBox="1"/>
            <p:nvPr/>
          </p:nvSpPr>
          <p:spPr>
            <a:xfrm>
              <a:off x="2173185" y="2266"/>
              <a:ext cx="3659464" cy="420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Государственный бюджет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6427" y="648073"/>
              <a:ext cx="1932156" cy="4208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4"/>
            <p:cNvSpPr txBox="1"/>
            <p:nvPr/>
          </p:nvSpPr>
          <p:spPr>
            <a:xfrm>
              <a:off x="16427" y="648073"/>
              <a:ext cx="1932156" cy="420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Доходы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504054" y="1234457"/>
              <a:ext cx="3237733" cy="4208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"/>
            <p:cNvSpPr txBox="1"/>
            <p:nvPr/>
          </p:nvSpPr>
          <p:spPr>
            <a:xfrm>
              <a:off x="504054" y="1234457"/>
              <a:ext cx="3237733" cy="420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8572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504054" y="1832049"/>
              <a:ext cx="3237733" cy="4208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504054" y="1832049"/>
              <a:ext cx="3237733" cy="420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8572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неналоговые поступления   (штрафы, пошлины)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504054" y="2429640"/>
              <a:ext cx="3237733" cy="4208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"/>
            <p:cNvSpPr txBox="1"/>
            <p:nvPr/>
          </p:nvSpPr>
          <p:spPr>
            <a:xfrm>
              <a:off x="504054" y="2429640"/>
              <a:ext cx="3237733" cy="420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8572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доходы государственных предприятий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04054" y="3027232"/>
              <a:ext cx="3237733" cy="4208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 txBox="1"/>
            <p:nvPr/>
          </p:nvSpPr>
          <p:spPr>
            <a:xfrm>
              <a:off x="504054" y="3027232"/>
              <a:ext cx="3237733" cy="420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8572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эмиссия (дополнительный выпуск денег)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504054" y="3624823"/>
              <a:ext cx="3237733" cy="4208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 txBox="1"/>
            <p:nvPr/>
          </p:nvSpPr>
          <p:spPr>
            <a:xfrm>
              <a:off x="504054" y="3624823"/>
              <a:ext cx="3237733" cy="420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8572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займы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504054" y="4176463"/>
              <a:ext cx="3237733" cy="4208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 txBox="1"/>
            <p:nvPr/>
          </p:nvSpPr>
          <p:spPr>
            <a:xfrm>
              <a:off x="504054" y="4176463"/>
              <a:ext cx="3237733" cy="420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8572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торговля природными ресур-сами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6073679" y="648073"/>
              <a:ext cx="1932156" cy="4208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 txBox="1"/>
            <p:nvPr/>
          </p:nvSpPr>
          <p:spPr>
            <a:xfrm>
              <a:off x="6073679" y="648073"/>
              <a:ext cx="1932156" cy="420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Расходы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4313025" y="1245664"/>
              <a:ext cx="3211405" cy="4208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4313025" y="1245664"/>
              <a:ext cx="3211405" cy="420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содержание государственного аппарата, вооружённых сил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4313025" y="1843256"/>
              <a:ext cx="3211405" cy="50116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 txBox="1"/>
            <p:nvPr/>
          </p:nvSpPr>
          <p:spPr>
            <a:xfrm>
              <a:off x="4313025" y="1843256"/>
              <a:ext cx="3211405" cy="501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финансирование здравоохра-нения, образования, культуры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4313025" y="2521169"/>
              <a:ext cx="3211405" cy="101754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 txBox="1"/>
            <p:nvPr/>
          </p:nvSpPr>
          <p:spPr>
            <a:xfrm>
              <a:off x="4313025" y="2521169"/>
              <a:ext cx="3211405" cy="1017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выплата трансфертов (зара-ботных плат, пенсий, социаль-ных пособий, стипендий, ком-пенсаций)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4313025" y="3715463"/>
              <a:ext cx="3211405" cy="4208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"/>
            <p:cNvSpPr txBox="1"/>
            <p:nvPr/>
          </p:nvSpPr>
          <p:spPr>
            <a:xfrm>
              <a:off x="4313025" y="3715463"/>
              <a:ext cx="3211405" cy="420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финансирование отдельных отраслей экономики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Государственный бюджет</a:t>
            </a:r>
            <a:endParaRPr sz="4000"/>
          </a:p>
        </p:txBody>
      </p:sp>
      <p:grpSp>
        <p:nvGrpSpPr>
          <p:cNvPr id="250" name="Google Shape;250;p5"/>
          <p:cNvGrpSpPr/>
          <p:nvPr/>
        </p:nvGrpSpPr>
        <p:grpSpPr>
          <a:xfrm>
            <a:off x="324054" y="2015799"/>
            <a:ext cx="7847818" cy="3418240"/>
            <a:chOff x="526" y="891055"/>
            <a:chExt cx="7847818" cy="3418240"/>
          </a:xfrm>
        </p:grpSpPr>
        <p:sp>
          <p:nvSpPr>
            <p:cNvPr id="251" name="Google Shape;251;p5"/>
            <p:cNvSpPr/>
            <p:nvPr/>
          </p:nvSpPr>
          <p:spPr>
            <a:xfrm>
              <a:off x="6655283" y="2680071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2" name="Google Shape;252;p5"/>
            <p:cNvSpPr/>
            <p:nvPr/>
          </p:nvSpPr>
          <p:spPr>
            <a:xfrm>
              <a:off x="3924436" y="1649276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3" name="Google Shape;253;p5"/>
            <p:cNvSpPr/>
            <p:nvPr/>
          </p:nvSpPr>
          <p:spPr>
            <a:xfrm>
              <a:off x="3878715" y="2680071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4" name="Google Shape;254;p5"/>
            <p:cNvSpPr/>
            <p:nvPr/>
          </p:nvSpPr>
          <p:spPr>
            <a:xfrm>
              <a:off x="3878715" y="1649276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" name="Google Shape;255;p5"/>
            <p:cNvSpPr/>
            <p:nvPr/>
          </p:nvSpPr>
          <p:spPr>
            <a:xfrm>
              <a:off x="1102148" y="2680071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5"/>
            <p:cNvSpPr/>
            <p:nvPr/>
          </p:nvSpPr>
          <p:spPr>
            <a:xfrm>
              <a:off x="1147868" y="1649276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7" name="Google Shape;257;p5"/>
            <p:cNvSpPr/>
            <p:nvPr/>
          </p:nvSpPr>
          <p:spPr>
            <a:xfrm>
              <a:off x="2808313" y="891055"/>
              <a:ext cx="2232245" cy="75822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"/>
            <p:cNvSpPr txBox="1"/>
            <p:nvPr/>
          </p:nvSpPr>
          <p:spPr>
            <a:xfrm>
              <a:off x="2808313" y="891055"/>
              <a:ext cx="2232245" cy="7582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Бюджет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526" y="2131159"/>
              <a:ext cx="2294683" cy="54891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5"/>
            <p:cNvSpPr txBox="1"/>
            <p:nvPr/>
          </p:nvSpPr>
          <p:spPr>
            <a:xfrm>
              <a:off x="526" y="2131159"/>
              <a:ext cx="2294683" cy="5489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сбалансированный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526" y="3161954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 txBox="1"/>
            <p:nvPr/>
          </p:nvSpPr>
          <p:spPr>
            <a:xfrm>
              <a:off x="526" y="3161954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расходы равны доходам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2777094" y="2131159"/>
              <a:ext cx="2294683" cy="54891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 txBox="1"/>
            <p:nvPr/>
          </p:nvSpPr>
          <p:spPr>
            <a:xfrm>
              <a:off x="2777094" y="2131159"/>
              <a:ext cx="2294683" cy="5489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дефицитный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2777094" y="3161954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"/>
            <p:cNvSpPr txBox="1"/>
            <p:nvPr/>
          </p:nvSpPr>
          <p:spPr>
            <a:xfrm>
              <a:off x="2777094" y="3161954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расходы превышают доходы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553661" y="2131159"/>
              <a:ext cx="2294683" cy="54891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5"/>
            <p:cNvSpPr txBox="1"/>
            <p:nvPr/>
          </p:nvSpPr>
          <p:spPr>
            <a:xfrm>
              <a:off x="5553661" y="2131159"/>
              <a:ext cx="2294683" cy="5489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профицитный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553661" y="3161954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5"/>
            <p:cNvSpPr txBox="1"/>
            <p:nvPr/>
          </p:nvSpPr>
          <p:spPr>
            <a:xfrm>
              <a:off x="5553661" y="3161954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доходы превышают расходы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Государственный бюджет</a:t>
            </a:r>
            <a:endParaRPr sz="4000"/>
          </a:p>
        </p:txBody>
      </p:sp>
      <p:grpSp>
        <p:nvGrpSpPr>
          <p:cNvPr id="276" name="Google Shape;276;p6"/>
          <p:cNvGrpSpPr/>
          <p:nvPr/>
        </p:nvGrpSpPr>
        <p:grpSpPr>
          <a:xfrm>
            <a:off x="773558" y="1397355"/>
            <a:ext cx="6948810" cy="4407553"/>
            <a:chOff x="522038" y="355"/>
            <a:chExt cx="6948810" cy="4407553"/>
          </a:xfrm>
        </p:grpSpPr>
        <p:sp>
          <p:nvSpPr>
            <p:cNvPr id="277" name="Google Shape;277;p6"/>
            <p:cNvSpPr/>
            <p:nvPr/>
          </p:nvSpPr>
          <p:spPr>
            <a:xfrm>
              <a:off x="5757207" y="3470973"/>
              <a:ext cx="91440" cy="2771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8" name="Google Shape;278;p6"/>
            <p:cNvSpPr/>
            <p:nvPr/>
          </p:nvSpPr>
          <p:spPr>
            <a:xfrm>
              <a:off x="5757207" y="2534038"/>
              <a:ext cx="91440" cy="2771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9" name="Google Shape;279;p6"/>
            <p:cNvSpPr/>
            <p:nvPr/>
          </p:nvSpPr>
          <p:spPr>
            <a:xfrm>
              <a:off x="5757207" y="1597103"/>
              <a:ext cx="91440" cy="2771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0" name="Google Shape;280;p6"/>
            <p:cNvSpPr/>
            <p:nvPr/>
          </p:nvSpPr>
          <p:spPr>
            <a:xfrm>
              <a:off x="3996444" y="660168"/>
              <a:ext cx="1806483" cy="27712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1" name="Google Shape;281;p6"/>
            <p:cNvSpPr/>
            <p:nvPr/>
          </p:nvSpPr>
          <p:spPr>
            <a:xfrm>
              <a:off x="2144240" y="2534038"/>
              <a:ext cx="91440" cy="2771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2" name="Google Shape;282;p6"/>
            <p:cNvSpPr/>
            <p:nvPr/>
          </p:nvSpPr>
          <p:spPr>
            <a:xfrm>
              <a:off x="2144240" y="1597103"/>
              <a:ext cx="91440" cy="2771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3" name="Google Shape;283;p6"/>
            <p:cNvSpPr/>
            <p:nvPr/>
          </p:nvSpPr>
          <p:spPr>
            <a:xfrm>
              <a:off x="2189960" y="660168"/>
              <a:ext cx="1806483" cy="27712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6"/>
            <p:cNvSpPr/>
            <p:nvPr/>
          </p:nvSpPr>
          <p:spPr>
            <a:xfrm>
              <a:off x="3024334" y="355"/>
              <a:ext cx="1944219" cy="6598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6"/>
            <p:cNvSpPr txBox="1"/>
            <p:nvPr/>
          </p:nvSpPr>
          <p:spPr>
            <a:xfrm>
              <a:off x="3024334" y="355"/>
              <a:ext cx="1944219" cy="659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Бюджет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522038" y="937290"/>
              <a:ext cx="3335844" cy="65981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6"/>
            <p:cNvSpPr txBox="1"/>
            <p:nvPr/>
          </p:nvSpPr>
          <p:spPr>
            <a:xfrm>
              <a:off x="554247" y="969499"/>
              <a:ext cx="3271426" cy="5953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унитарные государства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522038" y="1874225"/>
              <a:ext cx="3335844" cy="6598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6"/>
            <p:cNvSpPr txBox="1"/>
            <p:nvPr/>
          </p:nvSpPr>
          <p:spPr>
            <a:xfrm>
              <a:off x="522038" y="1874225"/>
              <a:ext cx="3335844" cy="659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522038" y="2811160"/>
              <a:ext cx="3335844" cy="6598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6"/>
            <p:cNvSpPr txBox="1"/>
            <p:nvPr/>
          </p:nvSpPr>
          <p:spPr>
            <a:xfrm>
              <a:off x="522038" y="2811160"/>
              <a:ext cx="3335844" cy="659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местный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4135004" y="937290"/>
              <a:ext cx="3335844" cy="65981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6"/>
            <p:cNvSpPr txBox="1"/>
            <p:nvPr/>
          </p:nvSpPr>
          <p:spPr>
            <a:xfrm>
              <a:off x="4167213" y="969499"/>
              <a:ext cx="3271426" cy="5953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федеративные государства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4135004" y="1874225"/>
              <a:ext cx="3335844" cy="6598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6"/>
            <p:cNvSpPr txBox="1"/>
            <p:nvPr/>
          </p:nvSpPr>
          <p:spPr>
            <a:xfrm>
              <a:off x="4135004" y="1874225"/>
              <a:ext cx="3335844" cy="659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4135004" y="2811160"/>
              <a:ext cx="3335844" cy="6598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6"/>
            <p:cNvSpPr txBox="1"/>
            <p:nvPr/>
          </p:nvSpPr>
          <p:spPr>
            <a:xfrm>
              <a:off x="4135004" y="2811160"/>
              <a:ext cx="3335844" cy="659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бюджет субъекта федерации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4135004" y="3748095"/>
              <a:ext cx="3335844" cy="6598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6"/>
            <p:cNvSpPr txBox="1"/>
            <p:nvPr/>
          </p:nvSpPr>
          <p:spPr>
            <a:xfrm>
              <a:off x="4135004" y="3748095"/>
              <a:ext cx="3335844" cy="659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местный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00" name="Google Shape;300;p6"/>
          <p:cNvGrpSpPr/>
          <p:nvPr/>
        </p:nvGrpSpPr>
        <p:grpSpPr>
          <a:xfrm>
            <a:off x="215516" y="6021288"/>
            <a:ext cx="8064896" cy="620996"/>
            <a:chOff x="3349" y="1954098"/>
            <a:chExt cx="3801423" cy="862072"/>
          </a:xfrm>
        </p:grpSpPr>
        <p:sp>
          <p:nvSpPr>
            <p:cNvPr id="301" name="Google Shape;301;p6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6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Местный бюджет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- это бюджет области, района, города и т.д.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ru-RU" sz="3400"/>
              <a:t>Налоги, их виды и роль в экономике</a:t>
            </a:r>
            <a:endParaRPr sz="3400"/>
          </a:p>
        </p:txBody>
      </p:sp>
      <p:grpSp>
        <p:nvGrpSpPr>
          <p:cNvPr id="308" name="Google Shape;308;p7"/>
          <p:cNvGrpSpPr/>
          <p:nvPr/>
        </p:nvGrpSpPr>
        <p:grpSpPr>
          <a:xfrm>
            <a:off x="255186" y="1450266"/>
            <a:ext cx="7913546" cy="5021811"/>
            <a:chOff x="3666" y="53266"/>
            <a:chExt cx="7913546" cy="5021811"/>
          </a:xfrm>
        </p:grpSpPr>
        <p:sp>
          <p:nvSpPr>
            <p:cNvPr id="309" name="Google Shape;309;p7"/>
            <p:cNvSpPr/>
            <p:nvPr/>
          </p:nvSpPr>
          <p:spPr>
            <a:xfrm>
              <a:off x="3960440" y="805034"/>
              <a:ext cx="2743096" cy="3157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0" name="Google Shape;310;p7"/>
            <p:cNvSpPr/>
            <p:nvPr/>
          </p:nvSpPr>
          <p:spPr>
            <a:xfrm>
              <a:off x="3914720" y="805034"/>
              <a:ext cx="91440" cy="31574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1" name="Google Shape;311;p7"/>
            <p:cNvSpPr/>
            <p:nvPr/>
          </p:nvSpPr>
          <p:spPr>
            <a:xfrm>
              <a:off x="246401" y="1872545"/>
              <a:ext cx="364103" cy="28266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2" name="Google Shape;312;p7"/>
            <p:cNvSpPr/>
            <p:nvPr/>
          </p:nvSpPr>
          <p:spPr>
            <a:xfrm>
              <a:off x="246401" y="1872545"/>
              <a:ext cx="364103" cy="17591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3" name="Google Shape;313;p7"/>
            <p:cNvSpPr/>
            <p:nvPr/>
          </p:nvSpPr>
          <p:spPr>
            <a:xfrm>
              <a:off x="246401" y="1872545"/>
              <a:ext cx="364103" cy="6916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4" name="Google Shape;314;p7"/>
            <p:cNvSpPr/>
            <p:nvPr/>
          </p:nvSpPr>
          <p:spPr>
            <a:xfrm>
              <a:off x="1217343" y="805034"/>
              <a:ext cx="2743096" cy="31574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5" name="Google Shape;315;p7"/>
            <p:cNvSpPr/>
            <p:nvPr/>
          </p:nvSpPr>
          <p:spPr>
            <a:xfrm>
              <a:off x="2549762" y="53266"/>
              <a:ext cx="2821355" cy="7517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 txBox="1"/>
            <p:nvPr/>
          </p:nvSpPr>
          <p:spPr>
            <a:xfrm>
              <a:off x="2549762" y="53266"/>
              <a:ext cx="2821355" cy="751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Налоговая система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3666" y="1120777"/>
              <a:ext cx="2427353" cy="7517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 txBox="1"/>
            <p:nvPr/>
          </p:nvSpPr>
          <p:spPr>
            <a:xfrm>
              <a:off x="3666" y="1120777"/>
              <a:ext cx="2427353" cy="751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Налоговые платежи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10505" y="2188287"/>
              <a:ext cx="7068544" cy="7517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 txBox="1"/>
            <p:nvPr/>
          </p:nvSpPr>
          <p:spPr>
            <a:xfrm>
              <a:off x="610505" y="2188287"/>
              <a:ext cx="7068544" cy="751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8572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Налоги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обязательные безвозмездные платежи отдельных граж- дан и юридических лиц, которые взыскиваются государством в целях удовлетворения потребностей в финансовых ресурсах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10505" y="3255798"/>
              <a:ext cx="7068544" cy="7517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7"/>
            <p:cNvSpPr txBox="1"/>
            <p:nvPr/>
          </p:nvSpPr>
          <p:spPr>
            <a:xfrm>
              <a:off x="610505" y="3255798"/>
              <a:ext cx="7068544" cy="751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8572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Сборы (пошлины)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обязательные платежи, взимаемые за совер- шение государственными органами юридически значимых дейст- вий (таможенные пошлины, пошлина на замену паспорта и т.д.)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610505" y="4323309"/>
              <a:ext cx="7068544" cy="7517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 txBox="1"/>
            <p:nvPr/>
          </p:nvSpPr>
          <p:spPr>
            <a:xfrm>
              <a:off x="610505" y="4323309"/>
              <a:ext cx="7068544" cy="751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8572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Обязательные отчисления в государственные внебюджетные фонды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(например, в фонд социальной защиты населения)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2746763" y="1120777"/>
              <a:ext cx="2427353" cy="7517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 txBox="1"/>
            <p:nvPr/>
          </p:nvSpPr>
          <p:spPr>
            <a:xfrm>
              <a:off x="2746763" y="1120777"/>
              <a:ext cx="2427353" cy="751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Органы сбора налогов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5489859" y="1120777"/>
              <a:ext cx="2427353" cy="7517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7"/>
            <p:cNvSpPr txBox="1"/>
            <p:nvPr/>
          </p:nvSpPr>
          <p:spPr>
            <a:xfrm>
              <a:off x="5489859" y="1120777"/>
              <a:ext cx="2427353" cy="751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Органы надзора за уплатой налогов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ru-RU" sz="3400"/>
              <a:t>Налоги, их виды и роль в экономике</a:t>
            </a:r>
            <a:endParaRPr sz="3400"/>
          </a:p>
        </p:txBody>
      </p:sp>
      <p:graphicFrame>
        <p:nvGraphicFramePr>
          <p:cNvPr id="334" name="Google Shape;334;p8"/>
          <p:cNvGraphicFramePr/>
          <p:nvPr/>
        </p:nvGraphicFramePr>
        <p:xfrm>
          <a:off x="395536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{C58AA666-E80F-48E7-8CE5-155827B24CCC}</a:tableStyleId>
              </a:tblPr>
              <a:tblGrid>
                <a:gridCol w="2304250"/>
                <a:gridCol w="5472600"/>
              </a:tblGrid>
              <a:tr h="5249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Функции налогов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84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Фискальная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Формирование доходной части государственного бюджета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84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Распределительная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Перераспределение доходов между различными слоями населения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211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Стимулирующая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 помощи налоговых льгот или санкций расши- ряется производство одних товаров и ограничи- вается производство других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84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Социально-воспита-тельная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Ограничение производства и потребления вред- ных для здоровья продуктов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84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Контрольная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Осуществление учёта доходов граждан, предприя- тий и организаций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2889" y="1340768"/>
            <a:ext cx="3872911" cy="532859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40" name="Google Shape;340;p9"/>
          <p:cNvSpPr/>
          <p:nvPr/>
        </p:nvSpPr>
        <p:spPr>
          <a:xfrm>
            <a:off x="107504" y="1307128"/>
            <a:ext cx="4150504" cy="176183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56.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Граждане Республики Бе- ларусь обязаны принимать участие в финансировании государственных расходов путём уплаты государствен- ных налогов, пошлин и иных пла- тежей.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41" name="Google Shape;341;p9"/>
          <p:cNvSpPr txBox="1"/>
          <p:nvPr/>
        </p:nvSpPr>
        <p:spPr>
          <a:xfrm>
            <a:off x="688473" y="6383706"/>
            <a:ext cx="374441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2" name="Google Shape;342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ru-RU" sz="3400"/>
              <a:t>Налоги, их виды и роль в экономике</a:t>
            </a:r>
            <a:endParaRPr sz="3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24.02.2021</vt:lpwstr>
  </property>
</Properties>
</file>