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embeddedFontLst>
    <p:embeddedFont>
      <p:font typeface="Lustria"/>
      <p:regular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font" Target="fonts/Lustria-regular.fnt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e5b69e565_2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g1e5b69e565_2_7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e5b69e565_2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g1e5b69e565_2_8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e5b69e565_2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g1e5b69e565_2_9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e5b69e565_2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g1e5b69e565_2_1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1e5b69e565_2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g1e5b69e565_2_1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1e5b69e565_2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g1e5b69e565_2_1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1e5b69e565_2_1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g1e5b69e565_2_1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1e5b69e565_2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g1e5b69e565_2_1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1e5b69e565_2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g1e5b69e565_2_1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Google Shape;79;p1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/>
        </p:txBody>
      </p:sp>
      <p:sp>
        <p:nvSpPr>
          <p:cNvPr id="80" name="Google Shape;80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Google Shape;85;p1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/>
        </p:txBody>
      </p:sp>
      <p:sp>
        <p:nvSpPr>
          <p:cNvPr id="86" name="Google Shape;86;p1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/>
        </p:txBody>
      </p:sp>
      <p:sp>
        <p:nvSpPr>
          <p:cNvPr id="87" name="Google Shape;87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2" name="Google Shape;92;p2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/>
        </p:txBody>
      </p:sp>
      <p:sp>
        <p:nvSpPr>
          <p:cNvPr id="93" name="Google Shape;93;p2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/>
        </p:txBody>
      </p:sp>
      <p:sp>
        <p:nvSpPr>
          <p:cNvPr id="94" name="Google Shape;94;p2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/>
        </p:txBody>
      </p:sp>
      <p:sp>
        <p:nvSpPr>
          <p:cNvPr id="95" name="Google Shape;95;p2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/>
        </p:txBody>
      </p:sp>
      <p:sp>
        <p:nvSpPr>
          <p:cNvPr id="96" name="Google Shape;96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7" name="Google Shape;97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8" name="Google Shape;98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1" name="Google Shape;101;p2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/>
        </p:txBody>
      </p:sp>
      <p:sp>
        <p:nvSpPr>
          <p:cNvPr id="102" name="Google Shape;102;p2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/>
        </p:txBody>
      </p:sp>
      <p:sp>
        <p:nvSpPr>
          <p:cNvPr id="103" name="Google Shape;103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" name="Google Shape;104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5" name="Google Shape;105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8" name="Google Shape;108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/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/>
        </p:txBody>
      </p:sp>
      <p:sp>
        <p:nvSpPr>
          <p:cNvPr id="110" name="Google Shape;110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1" name="Google Shape;111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2" name="Google Shape;112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/>
        </p:txBody>
      </p:sp>
      <p:sp>
        <p:nvSpPr>
          <p:cNvPr id="116" name="Google Shape;116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7" name="Google Shape;117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8" name="Google Shape;118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/>
        </p:txBody>
      </p:sp>
      <p:sp>
        <p:nvSpPr>
          <p:cNvPr id="122" name="Google Shape;122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3" name="Google Shape;123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4" name="Google Shape;124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4.jp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stretch>
            <a:fillRect b="-41997" l="0" r="0" t="-41998"/>
          </a:stretch>
        </a:blip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Lustria"/>
                <a:ea typeface="Lustria"/>
                <a:cs typeface="Lustria"/>
                <a:sym typeface="Lust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Relationship Id="rId4" Type="http://schemas.openxmlformats.org/officeDocument/2006/relationships/image" Target="../media/image7.jpg"/><Relationship Id="rId5" Type="http://schemas.openxmlformats.org/officeDocument/2006/relationships/image" Target="../media/image9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Relationship Id="rId4" Type="http://schemas.openxmlformats.org/officeDocument/2006/relationships/image" Target="../media/image6.jpg"/><Relationship Id="rId5" Type="http://schemas.openxmlformats.org/officeDocument/2006/relationships/image" Target="../media/image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/>
          <p:nvPr>
            <p:ph type="ctrTitle"/>
          </p:nvPr>
        </p:nvSpPr>
        <p:spPr>
          <a:xfrm>
            <a:off x="899592" y="2130425"/>
            <a:ext cx="7558608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96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Введение</a:t>
            </a:r>
            <a:endParaRPr b="1" i="0" sz="9600" u="none" cap="none" strike="noStrike">
              <a:solidFill>
                <a:schemeClr val="dk1"/>
              </a:solidFill>
              <a:latin typeface="Lustria"/>
              <a:ea typeface="Lustria"/>
              <a:cs typeface="Lustria"/>
              <a:sym typeface="Lustria"/>
            </a:endParaRPr>
          </a:p>
        </p:txBody>
      </p:sp>
      <p:sp>
        <p:nvSpPr>
          <p:cNvPr id="130" name="Google Shape;130;p2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" sz="4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6 класс</a:t>
            </a:r>
            <a:endParaRPr b="0" i="0" sz="4000" u="none" cap="none" strike="noStrike">
              <a:solidFill>
                <a:schemeClr val="dk1"/>
              </a:solidFill>
              <a:latin typeface="Lustria"/>
              <a:ea typeface="Lustria"/>
              <a:cs typeface="Lustria"/>
              <a:sym typeface="Lust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6"/>
          <p:cNvSpPr/>
          <p:nvPr/>
        </p:nvSpPr>
        <p:spPr>
          <a:xfrm>
            <a:off x="0" y="188640"/>
            <a:ext cx="9131036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4000" u="none" cap="none" strike="noStrike">
                <a:solidFill>
                  <a:srgbClr val="C00000"/>
                </a:solidFill>
                <a:latin typeface="Lustria"/>
                <a:ea typeface="Lustria"/>
                <a:cs typeface="Lustria"/>
                <a:sym typeface="Lustria"/>
              </a:rPr>
              <a:t>Периодизация истории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4000" u="none" cap="none" strike="noStrike">
                <a:solidFill>
                  <a:srgbClr val="C00000"/>
                </a:solidFill>
                <a:latin typeface="Lustria"/>
                <a:ea typeface="Lustria"/>
                <a:cs typeface="Lustria"/>
                <a:sym typeface="Lustria"/>
              </a:rPr>
              <a:t>Средних веков</a:t>
            </a:r>
            <a:endParaRPr b="1" i="0" sz="4000" u="none" cap="none" strike="noStrike">
              <a:solidFill>
                <a:srgbClr val="C00000"/>
              </a:solidFill>
              <a:latin typeface="Lustria"/>
              <a:ea typeface="Lustria"/>
              <a:cs typeface="Lustria"/>
              <a:sym typeface="Lustria"/>
            </a:endParaRPr>
          </a:p>
        </p:txBody>
      </p:sp>
      <p:grpSp>
        <p:nvGrpSpPr>
          <p:cNvPr id="136" name="Google Shape;136;p26"/>
          <p:cNvGrpSpPr/>
          <p:nvPr/>
        </p:nvGrpSpPr>
        <p:grpSpPr>
          <a:xfrm>
            <a:off x="423409" y="1628800"/>
            <a:ext cx="8572570" cy="4735165"/>
            <a:chOff x="142865" y="0"/>
            <a:chExt cx="8572570" cy="4735165"/>
          </a:xfrm>
        </p:grpSpPr>
        <p:sp>
          <p:nvSpPr>
            <p:cNvPr id="137" name="Google Shape;137;p26"/>
            <p:cNvSpPr/>
            <p:nvPr/>
          </p:nvSpPr>
          <p:spPr>
            <a:xfrm>
              <a:off x="142865" y="0"/>
              <a:ext cx="5655581" cy="1427554"/>
            </a:xfrm>
            <a:prstGeom prst="roundRect">
              <a:avLst>
                <a:gd fmla="val 10000" name="adj"/>
              </a:avLst>
            </a:prstGeom>
            <a:solidFill>
              <a:srgbClr val="FF0000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130000" rotWithShape="0" algn="tl" dir="2700000" dist="1016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/>
            </a:p>
          </p:txBody>
        </p:sp>
        <p:sp>
          <p:nvSpPr>
            <p:cNvPr id="138" name="Google Shape;138;p26"/>
            <p:cNvSpPr txBox="1"/>
            <p:nvPr/>
          </p:nvSpPr>
          <p:spPr>
            <a:xfrm>
              <a:off x="184677" y="41812"/>
              <a:ext cx="4437647" cy="134393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" sz="2400" u="none" cap="none" strike="noStrike">
                  <a:latin typeface="Arial"/>
                  <a:ea typeface="Arial"/>
                  <a:cs typeface="Arial"/>
                  <a:sym typeface="Arial"/>
                </a:rPr>
                <a:t>Первый период-</a:t>
              </a:r>
              <a:endParaRPr sz="2400"/>
            </a:p>
            <a:p>
              <a:pPr indent="0" lvl="0" marL="0" marR="0" rtl="0" algn="l">
                <a:lnSpc>
                  <a:spcPct val="90000"/>
                </a:lnSpc>
                <a:spcBef>
                  <a:spcPts val="980"/>
                </a:spcBef>
                <a:spcAft>
                  <a:spcPts val="0"/>
                </a:spcAft>
                <a:buNone/>
              </a:pPr>
              <a:r>
                <a:rPr b="1" i="0" lang="ru" sz="24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Раннее средневековье-  </a:t>
              </a:r>
              <a:endParaRPr sz="2400"/>
            </a:p>
            <a:p>
              <a:pPr indent="0" lvl="0" marL="0" marR="0" rtl="0" algn="l">
                <a:lnSpc>
                  <a:spcPct val="90000"/>
                </a:lnSpc>
                <a:spcBef>
                  <a:spcPts val="980"/>
                </a:spcBef>
                <a:spcAft>
                  <a:spcPts val="0"/>
                </a:spcAft>
                <a:buNone/>
              </a:pPr>
              <a:r>
                <a:rPr b="1" i="0" lang="ru" sz="24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(конец V-IX в.)= 400 лет.</a:t>
              </a:r>
              <a:endPara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26"/>
            <p:cNvSpPr/>
            <p:nvPr/>
          </p:nvSpPr>
          <p:spPr>
            <a:xfrm>
              <a:off x="2000231" y="1639595"/>
              <a:ext cx="5686917" cy="1455960"/>
            </a:xfrm>
            <a:prstGeom prst="roundRect">
              <a:avLst>
                <a:gd fmla="val 10000" name="adj"/>
              </a:avLst>
            </a:prstGeom>
            <a:solidFill>
              <a:srgbClr val="EA9999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130000" rotWithShape="0" algn="tl" dir="2700000" dist="1016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/>
            </a:p>
          </p:txBody>
        </p:sp>
        <p:sp>
          <p:nvSpPr>
            <p:cNvPr id="140" name="Google Shape;140;p26"/>
            <p:cNvSpPr txBox="1"/>
            <p:nvPr/>
          </p:nvSpPr>
          <p:spPr>
            <a:xfrm>
              <a:off x="2042875" y="1682239"/>
              <a:ext cx="4373349" cy="1370671"/>
            </a:xfrm>
            <a:prstGeom prst="rect">
              <a:avLst/>
            </a:prstGeom>
            <a:solidFill>
              <a:srgbClr val="EA9999"/>
            </a:solidFill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" sz="2400" u="none" cap="none" strike="noStrike">
                  <a:latin typeface="Arial"/>
                  <a:ea typeface="Arial"/>
                  <a:cs typeface="Arial"/>
                  <a:sym typeface="Arial"/>
                </a:rPr>
                <a:t>Второй период- </a:t>
              </a:r>
              <a:endParaRPr sz="2400"/>
            </a:p>
            <a:p>
              <a:pPr indent="0" lvl="0" marL="0" marR="0" rtl="0" algn="l">
                <a:lnSpc>
                  <a:spcPct val="90000"/>
                </a:lnSpc>
                <a:spcBef>
                  <a:spcPts val="980"/>
                </a:spcBef>
                <a:spcAft>
                  <a:spcPts val="0"/>
                </a:spcAft>
                <a:buNone/>
              </a:pPr>
              <a:r>
                <a:rPr b="1" i="0" lang="ru" sz="24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Высокое средневековье-                                                (Х-XIII вв.)=400 лет. </a:t>
              </a:r>
              <a:endPara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26"/>
            <p:cNvSpPr/>
            <p:nvPr/>
          </p:nvSpPr>
          <p:spPr>
            <a:xfrm>
              <a:off x="3037926" y="3279205"/>
              <a:ext cx="5677509" cy="1455960"/>
            </a:xfrm>
            <a:prstGeom prst="roundRect">
              <a:avLst>
                <a:gd fmla="val 10000" name="adj"/>
              </a:avLst>
            </a:prstGeom>
            <a:solidFill>
              <a:srgbClr val="CC0000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130000" rotWithShape="0" algn="tl" dir="2700000" dist="1016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/>
            </a:p>
          </p:txBody>
        </p:sp>
        <p:sp>
          <p:nvSpPr>
            <p:cNvPr id="142" name="Google Shape;142;p26"/>
            <p:cNvSpPr txBox="1"/>
            <p:nvPr/>
          </p:nvSpPr>
          <p:spPr>
            <a:xfrm>
              <a:off x="3080570" y="3321849"/>
              <a:ext cx="4365973" cy="1370671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" sz="2400" u="none" cap="none" strike="noStrike">
                  <a:latin typeface="Arial"/>
                  <a:ea typeface="Arial"/>
                  <a:cs typeface="Arial"/>
                  <a:sym typeface="Arial"/>
                </a:rPr>
                <a:t>Третий период-</a:t>
              </a:r>
              <a:endParaRPr sz="2400"/>
            </a:p>
            <a:p>
              <a:pPr indent="0" lvl="0" marL="0" marR="0" rtl="0" algn="l">
                <a:lnSpc>
                  <a:spcPct val="90000"/>
                </a:lnSpc>
                <a:spcBef>
                  <a:spcPts val="980"/>
                </a:spcBef>
                <a:spcAft>
                  <a:spcPts val="0"/>
                </a:spcAft>
                <a:buNone/>
              </a:pPr>
              <a:r>
                <a:rPr b="1" i="0" lang="ru" sz="24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Позднее средневековье-</a:t>
              </a:r>
              <a:endParaRPr sz="2400"/>
            </a:p>
            <a:p>
              <a:pPr indent="0" lvl="0" marL="0" marR="0" rtl="0" algn="l">
                <a:lnSpc>
                  <a:spcPct val="90000"/>
                </a:lnSpc>
                <a:spcBef>
                  <a:spcPts val="980"/>
                </a:spcBef>
                <a:spcAft>
                  <a:spcPts val="0"/>
                </a:spcAft>
                <a:buNone/>
              </a:pPr>
              <a:r>
                <a:rPr b="1" i="0" lang="ru" sz="24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(XIV-XV вв.)=200 лет.</a:t>
              </a:r>
              <a:endPara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26"/>
            <p:cNvSpPr/>
            <p:nvPr/>
          </p:nvSpPr>
          <p:spPr>
            <a:xfrm>
              <a:off x="5197939" y="918178"/>
              <a:ext cx="946374" cy="946374"/>
            </a:xfrm>
            <a:prstGeom prst="downArrow">
              <a:avLst>
                <a:gd fmla="val 55000" name="adj1"/>
                <a:gd fmla="val 45000" name="adj2"/>
              </a:avLst>
            </a:prstGeom>
            <a:solidFill>
              <a:srgbClr val="BF9000"/>
            </a:solidFill>
            <a:ln cap="flat" cmpd="sng" w="25400">
              <a:solidFill>
                <a:schemeClr val="dk1">
                  <a:alpha val="8980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/>
            </a:p>
          </p:txBody>
        </p:sp>
        <p:sp>
          <p:nvSpPr>
            <p:cNvPr id="144" name="Google Shape;144;p26"/>
            <p:cNvSpPr txBox="1"/>
            <p:nvPr/>
          </p:nvSpPr>
          <p:spPr>
            <a:xfrm>
              <a:off x="5410873" y="918178"/>
              <a:ext cx="520506" cy="712146"/>
            </a:xfrm>
            <a:prstGeom prst="rect">
              <a:avLst/>
            </a:prstGeom>
            <a:solidFill>
              <a:srgbClr val="BF9000"/>
            </a:solidFill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26"/>
            <p:cNvSpPr/>
            <p:nvPr/>
          </p:nvSpPr>
          <p:spPr>
            <a:xfrm>
              <a:off x="6283333" y="3001332"/>
              <a:ext cx="946374" cy="946374"/>
            </a:xfrm>
            <a:prstGeom prst="downArrow">
              <a:avLst>
                <a:gd fmla="val 55000" name="adj1"/>
                <a:gd fmla="val 45000" name="adj2"/>
              </a:avLst>
            </a:prstGeom>
            <a:solidFill>
              <a:srgbClr val="BF9000"/>
            </a:solidFill>
            <a:ln cap="flat" cmpd="sng" w="25400">
              <a:solidFill>
                <a:schemeClr val="dk1">
                  <a:alpha val="8980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/>
            </a:p>
          </p:txBody>
        </p:sp>
        <p:sp>
          <p:nvSpPr>
            <p:cNvPr id="146" name="Google Shape;146;p26"/>
            <p:cNvSpPr txBox="1"/>
            <p:nvPr/>
          </p:nvSpPr>
          <p:spPr>
            <a:xfrm>
              <a:off x="6496267" y="3001332"/>
              <a:ext cx="520506" cy="712146"/>
            </a:xfrm>
            <a:prstGeom prst="rect">
              <a:avLst/>
            </a:prstGeom>
            <a:solidFill>
              <a:srgbClr val="BF9000"/>
            </a:solidFill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7"/>
          <p:cNvSpPr/>
          <p:nvPr/>
        </p:nvSpPr>
        <p:spPr>
          <a:xfrm>
            <a:off x="625058" y="188640"/>
            <a:ext cx="7776864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4000" u="none" cap="none" strike="noStrike">
                <a:solidFill>
                  <a:srgbClr val="C00000"/>
                </a:solidFill>
                <a:latin typeface="Lustria"/>
                <a:ea typeface="Lustria"/>
                <a:cs typeface="Lustria"/>
                <a:sym typeface="Lustria"/>
              </a:rPr>
              <a:t>«Система трёх веков»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40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Периодизация древнейшей истории Беларуси</a:t>
            </a:r>
            <a:endParaRPr b="1" i="0" sz="4400" u="none" cap="none" strike="noStrike">
              <a:solidFill>
                <a:schemeClr val="dk1"/>
              </a:solidFill>
              <a:latin typeface="Lustria"/>
              <a:ea typeface="Lustria"/>
              <a:cs typeface="Lustria"/>
              <a:sym typeface="Lustria"/>
            </a:endParaRPr>
          </a:p>
        </p:txBody>
      </p:sp>
      <p:grpSp>
        <p:nvGrpSpPr>
          <p:cNvPr id="152" name="Google Shape;152;p27"/>
          <p:cNvGrpSpPr/>
          <p:nvPr/>
        </p:nvGrpSpPr>
        <p:grpSpPr>
          <a:xfrm>
            <a:off x="142844" y="2571744"/>
            <a:ext cx="8858312" cy="4286254"/>
            <a:chOff x="0" y="0"/>
            <a:chExt cx="8858312" cy="4286254"/>
          </a:xfrm>
        </p:grpSpPr>
        <p:sp>
          <p:nvSpPr>
            <p:cNvPr id="153" name="Google Shape;153;p27"/>
            <p:cNvSpPr/>
            <p:nvPr/>
          </p:nvSpPr>
          <p:spPr>
            <a:xfrm>
              <a:off x="0" y="0"/>
              <a:ext cx="8858312" cy="1339454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>
              <a:noFill/>
            </a:ln>
            <a:effectLst>
              <a:outerShdw blurRad="190500" rotWithShape="0" dir="2700000" dist="228600" sy="90000">
                <a:srgbClr val="000000">
                  <a:alpha val="2549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27"/>
            <p:cNvSpPr txBox="1"/>
            <p:nvPr/>
          </p:nvSpPr>
          <p:spPr>
            <a:xfrm>
              <a:off x="1905607" y="0"/>
              <a:ext cx="6952704" cy="1339454"/>
            </a:xfrm>
            <a:prstGeom prst="rect">
              <a:avLst/>
            </a:prstGeom>
            <a:solidFill>
              <a:srgbClr val="FFD966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" sz="2800" u="none" cap="none" strike="noStrike">
                  <a:latin typeface="Lustria"/>
                  <a:ea typeface="Lustria"/>
                  <a:cs typeface="Lustria"/>
                  <a:sym typeface="Lustria"/>
                </a:rPr>
                <a:t>Каменный век</a:t>
              </a:r>
              <a:endParaRPr b="1" i="0" sz="2800" u="none" cap="none" strike="noStrike">
                <a:latin typeface="Lustria"/>
                <a:ea typeface="Lustria"/>
                <a:cs typeface="Lustria"/>
                <a:sym typeface="Lustria"/>
              </a:endParaRPr>
            </a:p>
            <a:p>
              <a:pPr indent="0" lvl="0" marL="0" marR="0" rtl="0" algn="l">
                <a:lnSpc>
                  <a:spcPct val="90000"/>
                </a:lnSpc>
                <a:spcBef>
                  <a:spcPts val="980"/>
                </a:spcBef>
                <a:spcAft>
                  <a:spcPts val="0"/>
                </a:spcAft>
                <a:buNone/>
              </a:pPr>
              <a:r>
                <a:rPr b="1" i="0" lang="ru" sz="2400" u="none" cap="none" strike="noStrike">
                  <a:latin typeface="Lustria"/>
                  <a:ea typeface="Lustria"/>
                  <a:cs typeface="Lustria"/>
                  <a:sym typeface="Lustria"/>
                </a:rPr>
                <a:t>100-35 тыс.лет назад- к. 3-го тысячелетия до н.э.</a:t>
              </a:r>
              <a:endParaRPr b="1" i="0" sz="2400" u="none" cap="none" strike="noStrike">
                <a:latin typeface="Lustria"/>
                <a:ea typeface="Lustria"/>
                <a:cs typeface="Lustria"/>
                <a:sym typeface="Lustria"/>
              </a:endParaRPr>
            </a:p>
          </p:txBody>
        </p:sp>
        <p:sp>
          <p:nvSpPr>
            <p:cNvPr id="155" name="Google Shape;155;p27"/>
            <p:cNvSpPr/>
            <p:nvPr/>
          </p:nvSpPr>
          <p:spPr>
            <a:xfrm>
              <a:off x="133945" y="133945"/>
              <a:ext cx="1771662" cy="1071563"/>
            </a:xfrm>
            <a:prstGeom prst="roundRect">
              <a:avLst>
                <a:gd fmla="val 10000" name="adj"/>
              </a:avLst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  <a:effectLst>
              <a:outerShdw blurRad="130000" rotWithShape="0" algn="tl" dir="2700000" dist="1016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27"/>
            <p:cNvSpPr/>
            <p:nvPr/>
          </p:nvSpPr>
          <p:spPr>
            <a:xfrm>
              <a:off x="0" y="1473400"/>
              <a:ext cx="8858312" cy="1339454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>
              <a:noFill/>
            </a:ln>
            <a:effectLst>
              <a:outerShdw blurRad="190500" rotWithShape="0" dir="2700000" dist="228600" sy="90000">
                <a:srgbClr val="000000">
                  <a:alpha val="2549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27"/>
            <p:cNvSpPr txBox="1"/>
            <p:nvPr/>
          </p:nvSpPr>
          <p:spPr>
            <a:xfrm>
              <a:off x="1905607" y="1473400"/>
              <a:ext cx="6952704" cy="1339454"/>
            </a:xfrm>
            <a:prstGeom prst="rect">
              <a:avLst/>
            </a:prstGeom>
            <a:solidFill>
              <a:srgbClr val="FFE599"/>
            </a:solidFill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" sz="2800" u="none" cap="none" strike="noStrike">
                  <a:latin typeface="Lustria"/>
                  <a:ea typeface="Lustria"/>
                  <a:cs typeface="Lustria"/>
                  <a:sym typeface="Lustria"/>
                </a:rPr>
                <a:t>Бронзовый век 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980"/>
                </a:spcBef>
                <a:spcAft>
                  <a:spcPts val="0"/>
                </a:spcAft>
                <a:buNone/>
              </a:pPr>
              <a:r>
                <a:rPr b="1" i="0" lang="ru" sz="2400" u="none" cap="none" strike="noStrike">
                  <a:latin typeface="Lustria"/>
                  <a:ea typeface="Lustria"/>
                  <a:cs typeface="Lustria"/>
                  <a:sym typeface="Lustria"/>
                </a:rPr>
                <a:t>Нач. 2-го тыс. до н.э.- к. VIII  века до н.э.</a:t>
              </a:r>
              <a:r>
                <a:rPr b="1" i="0" lang="ru" sz="2400" u="none" cap="none" strike="noStrike">
                  <a:solidFill>
                    <a:schemeClr val="lt1"/>
                  </a:solidFill>
                  <a:latin typeface="Lustria"/>
                  <a:ea typeface="Lustria"/>
                  <a:cs typeface="Lustria"/>
                  <a:sym typeface="Lustria"/>
                </a:rPr>
                <a:t> </a:t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9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endParaRPr>
            </a:p>
          </p:txBody>
        </p:sp>
        <p:sp>
          <p:nvSpPr>
            <p:cNvPr id="158" name="Google Shape;158;p27"/>
            <p:cNvSpPr/>
            <p:nvPr/>
          </p:nvSpPr>
          <p:spPr>
            <a:xfrm>
              <a:off x="133945" y="1607345"/>
              <a:ext cx="1771662" cy="1071563"/>
            </a:xfrm>
            <a:prstGeom prst="roundRect">
              <a:avLst>
                <a:gd fmla="val 10000" name="adj"/>
              </a:avLst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  <a:effectLst>
              <a:outerShdw blurRad="130000" rotWithShape="0" algn="tl" dir="2700000" dist="1016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27"/>
            <p:cNvSpPr/>
            <p:nvPr/>
          </p:nvSpPr>
          <p:spPr>
            <a:xfrm>
              <a:off x="0" y="2946800"/>
              <a:ext cx="8858312" cy="1339454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>
              <a:noFill/>
            </a:ln>
            <a:effectLst>
              <a:outerShdw blurRad="190500" rotWithShape="0" dir="2700000" dist="228600" sy="90000">
                <a:srgbClr val="000000">
                  <a:alpha val="2549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27"/>
            <p:cNvSpPr txBox="1"/>
            <p:nvPr/>
          </p:nvSpPr>
          <p:spPr>
            <a:xfrm>
              <a:off x="1905607" y="2946800"/>
              <a:ext cx="6952704" cy="1339454"/>
            </a:xfrm>
            <a:prstGeom prst="rect">
              <a:avLst/>
            </a:prstGeom>
            <a:solidFill>
              <a:srgbClr val="FFF2CC"/>
            </a:solidFill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" sz="2800" u="none" cap="none" strike="noStrike">
                  <a:latin typeface="Lustria"/>
                  <a:ea typeface="Lustria"/>
                  <a:cs typeface="Lustria"/>
                  <a:sym typeface="Lustria"/>
                </a:rPr>
                <a:t>Железный век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980"/>
                </a:spcBef>
                <a:spcAft>
                  <a:spcPts val="0"/>
                </a:spcAft>
                <a:buNone/>
              </a:pPr>
              <a:r>
                <a:rPr b="1" i="0" lang="ru" sz="2400" u="none" cap="none" strike="noStrike">
                  <a:latin typeface="Lustria"/>
                  <a:ea typeface="Lustria"/>
                  <a:cs typeface="Lustria"/>
                  <a:sym typeface="Lustria"/>
                </a:rPr>
                <a:t>VII век до н.э.- к. V века н.э.</a:t>
              </a:r>
              <a:endParaRPr b="1" i="0" sz="2400" u="none" cap="none" strike="noStrike">
                <a:latin typeface="Lustria"/>
                <a:ea typeface="Lustria"/>
                <a:cs typeface="Lustria"/>
                <a:sym typeface="Lustria"/>
              </a:endParaRPr>
            </a:p>
          </p:txBody>
        </p:sp>
        <p:sp>
          <p:nvSpPr>
            <p:cNvPr id="161" name="Google Shape;161;p27"/>
            <p:cNvSpPr/>
            <p:nvPr/>
          </p:nvSpPr>
          <p:spPr>
            <a:xfrm>
              <a:off x="133945" y="3080746"/>
              <a:ext cx="1771662" cy="1071563"/>
            </a:xfrm>
            <a:prstGeom prst="roundRect">
              <a:avLst>
                <a:gd fmla="val 10000" name="adj"/>
              </a:avLst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  <a:effectLst>
              <a:outerShdw blurRad="130000" rotWithShape="0" algn="tl" dir="2700000" dist="1016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44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Истори́ческие исто́чники</a:t>
            </a:r>
            <a:endParaRPr b="0" i="0" sz="4400" u="none" cap="none" strike="noStrike">
              <a:solidFill>
                <a:schemeClr val="dk1"/>
              </a:solidFill>
              <a:latin typeface="Lustria"/>
              <a:ea typeface="Lustria"/>
              <a:cs typeface="Lustria"/>
              <a:sym typeface="Lustria"/>
            </a:endParaRPr>
          </a:p>
        </p:txBody>
      </p:sp>
      <p:sp>
        <p:nvSpPr>
          <p:cNvPr id="167" name="Google Shape;167;p2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ru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 — весь комплекс документов и предметов материальной культуры, непосредственно отразивших исторический процесс и запечатлевших отдельные факты и свершившиеся события, на основании которых воссоздается представление о той или иной исторической эпохе, выдвигаются гипотезы о причинах или последствиях, повлекших за собой те или иные исторические события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9"/>
          <p:cNvSpPr txBox="1"/>
          <p:nvPr>
            <p:ph type="title"/>
          </p:nvPr>
        </p:nvSpPr>
        <p:spPr>
          <a:xfrm>
            <a:off x="467544" y="116632"/>
            <a:ext cx="8229600" cy="8501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5400" u="none" cap="none" strike="noStrike">
                <a:solidFill>
                  <a:srgbClr val="C00000"/>
                </a:solidFill>
                <a:latin typeface="Lustria"/>
                <a:ea typeface="Lustria"/>
                <a:cs typeface="Lustria"/>
                <a:sym typeface="Lustria"/>
              </a:rPr>
              <a:t>Исторические источники</a:t>
            </a:r>
            <a:endParaRPr b="1" i="0" sz="5400" u="none" cap="none" strike="noStrike">
              <a:solidFill>
                <a:srgbClr val="C00000"/>
              </a:solidFill>
              <a:latin typeface="Lustria"/>
              <a:ea typeface="Lustria"/>
              <a:cs typeface="Lustria"/>
              <a:sym typeface="Lustria"/>
            </a:endParaRPr>
          </a:p>
        </p:txBody>
      </p:sp>
      <p:grpSp>
        <p:nvGrpSpPr>
          <p:cNvPr id="173" name="Google Shape;173;p29"/>
          <p:cNvGrpSpPr/>
          <p:nvPr/>
        </p:nvGrpSpPr>
        <p:grpSpPr>
          <a:xfrm>
            <a:off x="918828" y="1302380"/>
            <a:ext cx="7198838" cy="5377983"/>
            <a:chOff x="918828" y="177636"/>
            <a:chExt cx="7198838" cy="5377983"/>
          </a:xfrm>
        </p:grpSpPr>
        <p:sp>
          <p:nvSpPr>
            <p:cNvPr id="174" name="Google Shape;174;p29"/>
            <p:cNvSpPr/>
            <p:nvPr/>
          </p:nvSpPr>
          <p:spPr>
            <a:xfrm>
              <a:off x="3135188" y="4119409"/>
              <a:ext cx="150619" cy="150619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29"/>
            <p:cNvSpPr/>
            <p:nvPr/>
          </p:nvSpPr>
          <p:spPr>
            <a:xfrm>
              <a:off x="2851271" y="4256084"/>
              <a:ext cx="150619" cy="150619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29"/>
            <p:cNvSpPr/>
            <p:nvPr/>
          </p:nvSpPr>
          <p:spPr>
            <a:xfrm>
              <a:off x="2553798" y="4364041"/>
              <a:ext cx="150619" cy="150619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29"/>
            <p:cNvSpPr/>
            <p:nvPr/>
          </p:nvSpPr>
          <p:spPr>
            <a:xfrm>
              <a:off x="4498290" y="2537275"/>
              <a:ext cx="150619" cy="150619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29"/>
            <p:cNvSpPr/>
            <p:nvPr/>
          </p:nvSpPr>
          <p:spPr>
            <a:xfrm>
              <a:off x="4383820" y="2815412"/>
              <a:ext cx="150619" cy="150619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29"/>
            <p:cNvSpPr/>
            <p:nvPr/>
          </p:nvSpPr>
          <p:spPr>
            <a:xfrm>
              <a:off x="4302486" y="443541"/>
              <a:ext cx="150619" cy="150619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29"/>
            <p:cNvSpPr/>
            <p:nvPr/>
          </p:nvSpPr>
          <p:spPr>
            <a:xfrm>
              <a:off x="4511846" y="310589"/>
              <a:ext cx="150619" cy="150619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29"/>
            <p:cNvSpPr/>
            <p:nvPr/>
          </p:nvSpPr>
          <p:spPr>
            <a:xfrm>
              <a:off x="4721207" y="177636"/>
              <a:ext cx="150619" cy="150619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29"/>
            <p:cNvSpPr/>
            <p:nvPr/>
          </p:nvSpPr>
          <p:spPr>
            <a:xfrm>
              <a:off x="4930567" y="310589"/>
              <a:ext cx="150619" cy="150619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29"/>
            <p:cNvSpPr/>
            <p:nvPr/>
          </p:nvSpPr>
          <p:spPr>
            <a:xfrm>
              <a:off x="5139928" y="443541"/>
              <a:ext cx="150619" cy="150619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29"/>
            <p:cNvSpPr/>
            <p:nvPr/>
          </p:nvSpPr>
          <p:spPr>
            <a:xfrm>
              <a:off x="4721207" y="457900"/>
              <a:ext cx="150619" cy="150619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29"/>
            <p:cNvSpPr/>
            <p:nvPr/>
          </p:nvSpPr>
          <p:spPr>
            <a:xfrm>
              <a:off x="4721207" y="738695"/>
              <a:ext cx="150619" cy="150619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29"/>
            <p:cNvSpPr/>
            <p:nvPr/>
          </p:nvSpPr>
          <p:spPr>
            <a:xfrm>
              <a:off x="1819530" y="4684515"/>
              <a:ext cx="3248853" cy="8711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29"/>
            <p:cNvSpPr txBox="1"/>
            <p:nvPr/>
          </p:nvSpPr>
          <p:spPr>
            <a:xfrm>
              <a:off x="1862054" y="4727039"/>
              <a:ext cx="3163805" cy="786056"/>
            </a:xfrm>
            <a:prstGeom prst="rect">
              <a:avLst/>
            </a:prstGeom>
            <a:solidFill>
              <a:srgbClr val="FFF2CC"/>
            </a:solidFill>
            <a:ln>
              <a:noFill/>
            </a:ln>
          </p:spPr>
          <p:txBody>
            <a:bodyPr anchorCtr="0" anchor="ctr" bIns="91425" lIns="687650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" sz="2400" u="none" cap="none" strike="noStrike">
                  <a:latin typeface="Arial"/>
                  <a:ea typeface="Arial"/>
                  <a:cs typeface="Arial"/>
                  <a:sym typeface="Arial"/>
                </a:rPr>
                <a:t>вещественные</a:t>
              </a:r>
              <a:endParaRPr b="1" i="0" sz="2400" u="none" cap="none" strike="noStrike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29"/>
            <p:cNvSpPr/>
            <p:nvPr/>
          </p:nvSpPr>
          <p:spPr>
            <a:xfrm>
              <a:off x="918828" y="3830429"/>
              <a:ext cx="1506190" cy="1506084"/>
            </a:xfrm>
            <a:prstGeom prst="ellipse">
              <a:avLst/>
            </a:prstGeom>
            <a:blipFill rotWithShape="1">
              <a:blip r:embed="rId3">
                <a:alphaModFix/>
              </a:blip>
              <a:stretch>
                <a:fillRect b="0" l="-2999" r="-2999" t="0"/>
              </a:stretch>
            </a:blip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29"/>
            <p:cNvSpPr/>
            <p:nvPr/>
          </p:nvSpPr>
          <p:spPr>
            <a:xfrm>
              <a:off x="3909370" y="3553356"/>
              <a:ext cx="3248853" cy="8711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29"/>
            <p:cNvSpPr txBox="1"/>
            <p:nvPr/>
          </p:nvSpPr>
          <p:spPr>
            <a:xfrm>
              <a:off x="3951894" y="3595880"/>
              <a:ext cx="3163805" cy="786056"/>
            </a:xfrm>
            <a:prstGeom prst="rect">
              <a:avLst/>
            </a:prstGeom>
            <a:solidFill>
              <a:srgbClr val="FFE599"/>
            </a:solidFill>
            <a:ln>
              <a:noFill/>
            </a:ln>
          </p:spPr>
          <p:txBody>
            <a:bodyPr anchorCtr="0" anchor="ctr" bIns="91425" lIns="687650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" sz="2400" u="none" cap="none" strike="noStrike">
                  <a:latin typeface="Arial"/>
                  <a:ea typeface="Arial"/>
                  <a:cs typeface="Arial"/>
                  <a:sym typeface="Arial"/>
                </a:rPr>
                <a:t>письменные</a:t>
              </a:r>
              <a:endParaRPr b="1" i="0" sz="2400" u="none" cap="none" strike="noStrike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29"/>
            <p:cNvSpPr/>
            <p:nvPr/>
          </p:nvSpPr>
          <p:spPr>
            <a:xfrm>
              <a:off x="3008668" y="2699270"/>
              <a:ext cx="1506190" cy="1506084"/>
            </a:xfrm>
            <a:prstGeom prst="ellipse">
              <a:avLst/>
            </a:prstGeom>
            <a:blipFill rotWithShape="1">
              <a:blip r:embed="rId4">
                <a:alphaModFix/>
              </a:blip>
              <a:stretch>
                <a:fillRect b="0" l="-27998" r="-27998" t="0"/>
              </a:stretch>
            </a:blip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2" name="Google Shape;192;p29"/>
            <p:cNvSpPr/>
            <p:nvPr/>
          </p:nvSpPr>
          <p:spPr>
            <a:xfrm>
              <a:off x="4868813" y="1837738"/>
              <a:ext cx="3248853" cy="871104"/>
            </a:xfrm>
            <a:prstGeom prst="roundRect">
              <a:avLst>
                <a:gd fmla="val 16667" name="adj"/>
              </a:avLst>
            </a:prstGeom>
            <a:solidFill>
              <a:schemeClr val="dk1"/>
            </a:solidFill>
            <a:ln cap="flat" cmpd="sng" w="25400">
              <a:solidFill>
                <a:srgbClr val="F6B26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29"/>
            <p:cNvSpPr txBox="1"/>
            <p:nvPr/>
          </p:nvSpPr>
          <p:spPr>
            <a:xfrm>
              <a:off x="4911337" y="1880262"/>
              <a:ext cx="3163805" cy="786056"/>
            </a:xfrm>
            <a:prstGeom prst="rect">
              <a:avLst/>
            </a:prstGeom>
            <a:solidFill>
              <a:srgbClr val="FFD966"/>
            </a:solidFill>
            <a:ln>
              <a:noFill/>
            </a:ln>
          </p:spPr>
          <p:txBody>
            <a:bodyPr anchorCtr="0" anchor="ctr" bIns="91425" lIns="687650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" sz="2400" u="none" cap="none" strike="noStrike">
                  <a:latin typeface="Arial"/>
                  <a:ea typeface="Arial"/>
                  <a:cs typeface="Arial"/>
                  <a:sym typeface="Arial"/>
                </a:rPr>
                <a:t>устные</a:t>
              </a:r>
              <a:endParaRPr b="1" i="0" sz="2000" u="none" cap="none" strike="noStrike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29"/>
            <p:cNvSpPr/>
            <p:nvPr/>
          </p:nvSpPr>
          <p:spPr>
            <a:xfrm>
              <a:off x="3968111" y="983652"/>
              <a:ext cx="1506190" cy="1506084"/>
            </a:xfrm>
            <a:prstGeom prst="ellipse">
              <a:avLst/>
            </a:prstGeom>
            <a:blipFill rotWithShape="1">
              <a:blip r:embed="rId5">
                <a:alphaModFix/>
              </a:blip>
              <a:stretch>
                <a:fillRect b="-17997" l="0" r="0" t="-17999"/>
              </a:stretch>
            </a:blip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Археологические раскопки древних захоронений X-XVII вв. в д. Бирули Докшицкого района</a:t>
            </a:r>
            <a:endParaRPr b="0" i="0" sz="2800" u="none" cap="none" strike="noStrike">
              <a:solidFill>
                <a:schemeClr val="dk1"/>
              </a:solidFill>
              <a:latin typeface="Lustria"/>
              <a:ea typeface="Lustria"/>
              <a:cs typeface="Lustria"/>
              <a:sym typeface="Lustria"/>
            </a:endParaRPr>
          </a:p>
        </p:txBody>
      </p:sp>
      <p:pic>
        <p:nvPicPr>
          <p:cNvPr descr="http://kraj.by/img/content/news/2011/07/15/131071749719231-2.jpeg" id="200" name="Google Shape;200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15616" y="1376773"/>
            <a:ext cx="6960771" cy="52205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Археологические раскопки древних захоронений X-XVII вв. в д. Бирули Докшицкого района</a:t>
            </a:r>
            <a:endParaRPr b="0" i="0" sz="2800" u="none" cap="none" strike="noStrike">
              <a:solidFill>
                <a:schemeClr val="dk1"/>
              </a:solidFill>
              <a:latin typeface="Lustria"/>
              <a:ea typeface="Lustria"/>
              <a:cs typeface="Lustria"/>
              <a:sym typeface="Lustria"/>
            </a:endParaRPr>
          </a:p>
        </p:txBody>
      </p:sp>
      <p:pic>
        <p:nvPicPr>
          <p:cNvPr descr="&amp;Icy;&amp;zcy;&amp;ocy;&amp;bcy;&amp;rcy;&amp;acy;&amp;zhcy;&amp;iecy;&amp;ncy;&amp;icy;&amp;iecy; 8" id="206" name="Google Shape;206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15616" y="1338599"/>
            <a:ext cx="6624736" cy="49685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Археологические раскопки древних захоронений X-XVII вв. в д. Бирули Докшицкого района</a:t>
            </a:r>
            <a:endParaRPr b="0" i="0" sz="2800" u="none" cap="none" strike="noStrike">
              <a:solidFill>
                <a:schemeClr val="dk1"/>
              </a:solidFill>
              <a:latin typeface="Lustria"/>
              <a:ea typeface="Lustria"/>
              <a:cs typeface="Lustria"/>
              <a:sym typeface="Lustria"/>
            </a:endParaRPr>
          </a:p>
        </p:txBody>
      </p:sp>
      <p:pic>
        <p:nvPicPr>
          <p:cNvPr descr="&amp;Icy;&amp;zcy;&amp;ocy;&amp;bcy;&amp;rcy;&amp;acy;&amp;zhcy;&amp;iecy;&amp;ncy;&amp;icy;&amp;iecy; 4" id="212" name="Google Shape;212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3608" y="1305063"/>
            <a:ext cx="6840760" cy="5130570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32"/>
          <p:cNvSpPr/>
          <p:nvPr/>
        </p:nvSpPr>
        <p:spPr>
          <a:xfrm>
            <a:off x="-2844824" y="4437112"/>
            <a:ext cx="2286000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http://kraj.by/belarus/news/kaleydoskop/-fotofakt-v-derevne-biruli-na-dokshitchine-prohodyat-arheologicheskie-raskopki-2011-07-15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3"/>
          <p:cNvSpPr txBox="1"/>
          <p:nvPr>
            <p:ph type="title"/>
          </p:nvPr>
        </p:nvSpPr>
        <p:spPr>
          <a:xfrm>
            <a:off x="457200" y="188640"/>
            <a:ext cx="8229600" cy="7920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Археологические раскопки древних захоронений X-XVII вв. в д. Бирули Докшицкого района</a:t>
            </a:r>
            <a:endParaRPr b="0" i="0" sz="2800" u="none" cap="none" strike="noStrike">
              <a:solidFill>
                <a:schemeClr val="dk1"/>
              </a:solidFill>
              <a:latin typeface="Lustria"/>
              <a:ea typeface="Lustria"/>
              <a:cs typeface="Lustria"/>
              <a:sym typeface="Lustria"/>
            </a:endParaRPr>
          </a:p>
        </p:txBody>
      </p:sp>
      <p:pic>
        <p:nvPicPr>
          <p:cNvPr descr="&amp;Icy;&amp;zcy;&amp;ocy;&amp;bcy;&amp;rcy;&amp;acy;&amp;zhcy;&amp;iecy;&amp;ncy;&amp;icy;&amp;iecy; 7" id="219" name="Google Shape;219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5576" y="1196752"/>
            <a:ext cx="7548331" cy="5661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История  3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