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858000" cy="9144000"/>
  <p:embeddedFontLst>
    <p:embeddedFont>
      <p:font typeface="Quattrocento Sans"/>
      <p:regular r:id="rId15"/>
      <p:bold r:id="rId16"/>
      <p:italic r:id="rId17"/>
      <p:boldItalic r:id="rId18"/>
    </p:embeddedFont>
    <p:embeddedFont>
      <p:font typeface="Cambria Math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4YjBnlDG1XUaidMNDLHUc0CRG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56D6BC-9253-4A6D-B9C4-0988BF0837CC}">
  <a:tblStyle styleId="{3256D6BC-9253-4A6D-B9C4-0988BF0837CC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DD1D6"/>
          </a:solidFill>
        </a:fill>
      </a:tcStyle>
    </a:band1H>
    <a:band2H>
      <a:tcTxStyle/>
    </a:band2H>
    <a:band1V>
      <a:tcTxStyle/>
      <a:tcStyle>
        <a:fill>
          <a:solidFill>
            <a:srgbClr val="CDD1D6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QuattrocentoSans-regular.fntdata"/><Relationship Id="rId14" Type="http://schemas.openxmlformats.org/officeDocument/2006/relationships/slide" Target="slides/slide8.xml"/><Relationship Id="rId17" Type="http://schemas.openxmlformats.org/officeDocument/2006/relationships/font" Target="fonts/QuattrocentoSans-italic.fntdata"/><Relationship Id="rId16" Type="http://schemas.openxmlformats.org/officeDocument/2006/relationships/font" Target="fonts/QuattrocentoSans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CambriaMath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Quattrocento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0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10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10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10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1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11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12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12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2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12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3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4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14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4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9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51520" y="3097538"/>
            <a:ext cx="8712967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Рынок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и функции рынка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Виды рынков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и функции рынка</a:t>
            </a: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>
            <a:off x="701341" y="1399983"/>
            <a:ext cx="7813325" cy="5122376"/>
            <a:chOff x="17773" y="2983"/>
            <a:chExt cx="7813325" cy="5122376"/>
          </a:xfrm>
        </p:grpSpPr>
        <p:sp>
          <p:nvSpPr>
            <p:cNvPr id="102" name="Google Shape;102;p3"/>
            <p:cNvSpPr/>
            <p:nvPr/>
          </p:nvSpPr>
          <p:spPr>
            <a:xfrm>
              <a:off x="6017658" y="2615197"/>
              <a:ext cx="91440" cy="7424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3924436" y="940829"/>
              <a:ext cx="2138942" cy="7424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1739773" y="2615197"/>
              <a:ext cx="91440" cy="7424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1785493" y="940829"/>
              <a:ext cx="2138942" cy="74244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2156715" y="2983"/>
              <a:ext cx="3535441" cy="93784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2156715" y="2983"/>
              <a:ext cx="3535441" cy="937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Рынок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7773" y="1683272"/>
              <a:ext cx="3535441" cy="93192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63266" y="1728765"/>
              <a:ext cx="3444455" cy="8409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житейском, обыденном смысле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773" y="3357639"/>
              <a:ext cx="3535441" cy="176772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17773" y="3357639"/>
              <a:ext cx="3535441" cy="1767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конкретное место продажи товаров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295657" y="1683272"/>
              <a:ext cx="3535441" cy="93192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4341150" y="1728765"/>
              <a:ext cx="3444455" cy="8409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 научной точки зрения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5657" y="3357639"/>
              <a:ext cx="3535441" cy="176772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4295657" y="3357639"/>
              <a:ext cx="3535441" cy="1767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 отношений обмена между покупателями и продавцами при посредстве денег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и функции рынка</a:t>
            </a:r>
            <a:endParaRPr/>
          </a:p>
        </p:txBody>
      </p:sp>
      <p:graphicFrame>
        <p:nvGraphicFramePr>
          <p:cNvPr id="121" name="Google Shape;121;p4"/>
          <p:cNvGraphicFramePr/>
          <p:nvPr/>
        </p:nvGraphicFramePr>
        <p:xfrm>
          <a:off x="107504" y="13407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{3256D6BC-9253-4A6D-B9C4-0988BF0837CC}</a:tableStyleId>
              </a:tblPr>
              <a:tblGrid>
                <a:gridCol w="2160250"/>
                <a:gridCol w="6768750"/>
              </a:tblGrid>
              <a:tr h="4412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рынка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01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Ценообразующая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Рынок формирует равновесную цену, которая отражает полез- ность товара для покупателя, а также затраты (издержки) на его производство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1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Стимулирующая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Побуждение производителей к созданию новой продукции с наименьшими затратами и получением достаточной прибыли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1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Информирующая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Рыночные сигналы (главным из которых является цена) поз- воляют получить данные о ситуации с тем или иным товаром или услугой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1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Посредническая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Рынок помогает производителям и потребителям найти наи- более выгодный вариант сделки по купле-продаже товара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1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Оздоравливающая (санирующая)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Очищение экономики от неэффективных  предприятий, «ес- тественный отбор» участников экономической деятельности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1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Регулирующая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Означает, что спрос и предложение регулируются при помощи цены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и функции рынка</a:t>
            </a:r>
            <a:endParaRPr/>
          </a:p>
        </p:txBody>
      </p:sp>
      <p:pic>
        <p:nvPicPr>
          <p:cNvPr descr="https://upload.wikimedia.org/wikipedia/commons/thumb/0/0a/AdamSmith.jpg/800px-AdamSmith.jpg"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2335" y="1340768"/>
            <a:ext cx="3589176" cy="5356846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8" name="Google Shape;128;p5"/>
          <p:cNvSpPr txBox="1"/>
          <p:nvPr/>
        </p:nvSpPr>
        <p:spPr>
          <a:xfrm>
            <a:off x="4215148" y="6359060"/>
            <a:ext cx="119718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Адам Смит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07504" y="1323592"/>
            <a:ext cx="5112568" cy="3473560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 книге «Исследование о природе и причинах богатства народов» (1776 г.) шотландский эко- номист </a:t>
            </a: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Адам Смит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(1703-1790 гг.) использовал метафору «невидимая рука». Он писал, что производители в первую очередь преследуют собственные интересы (например, продать больше товара и получить прибыль). Однако при этом они невидимой рукой направляются к цели, которая могла не входить в эти интере- сы, и таким образом служат всему обществу (например, улучшают производство, снижают цены, чтобы привлечь покупателей).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Виды рынков</a:t>
            </a:r>
            <a:endParaRPr sz="4800">
              <a:solidFill>
                <a:schemeClr val="lt1"/>
              </a:solidFill>
            </a:endParaRPr>
          </a:p>
        </p:txBody>
      </p:sp>
      <p:graphicFrame>
        <p:nvGraphicFramePr>
          <p:cNvPr id="136" name="Google Shape;136;p6"/>
          <p:cNvGraphicFramePr/>
          <p:nvPr/>
        </p:nvGraphicFramePr>
        <p:xfrm>
          <a:off x="239362" y="150772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{3256D6BC-9253-4A6D-B9C4-0988BF0837CC}</a:tableStyleId>
              </a:tblPr>
              <a:tblGrid>
                <a:gridCol w="2436750"/>
                <a:gridCol w="6288375"/>
              </a:tblGrid>
              <a:tr h="4197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рынков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84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объекту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Сырья, недвижимости, труда, мебели, одежды, парфюме- рии, обуви, канцелярских принадлежностей, бытовой хи- мии, туристических услуг, грузоперевозок, мобильной техники,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парикмахерских услуг, ценных бумаг (фондовый рынок) и т.д.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6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территории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Местный, региональный, национальный, международный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39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законности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Легальный, нелегальный (теневой)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6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характеру продаж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Розничный, оптовый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pSp>
        <p:nvGrpSpPr>
          <p:cNvPr id="137" name="Google Shape;137;p6"/>
          <p:cNvGrpSpPr/>
          <p:nvPr/>
        </p:nvGrpSpPr>
        <p:grpSpPr>
          <a:xfrm>
            <a:off x="239362" y="5805264"/>
            <a:ext cx="8725126" cy="688511"/>
            <a:chOff x="3349" y="1954098"/>
            <a:chExt cx="3801423" cy="862072"/>
          </a:xfrm>
        </p:grpSpPr>
        <p:sp>
          <p:nvSpPr>
            <p:cNvPr id="138" name="Google Shape;138;p6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Биржа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форма постоянно функционирующего оптового рынка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Виды рынков</a:t>
            </a:r>
            <a:endParaRPr sz="4800">
              <a:solidFill>
                <a:schemeClr val="lt1"/>
              </a:solidFill>
            </a:endParaRPr>
          </a:p>
        </p:txBody>
      </p:sp>
      <p:grpSp>
        <p:nvGrpSpPr>
          <p:cNvPr id="146" name="Google Shape;146;p7"/>
          <p:cNvGrpSpPr/>
          <p:nvPr/>
        </p:nvGrpSpPr>
        <p:grpSpPr>
          <a:xfrm>
            <a:off x="209437" y="1412776"/>
            <a:ext cx="8725126" cy="864096"/>
            <a:chOff x="3349" y="1954098"/>
            <a:chExt cx="3801423" cy="862072"/>
          </a:xfrm>
        </p:grpSpPr>
        <p:sp>
          <p:nvSpPr>
            <p:cNvPr id="147" name="Google Shape;147;p7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Рыночная инфраструктура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это совокупность специализированных институтов и организаций, которые действуют в пределах определённого рынка и выполняют на нём посреднические функции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49" name="Google Shape;149;p7"/>
          <p:cNvGrpSpPr/>
          <p:nvPr/>
        </p:nvGrpSpPr>
        <p:grpSpPr>
          <a:xfrm>
            <a:off x="210022" y="2613410"/>
            <a:ext cx="8723953" cy="3935434"/>
            <a:chOff x="585" y="120514"/>
            <a:chExt cx="8723953" cy="3935434"/>
          </a:xfrm>
        </p:grpSpPr>
        <p:sp>
          <p:nvSpPr>
            <p:cNvPr id="150" name="Google Shape;150;p7"/>
            <p:cNvSpPr/>
            <p:nvPr/>
          </p:nvSpPr>
          <p:spPr>
            <a:xfrm>
              <a:off x="7403387" y="2244835"/>
              <a:ext cx="91440" cy="53568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7"/>
            <p:cNvSpPr/>
            <p:nvPr/>
          </p:nvSpPr>
          <p:spPr>
            <a:xfrm>
              <a:off x="4362562" y="1037499"/>
              <a:ext cx="3086544" cy="5356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7"/>
            <p:cNvSpPr/>
            <p:nvPr/>
          </p:nvSpPr>
          <p:spPr>
            <a:xfrm>
              <a:off x="4316842" y="2244835"/>
              <a:ext cx="91440" cy="53568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7"/>
            <p:cNvSpPr/>
            <p:nvPr/>
          </p:nvSpPr>
          <p:spPr>
            <a:xfrm>
              <a:off x="4316842" y="1037499"/>
              <a:ext cx="91440" cy="53568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7"/>
            <p:cNvSpPr/>
            <p:nvPr/>
          </p:nvSpPr>
          <p:spPr>
            <a:xfrm>
              <a:off x="1230297" y="2244835"/>
              <a:ext cx="91440" cy="53568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5" name="Google Shape;155;p7"/>
            <p:cNvSpPr/>
            <p:nvPr/>
          </p:nvSpPr>
          <p:spPr>
            <a:xfrm>
              <a:off x="1276017" y="1037499"/>
              <a:ext cx="3086544" cy="5356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7"/>
            <p:cNvSpPr/>
            <p:nvPr/>
          </p:nvSpPr>
          <p:spPr>
            <a:xfrm>
              <a:off x="1826391" y="120514"/>
              <a:ext cx="5072341" cy="91698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 txBox="1"/>
            <p:nvPr/>
          </p:nvSpPr>
          <p:spPr>
            <a:xfrm>
              <a:off x="1826391" y="120514"/>
              <a:ext cx="5072341" cy="9169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Рыночная инфраструктура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585" y="1573180"/>
              <a:ext cx="2550863" cy="67165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585" y="1573180"/>
              <a:ext cx="2550863" cy="6716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рынок товаров и услуг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585" y="2780517"/>
              <a:ext cx="2550863" cy="12754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585" y="2780517"/>
              <a:ext cx="2550863" cy="1275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товарные биржи, пред- приятия оптовой и роз- ничной торговли, яр- марки, аукционы, сер- висные службы и др.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3087130" y="1573180"/>
              <a:ext cx="2550863" cy="67165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3087130" y="1573180"/>
              <a:ext cx="2550863" cy="6716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рынок ценных бумаг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3087130" y="2780517"/>
              <a:ext cx="2550863" cy="12754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3087130" y="2780517"/>
              <a:ext cx="2550863" cy="1275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фондовая биржа, ин- вестиционные банки, брокерские фирмы и др.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173675" y="1573180"/>
              <a:ext cx="2550863" cy="67165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6173675" y="1573180"/>
              <a:ext cx="2550863" cy="6716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рынок труда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6173675" y="2780517"/>
              <a:ext cx="2550863" cy="12754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6173675" y="2780517"/>
              <a:ext cx="2550863" cy="1275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биржа труда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Виды рынков</a:t>
            </a:r>
            <a:endParaRPr sz="4800">
              <a:solidFill>
                <a:schemeClr val="lt1"/>
              </a:solidFill>
            </a:endParaRPr>
          </a:p>
        </p:txBody>
      </p:sp>
      <p:grpSp>
        <p:nvGrpSpPr>
          <p:cNvPr id="176" name="Google Shape;176;p8"/>
          <p:cNvGrpSpPr/>
          <p:nvPr/>
        </p:nvGrpSpPr>
        <p:grpSpPr>
          <a:xfrm>
            <a:off x="1165775" y="1485727"/>
            <a:ext cx="6812448" cy="5182689"/>
            <a:chOff x="956338" y="943"/>
            <a:chExt cx="6812448" cy="5182689"/>
          </a:xfrm>
        </p:grpSpPr>
        <p:sp>
          <p:nvSpPr>
            <p:cNvPr id="177" name="Google Shape;177;p8"/>
            <p:cNvSpPr/>
            <p:nvPr/>
          </p:nvSpPr>
          <p:spPr>
            <a:xfrm>
              <a:off x="6140734" y="3550228"/>
              <a:ext cx="91440" cy="48311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8"/>
            <p:cNvSpPr/>
            <p:nvPr/>
          </p:nvSpPr>
          <p:spPr>
            <a:xfrm>
              <a:off x="6140734" y="1916823"/>
              <a:ext cx="91440" cy="48311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8"/>
            <p:cNvSpPr/>
            <p:nvPr/>
          </p:nvSpPr>
          <p:spPr>
            <a:xfrm>
              <a:off x="4362562" y="827952"/>
              <a:ext cx="1823891" cy="4831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8"/>
            <p:cNvSpPr/>
            <p:nvPr/>
          </p:nvSpPr>
          <p:spPr>
            <a:xfrm>
              <a:off x="2492950" y="3550228"/>
              <a:ext cx="91440" cy="48311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8"/>
            <p:cNvSpPr/>
            <p:nvPr/>
          </p:nvSpPr>
          <p:spPr>
            <a:xfrm>
              <a:off x="2492950" y="1916823"/>
              <a:ext cx="91440" cy="48311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8"/>
            <p:cNvSpPr/>
            <p:nvPr/>
          </p:nvSpPr>
          <p:spPr>
            <a:xfrm>
              <a:off x="2538670" y="827952"/>
              <a:ext cx="1823891" cy="48311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8"/>
            <p:cNvSpPr/>
            <p:nvPr/>
          </p:nvSpPr>
          <p:spPr>
            <a:xfrm>
              <a:off x="2075243" y="943"/>
              <a:ext cx="4574637" cy="82700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2075243" y="943"/>
              <a:ext cx="4574637" cy="8270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Фондовый рынок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956338" y="1311071"/>
              <a:ext cx="3164664" cy="6057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985908" y="1340641"/>
              <a:ext cx="3105524" cy="5466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Быки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56338" y="2399943"/>
              <a:ext cx="3164664" cy="115028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956338" y="2399943"/>
              <a:ext cx="3164664" cy="11502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природе поднимают жертву на рога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56338" y="4033347"/>
              <a:ext cx="3164664" cy="115028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956338" y="4033347"/>
              <a:ext cx="3164664" cy="11502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фондовой бирже играют на подъём рыночных цен, повышение котировок акций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604122" y="1311071"/>
              <a:ext cx="3164664" cy="60575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4633692" y="1340641"/>
              <a:ext cx="3105524" cy="5466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Медведи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604122" y="2399943"/>
              <a:ext cx="3164664" cy="115028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4604122" y="2399943"/>
              <a:ext cx="3164664" cy="11502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природе валят жертву на землю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604122" y="4033347"/>
              <a:ext cx="3164664" cy="115028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4604122" y="4033347"/>
              <a:ext cx="3164664" cy="11502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фондовой бирже играют на понижение рыночных цен, котировок акций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7" name="Google Shape;197;p8"/>
          <p:cNvSpPr/>
          <p:nvPr/>
        </p:nvSpPr>
        <p:spPr>
          <a:xfrm>
            <a:off x="395536" y="3861048"/>
            <a:ext cx="576064" cy="2808312"/>
          </a:xfrm>
          <a:prstGeom prst="upArrow">
            <a:avLst>
              <a:gd fmla="val 50000" name="adj1"/>
              <a:gd fmla="val 126192" name="adj2"/>
            </a:avLst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8" name="Google Shape;198;p8"/>
          <p:cNvSpPr/>
          <p:nvPr/>
        </p:nvSpPr>
        <p:spPr>
          <a:xfrm rot="10800000">
            <a:off x="8172400" y="3861048"/>
            <a:ext cx="576064" cy="2808312"/>
          </a:xfrm>
          <a:prstGeom prst="upArrow">
            <a:avLst>
              <a:gd fmla="val 50000" name="adj1"/>
              <a:gd fmla="val 126192" name="adj2"/>
            </a:avLst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20.02.2021</vt:lpwstr>
  </property>
</Properties>
</file>