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8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175351" cy="1793167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6000" b="1" dirty="0" smtClean="0"/>
              <a:t>Средневековый Китай</a:t>
            </a:r>
            <a:endParaRPr lang="ru-RU" sz="6000" b="1" dirty="0"/>
          </a:p>
        </p:txBody>
      </p:sp>
      <p:pic>
        <p:nvPicPr>
          <p:cNvPr id="3074" name="Picture 2" descr="C:\Documents and Settings\Анна\Рабочий стол\КАРТИНКИ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143248"/>
            <a:ext cx="2214546" cy="1550523"/>
          </a:xfrm>
          <a:prstGeom prst="rect">
            <a:avLst/>
          </a:prstGeom>
          <a:noFill/>
        </p:spPr>
      </p:pic>
      <p:pic>
        <p:nvPicPr>
          <p:cNvPr id="3075" name="Picture 3" descr="C:\Documents and Settings\Анна\Рабочий стол\КАРТИНКИ\2011-09-20_16162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857760"/>
            <a:ext cx="2428860" cy="1788784"/>
          </a:xfrm>
          <a:prstGeom prst="rect">
            <a:avLst/>
          </a:prstGeom>
          <a:noFill/>
        </p:spPr>
      </p:pic>
      <p:pic>
        <p:nvPicPr>
          <p:cNvPr id="3076" name="Picture 4" descr="C:\Documents and Settings\Анна\Рабочий стол\КАРТИНКИ\2011-09-28_200013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143248"/>
            <a:ext cx="1500198" cy="1704413"/>
          </a:xfrm>
          <a:prstGeom prst="rect">
            <a:avLst/>
          </a:prstGeom>
          <a:noFill/>
        </p:spPr>
      </p:pic>
      <p:pic>
        <p:nvPicPr>
          <p:cNvPr id="3077" name="Picture 5" descr="C:\Documents and Settings\Анна\Рабочий стол\КАРТИНКИ\2011-10-06_13075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786322"/>
            <a:ext cx="2509417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01028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Китайский фарфор</a:t>
            </a:r>
            <a:r>
              <a:rPr lang="ru-RU" b="1" dirty="0" smtClean="0">
                <a:solidFill>
                  <a:schemeClr val="tx1"/>
                </a:solidFill>
              </a:rPr>
              <a:t> — является одним из важных компонентов культуры и искусства Китая.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Documents and Settings\Анна\Рабочий стол\КАРТИНКИ\800px-DD-Famverte-Tass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4235479" cy="300719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933950" y="2143116"/>
            <a:ext cx="3749040" cy="38766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Для изготовления </a:t>
            </a:r>
            <a:r>
              <a:rPr lang="ru-RU" b="1" u="sng" dirty="0" smtClean="0"/>
              <a:t>китайского фарфора применялись</a:t>
            </a:r>
            <a:r>
              <a:rPr lang="ru-RU" b="1" dirty="0" smtClean="0"/>
              <a:t>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Каолин</a:t>
            </a:r>
            <a:r>
              <a:rPr lang="ru-RU" b="1" dirty="0" smtClean="0"/>
              <a:t> (</a:t>
            </a:r>
            <a:r>
              <a:rPr lang="ja-JP" altLang="en-US" b="1" dirty="0" smtClean="0"/>
              <a:t>高嶺土</a:t>
            </a:r>
            <a:r>
              <a:rPr lang="en-US" altLang="ja-JP" b="1" dirty="0" smtClean="0"/>
              <a:t>) - </a:t>
            </a:r>
            <a:r>
              <a:rPr lang="ru-RU" b="1" dirty="0" smtClean="0"/>
              <a:t>глина белого цвета, состоящая из минерала каолинита.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Полевой шпат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Кварц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929330"/>
            <a:ext cx="3504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Посуда, в стиле династии </a:t>
            </a:r>
            <a:r>
              <a:rPr lang="ru-RU" b="1" dirty="0" err="1" smtClean="0"/>
              <a:t>Цин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0" y="0"/>
            <a:ext cx="8929718" cy="392906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b="1" dirty="0" smtClean="0"/>
              <a:t>     История развития фарфора в Китае насчитывает тысячелетие. Точная дата возникновения неизвестна. Некоторые источники относят </a:t>
            </a:r>
            <a:r>
              <a:rPr lang="ru-RU" sz="3200" b="1" dirty="0" smtClean="0">
                <a:solidFill>
                  <a:srgbClr val="C00000"/>
                </a:solidFill>
              </a:rPr>
              <a:t>возникновения фарфора в Китае к династии </a:t>
            </a:r>
            <a:r>
              <a:rPr lang="ru-RU" sz="3200" b="1" dirty="0" err="1" smtClean="0">
                <a:solidFill>
                  <a:srgbClr val="C00000"/>
                </a:solidFill>
              </a:rPr>
              <a:t>Хань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/>
              <a:t>(206-221гг. н.э.), Эпохе Троецарствия (220-280гг. н.э.), периоду Шести династий (220-589гг. н.э.) и династии Тан (618-906гг. н.э.)</a:t>
            </a:r>
            <a:endParaRPr lang="ru-RU" sz="3200" b="1" dirty="0"/>
          </a:p>
        </p:txBody>
      </p:sp>
      <p:pic>
        <p:nvPicPr>
          <p:cNvPr id="9218" name="Picture 2" descr="C:\Documents and Settings\Анна\Рабочий стол\КАРТИНКИ\647px-Plat_à_offrandes_Chine_Musée_Guimet_2418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2357454" cy="2186202"/>
          </a:xfrm>
          <a:prstGeom prst="rect">
            <a:avLst/>
          </a:prstGeom>
          <a:noFill/>
        </p:spPr>
      </p:pic>
      <p:pic>
        <p:nvPicPr>
          <p:cNvPr id="9219" name="Picture 3" descr="C:\Documents and Settings\Анна\Рабочий стол\КАРТИНКИ\521px-B-Qingbai-Kan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876"/>
            <a:ext cx="1928826" cy="2221297"/>
          </a:xfrm>
          <a:prstGeom prst="rect">
            <a:avLst/>
          </a:prstGeom>
          <a:noFill/>
        </p:spPr>
      </p:pic>
      <p:pic>
        <p:nvPicPr>
          <p:cNvPr id="9220" name="Picture 4" descr="C:\Documents and Settings\Анна\Рабочий стол\КАРТИНКИ\800px-FFM-SeladonTopf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643314"/>
            <a:ext cx="2285989" cy="17144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57884" y="5357826"/>
            <a:ext cx="3286116" cy="1477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Сосуд конца династии Юань, на стенках изображения персиков, лотосов, пионами, ивы и пальмы.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6000768"/>
            <a:ext cx="264320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Фарфоровый чайник, </a:t>
            </a:r>
            <a:r>
              <a:rPr lang="ru-RU" b="1" dirty="0" err="1" smtClean="0"/>
              <a:t>Цзиндэчжень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6000768"/>
            <a:ext cx="25003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Изделие Династии Тан (618 - 906 гг. н.э.)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467544" y="2348880"/>
            <a:ext cx="8229600" cy="4768865"/>
          </a:xfrm>
        </p:spPr>
        <p:txBody>
          <a:bodyPr/>
          <a:lstStyle/>
          <a:p>
            <a:endParaRPr lang="ru-RU" b="1" dirty="0" smtClean="0">
              <a:solidFill>
                <a:srgbClr val="0033CC"/>
              </a:solidFill>
            </a:endParaRPr>
          </a:p>
          <a:p>
            <a:endParaRPr lang="ru-RU" b="1" dirty="0" smtClean="0">
              <a:solidFill>
                <a:srgbClr val="0033CC"/>
              </a:solidFill>
            </a:endParaRPr>
          </a:p>
          <a:p>
            <a:endParaRPr lang="ru-RU" b="1" dirty="0" smtClean="0">
              <a:solidFill>
                <a:srgbClr val="0033CC"/>
              </a:solidFill>
            </a:endParaRPr>
          </a:p>
          <a:p>
            <a:endParaRPr lang="ru-RU" b="1" dirty="0" smtClean="0"/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8883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Заполнить таблицу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«Вклад Китая в мировую культуру»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02501"/>
              </p:ext>
            </p:extLst>
          </p:nvPr>
        </p:nvGraphicFramePr>
        <p:xfrm>
          <a:off x="755576" y="3645024"/>
          <a:ext cx="7992888" cy="2520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97595"/>
                <a:gridCol w="1998431"/>
                <a:gridCol w="1998431"/>
                <a:gridCol w="1998431"/>
              </a:tblGrid>
              <a:tr h="736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Открытия и достижения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Письменность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Религия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Искусство и архитектура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84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нна\Рабочий стол\КАРТИНКИ\800px-Transasia_trade_routes_1stC_CE_gr2.pn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95186" y="1214422"/>
            <a:ext cx="9048814" cy="5429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939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err="1" smtClean="0">
                <a:solidFill>
                  <a:srgbClr val="FF0000"/>
                </a:solidFill>
              </a:rPr>
              <a:t>Вели́кий</a:t>
            </a:r>
            <a:r>
              <a:rPr lang="ru-RU" sz="3200" b="1" dirty="0" smtClean="0">
                <a:solidFill>
                  <a:srgbClr val="FF0000"/>
                </a:solidFill>
              </a:rPr>
              <a:t> шёлковый путь </a:t>
            </a:r>
            <a:r>
              <a:rPr lang="ru-RU" sz="3200" b="1" dirty="0" smtClean="0">
                <a:solidFill>
                  <a:schemeClr val="tx1"/>
                </a:solidFill>
              </a:rPr>
              <a:t>(термин введён немецким географом </a:t>
            </a:r>
            <a:r>
              <a:rPr lang="ru-RU" sz="3200" b="1" dirty="0" err="1" smtClean="0">
                <a:solidFill>
                  <a:schemeClr val="tx1"/>
                </a:solidFill>
              </a:rPr>
              <a:t>Рихтгофеном</a:t>
            </a:r>
            <a:r>
              <a:rPr lang="ru-RU" sz="3200" b="1" dirty="0" smtClean="0">
                <a:solidFill>
                  <a:schemeClr val="tx1"/>
                </a:solidFill>
              </a:rPr>
              <a:t> в 1877 году)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42852"/>
            <a:ext cx="9001156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</a:t>
            </a:r>
            <a:r>
              <a:rPr lang="ru-RU" sz="4000" b="1" dirty="0" smtClean="0"/>
              <a:t>В древности и Средние века караванная дорога, связывающая Восточную Азию со Средиземноморьем. В основном по этому пути транспортировался шёлк из Китая, с чем и связано его название. </a:t>
            </a:r>
            <a:r>
              <a:rPr lang="ru-RU" sz="4000" b="1" dirty="0" smtClean="0">
                <a:solidFill>
                  <a:srgbClr val="FF0000"/>
                </a:solidFill>
              </a:rPr>
              <a:t>Он был открыт во II веке до н. э.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381500"/>
            <a:ext cx="37338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-142908" y="0"/>
            <a:ext cx="5072098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vi-VN" sz="3200" b="1" dirty="0" smtClean="0">
                <a:solidFill>
                  <a:srgbClr val="FF0000"/>
                </a:solidFill>
              </a:rPr>
              <a:t>Вели́кий кана́л</a:t>
            </a:r>
            <a:r>
              <a:rPr lang="en-US" sz="3200" b="1" dirty="0" smtClean="0">
                <a:latin typeface="Calibri" pitchFamily="34" charset="0"/>
              </a:rPr>
              <a:t>— </a:t>
            </a:r>
            <a:r>
              <a:rPr lang="vi-VN" sz="3200" b="1" dirty="0" smtClean="0"/>
              <a:t>судоходный канал в Китае, одно из древнейших ныне действующих гидротехнических сооружений мира. </a:t>
            </a:r>
            <a:r>
              <a:rPr lang="vi-VN" sz="3200" b="1" u="sng" dirty="0" smtClean="0"/>
              <a:t>Строился две тысячи лет — с </a:t>
            </a:r>
            <a:r>
              <a:rPr lang="en-US" sz="3200" b="1" u="sng" dirty="0" smtClean="0">
                <a:latin typeface="Calibri" pitchFamily="34" charset="0"/>
              </a:rPr>
              <a:t>VI </a:t>
            </a:r>
            <a:r>
              <a:rPr lang="vi-VN" sz="3200" b="1" u="sng" dirty="0" smtClean="0"/>
              <a:t>в. до н. э. до </a:t>
            </a:r>
            <a:r>
              <a:rPr lang="en-US" sz="3200" b="1" u="sng" dirty="0" smtClean="0">
                <a:latin typeface="Calibri" pitchFamily="34" charset="0"/>
              </a:rPr>
              <a:t>XIII </a:t>
            </a:r>
            <a:r>
              <a:rPr lang="vi-VN" sz="3200" b="1" u="sng" dirty="0" smtClean="0"/>
              <a:t>в. н. э. </a:t>
            </a:r>
            <a:r>
              <a:rPr lang="vi-VN" sz="3200" b="1" dirty="0" smtClean="0"/>
              <a:t>В настоящее время соединяет крупные порты страны Шанхай и Тяньцзинь.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5355" y="1714488"/>
            <a:ext cx="4338645" cy="282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929191" y="4857760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Канал соединяет реки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Хуанхэ и Янцзы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31520"/>
            <a:ext cx="8856984" cy="21934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Кого в Китае называли «Сыном Неба»?</a:t>
            </a:r>
            <a:endParaRPr lang="ru-RU" sz="5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9904" y="3861048"/>
            <a:ext cx="8856984" cy="2193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54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ИМПЕРАТОРА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357166"/>
            <a:ext cx="8358214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</a:rPr>
              <a:t>В 1211 году войско Чингисхана обрушилось на Северный Китай.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Анна\Рабочий стол\КАРТИНКИ\280px-YuanEmperorAlbumGenghisPortrait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43050"/>
            <a:ext cx="2535546" cy="3214710"/>
          </a:xfrm>
          <a:prstGeom prst="rect">
            <a:avLst/>
          </a:prstGeom>
          <a:noFill/>
        </p:spPr>
      </p:pic>
      <p:pic>
        <p:nvPicPr>
          <p:cNvPr id="5123" name="Picture 3" descr="C:\Documents and Settings\Анна\Рабочий стол\КАРТИНКИ\MongolCavalrym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786058"/>
            <a:ext cx="2942468" cy="365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928670"/>
            <a:ext cx="7643866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 В середине </a:t>
            </a:r>
            <a:r>
              <a:rPr lang="en-US" sz="3600" b="1" dirty="0" smtClean="0"/>
              <a:t>XIV </a:t>
            </a:r>
            <a:r>
              <a:rPr lang="ru-RU" sz="3600" b="1" dirty="0" smtClean="0"/>
              <a:t>века в Китае поднялось восстание против монголов -</a:t>
            </a:r>
            <a:r>
              <a:rPr lang="ru-RU" sz="3600" b="1" dirty="0" smtClean="0">
                <a:solidFill>
                  <a:srgbClr val="FF0000"/>
                </a:solidFill>
              </a:rPr>
              <a:t>Восстание Красных повязок.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1368 г.- Китай добился независимости.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714776" cy="10001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Китай славится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714488"/>
            <a:ext cx="4663440" cy="43053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Шёлком</a:t>
            </a:r>
            <a:r>
              <a:rPr lang="ru-RU" b="1" dirty="0" smtClean="0"/>
              <a:t> — мягкой тканью из нитей, добываемых из кокона тутового шелкопряда.</a:t>
            </a:r>
            <a:endParaRPr lang="ru-RU" b="1" dirty="0"/>
          </a:p>
        </p:txBody>
      </p:sp>
      <p:pic>
        <p:nvPicPr>
          <p:cNvPr id="6146" name="Picture 2" descr="C:\Documents and Settings\Анна\Рабочий стол\КАРТИНКИ\600px-Bombyx_mori_Cocon_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85728"/>
            <a:ext cx="3072384" cy="3072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72198" y="3500438"/>
            <a:ext cx="2586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Кокон крупно</a:t>
            </a:r>
            <a:endParaRPr lang="ru-RU" sz="2800" b="1" dirty="0"/>
          </a:p>
        </p:txBody>
      </p:sp>
      <p:pic>
        <p:nvPicPr>
          <p:cNvPr id="6147" name="Picture 3" descr="C:\Documents and Settings\Анна\Рабочий стол\КАРТИНКИ\800px-Kokonytutov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86190"/>
            <a:ext cx="3643338" cy="27325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429132"/>
            <a:ext cx="22145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Коконы тутового шелкопряда перед обработкой</a:t>
            </a:r>
            <a:endParaRPr lang="ru-RU" sz="24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785918" y="1214422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нна\Рабочий стол\КАРТИНКИ\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960" y="1928802"/>
            <a:ext cx="4413116" cy="313821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933950" y="500042"/>
            <a:ext cx="3749040" cy="600079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u="sng" dirty="0" smtClean="0"/>
              <a:t>Белый</a:t>
            </a:r>
            <a:r>
              <a:rPr lang="ru-RU" sz="2800" b="1" dirty="0" smtClean="0"/>
              <a:t> - олицетворение высшего </a:t>
            </a:r>
            <a:r>
              <a:rPr lang="ru-RU" sz="2800" b="1" dirty="0" err="1" smtClean="0"/>
              <a:t>инь</a:t>
            </a:r>
            <a:r>
              <a:rPr lang="ru-RU" sz="2800" b="1" dirty="0" smtClean="0"/>
              <a:t> , символ чистоты;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Красный</a:t>
            </a:r>
            <a:r>
              <a:rPr lang="ru-RU" sz="3200" b="1" dirty="0" smtClean="0"/>
              <a:t> - символы огня, радости, счастья; 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Желтый</a:t>
            </a:r>
            <a:r>
              <a:rPr lang="ru-RU" sz="3200" b="1" dirty="0" smtClean="0"/>
              <a:t> - символы Земли, власти, мечты; </a:t>
            </a:r>
          </a:p>
          <a:p>
            <a:r>
              <a:rPr lang="ru-RU" sz="3200" b="1" u="sng" dirty="0" smtClean="0"/>
              <a:t>Черный</a:t>
            </a:r>
            <a:r>
              <a:rPr lang="ru-RU" sz="3200" b="1" dirty="0" smtClean="0"/>
              <a:t> - символ воды, изменяемости, вечности, пространства.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335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Средневековый Китай</vt:lpstr>
      <vt:lpstr>Вели́кий шёлковый путь (термин введён немецким географом Рихтгофеном в 1877 году)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Китай славится</vt:lpstr>
      <vt:lpstr>Презентация PowerPoint</vt:lpstr>
      <vt:lpstr>Китайский фарфор — является одним из важных компонентов культуры и искусства Китая.</vt:lpstr>
      <vt:lpstr>Презентация PowerPoint</vt:lpstr>
      <vt:lpstr>Заполнить таблицу «Вклад Китая в мировую культуру»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26</cp:revision>
  <dcterms:modified xsi:type="dcterms:W3CDTF">2019-12-15T19:53:23Z</dcterms:modified>
</cp:coreProperties>
</file>