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gWXdxbe2u0FAV2oJJ04tga6Kse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3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3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6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963613" y="3897442"/>
            <a:ext cx="7713662" cy="125917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2021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1" name="Google Shape;231;p10"/>
          <p:cNvGrpSpPr/>
          <p:nvPr/>
        </p:nvGrpSpPr>
        <p:grpSpPr>
          <a:xfrm>
            <a:off x="327804" y="1286205"/>
            <a:ext cx="4632385" cy="568473"/>
            <a:chOff x="67" y="2742038"/>
            <a:chExt cx="4010278" cy="2634131"/>
          </a:xfrm>
        </p:grpSpPr>
        <p:sp>
          <p:nvSpPr>
            <p:cNvPr id="232" name="Google Shape;232;p10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0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Информационное общество предъявляет новые требования к человеку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34" name="Google Shape;234;p10"/>
          <p:cNvGrpSpPr/>
          <p:nvPr/>
        </p:nvGrpSpPr>
        <p:grpSpPr>
          <a:xfrm>
            <a:off x="327804" y="2266170"/>
            <a:ext cx="4632385" cy="1072249"/>
            <a:chOff x="67" y="2742038"/>
            <a:chExt cx="4010278" cy="2634131"/>
          </a:xfrm>
        </p:grpSpPr>
        <p:sp>
          <p:nvSpPr>
            <p:cNvPr id="235" name="Google Shape;235;p10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10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Футурошок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(англ. future shock – боязнь будущего) – это стресс и дезориентация у людей, подвергающихся большому числу перемен за короткое время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descr="ÐÐ¾ÑÐµÐ¼Ñ Ð¿ÑÐ°Ð²Ð¸Ð» Ð­Ð»Ð²Ð¸Ð½Ð° Ð¢Ð¾ÑÑÐ»ÐµÑÐ° Ð´Ð»Ñ Ð½Ð°ÑÐ°Ð»Ð° XXI Ð²ÐµÐºÐ°" id="237" name="Google Shape;237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26802" y="1286206"/>
            <a:ext cx="3917755" cy="5436019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38" name="Google Shape;238;p10"/>
          <p:cNvSpPr txBox="1"/>
          <p:nvPr/>
        </p:nvSpPr>
        <p:spPr>
          <a:xfrm>
            <a:off x="2898476" y="6394420"/>
            <a:ext cx="2228326" cy="32780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Элвин Тоффлер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2441275" y="1854678"/>
            <a:ext cx="405441" cy="411492"/>
          </a:xfrm>
          <a:prstGeom prst="downArrow">
            <a:avLst>
              <a:gd fmla="val 50000" name="adj1"/>
              <a:gd fmla="val 62766" name="adj2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0"/>
          <p:cNvSpPr txBox="1"/>
          <p:nvPr/>
        </p:nvSpPr>
        <p:spPr>
          <a:xfrm>
            <a:off x="331878" y="3531151"/>
            <a:ext cx="4628311" cy="17910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 стрессе и психологических проблемах, проявляющихся у людей в условиях быс- трых изменений в обществе, писал амери- канский философ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Элвин Тоффлер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(1928- 2016 гг.) в работе «Шок будущего» (1970 г.)</a:t>
            </a:r>
            <a:endParaRPr b="1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41" name="Google Shape;241;p10"/>
          <p:cNvSpPr txBox="1"/>
          <p:nvPr>
            <p:ph type="title"/>
          </p:nvPr>
        </p:nvSpPr>
        <p:spPr>
          <a:xfrm>
            <a:off x="161366" y="0"/>
            <a:ext cx="8866094" cy="9191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"/>
          <p:cNvSpPr txBox="1"/>
          <p:nvPr/>
        </p:nvSpPr>
        <p:spPr>
          <a:xfrm>
            <a:off x="176602" y="1184766"/>
            <a:ext cx="8777617" cy="65266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 условиях насыщенной информационной среды резко возрастает потребность в качественном образовании</a:t>
            </a:r>
            <a:endParaRPr b="1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47" name="Google Shape;247;p11"/>
          <p:cNvGrpSpPr/>
          <p:nvPr/>
        </p:nvGrpSpPr>
        <p:grpSpPr>
          <a:xfrm>
            <a:off x="268388" y="2066025"/>
            <a:ext cx="8650353" cy="1699404"/>
            <a:chOff x="969" y="228599"/>
            <a:chExt cx="8650353" cy="1699404"/>
          </a:xfrm>
        </p:grpSpPr>
        <p:sp>
          <p:nvSpPr>
            <p:cNvPr id="248" name="Google Shape;248;p11"/>
            <p:cNvSpPr/>
            <p:nvPr/>
          </p:nvSpPr>
          <p:spPr>
            <a:xfrm>
              <a:off x="4326146" y="904598"/>
              <a:ext cx="3022531" cy="41698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249" name="Google Shape;249;p11"/>
            <p:cNvSpPr/>
            <p:nvPr/>
          </p:nvSpPr>
          <p:spPr>
            <a:xfrm>
              <a:off x="4280426" y="904598"/>
              <a:ext cx="91440" cy="41698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50" name="Google Shape;250;p11"/>
            <p:cNvSpPr/>
            <p:nvPr/>
          </p:nvSpPr>
          <p:spPr>
            <a:xfrm>
              <a:off x="1303614" y="904598"/>
              <a:ext cx="3022531" cy="41698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251" name="Google Shape;251;p11"/>
            <p:cNvSpPr/>
            <p:nvPr/>
          </p:nvSpPr>
          <p:spPr>
            <a:xfrm>
              <a:off x="2268742" y="228599"/>
              <a:ext cx="4114808" cy="67599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11"/>
            <p:cNvSpPr txBox="1"/>
            <p:nvPr/>
          </p:nvSpPr>
          <p:spPr>
            <a:xfrm>
              <a:off x="2268742" y="228599"/>
              <a:ext cx="4114808" cy="6759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Принципы образования в информационном обществе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11"/>
            <p:cNvSpPr/>
            <p:nvPr/>
          </p:nvSpPr>
          <p:spPr>
            <a:xfrm>
              <a:off x="969" y="1321581"/>
              <a:ext cx="2605290" cy="6064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11"/>
            <p:cNvSpPr txBox="1"/>
            <p:nvPr/>
          </p:nvSpPr>
          <p:spPr>
            <a:xfrm>
              <a:off x="969" y="1321581"/>
              <a:ext cx="2605290" cy="6064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доступность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11"/>
            <p:cNvSpPr/>
            <p:nvPr/>
          </p:nvSpPr>
          <p:spPr>
            <a:xfrm>
              <a:off x="3023243" y="1321581"/>
              <a:ext cx="2605806" cy="6064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1"/>
            <p:cNvSpPr txBox="1"/>
            <p:nvPr/>
          </p:nvSpPr>
          <p:spPr>
            <a:xfrm>
              <a:off x="3023243" y="1321581"/>
              <a:ext cx="2605806" cy="6064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открытость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7" name="Google Shape;257;p11"/>
            <p:cNvSpPr/>
            <p:nvPr/>
          </p:nvSpPr>
          <p:spPr>
            <a:xfrm>
              <a:off x="6046032" y="1321581"/>
              <a:ext cx="2605290" cy="6064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11"/>
            <p:cNvSpPr txBox="1"/>
            <p:nvPr/>
          </p:nvSpPr>
          <p:spPr>
            <a:xfrm>
              <a:off x="6046032" y="1321581"/>
              <a:ext cx="2605290" cy="6064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непрерывность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59" name="Google Shape;259;p11"/>
          <p:cNvGrpSpPr/>
          <p:nvPr/>
        </p:nvGrpSpPr>
        <p:grpSpPr>
          <a:xfrm>
            <a:off x="270429" y="4235423"/>
            <a:ext cx="8646271" cy="2122390"/>
            <a:chOff x="3010" y="319031"/>
            <a:chExt cx="8646271" cy="2122390"/>
          </a:xfrm>
        </p:grpSpPr>
        <p:sp>
          <p:nvSpPr>
            <p:cNvPr id="260" name="Google Shape;260;p11"/>
            <p:cNvSpPr/>
            <p:nvPr/>
          </p:nvSpPr>
          <p:spPr>
            <a:xfrm>
              <a:off x="4326146" y="1001087"/>
              <a:ext cx="3358277" cy="30885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261" name="Google Shape;261;p11"/>
            <p:cNvSpPr/>
            <p:nvPr/>
          </p:nvSpPr>
          <p:spPr>
            <a:xfrm>
              <a:off x="4326146" y="1001087"/>
              <a:ext cx="1119514" cy="30885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2" name="Google Shape;262;p11"/>
            <p:cNvSpPr/>
            <p:nvPr/>
          </p:nvSpPr>
          <p:spPr>
            <a:xfrm>
              <a:off x="3206669" y="1001087"/>
              <a:ext cx="1119477" cy="30885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3" name="Google Shape;263;p11"/>
            <p:cNvSpPr/>
            <p:nvPr/>
          </p:nvSpPr>
          <p:spPr>
            <a:xfrm>
              <a:off x="967869" y="1001087"/>
              <a:ext cx="3358277" cy="30885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</p:sp>
        <p:sp>
          <p:nvSpPr>
            <p:cNvPr id="264" name="Google Shape;264;p11"/>
            <p:cNvSpPr/>
            <p:nvPr/>
          </p:nvSpPr>
          <p:spPr>
            <a:xfrm>
              <a:off x="2337754" y="319031"/>
              <a:ext cx="3976783" cy="68205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11"/>
            <p:cNvSpPr txBox="1"/>
            <p:nvPr/>
          </p:nvSpPr>
          <p:spPr>
            <a:xfrm>
              <a:off x="2337754" y="319031"/>
              <a:ext cx="3976783" cy="68205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Ключевые компетенции</a:t>
              </a:r>
              <a:endParaRPr b="0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6" name="Google Shape;266;p11"/>
            <p:cNvSpPr/>
            <p:nvPr/>
          </p:nvSpPr>
          <p:spPr>
            <a:xfrm>
              <a:off x="3010" y="1309943"/>
              <a:ext cx="1929716" cy="113134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11"/>
            <p:cNvSpPr txBox="1"/>
            <p:nvPr/>
          </p:nvSpPr>
          <p:spPr>
            <a:xfrm>
              <a:off x="3010" y="1309943"/>
              <a:ext cx="1929716" cy="113134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аналитическое (критическое) мышление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8" name="Google Shape;268;p11"/>
            <p:cNvSpPr/>
            <p:nvPr/>
          </p:nvSpPr>
          <p:spPr>
            <a:xfrm>
              <a:off x="2241583" y="1309943"/>
              <a:ext cx="1930172" cy="113147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11"/>
            <p:cNvSpPr txBox="1"/>
            <p:nvPr/>
          </p:nvSpPr>
          <p:spPr>
            <a:xfrm>
              <a:off x="2241583" y="1309943"/>
              <a:ext cx="1930172" cy="113147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умение планировать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0" name="Google Shape;270;p11"/>
            <p:cNvSpPr/>
            <p:nvPr/>
          </p:nvSpPr>
          <p:spPr>
            <a:xfrm>
              <a:off x="4480611" y="1309943"/>
              <a:ext cx="1930098" cy="113134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11"/>
            <p:cNvSpPr txBox="1"/>
            <p:nvPr/>
          </p:nvSpPr>
          <p:spPr>
            <a:xfrm>
              <a:off x="4480611" y="1309943"/>
              <a:ext cx="1930098" cy="113134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навыки коммуникации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2" name="Google Shape;272;p11"/>
            <p:cNvSpPr/>
            <p:nvPr/>
          </p:nvSpPr>
          <p:spPr>
            <a:xfrm>
              <a:off x="6719565" y="1309943"/>
              <a:ext cx="1929716" cy="113134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11"/>
            <p:cNvSpPr txBox="1"/>
            <p:nvPr/>
          </p:nvSpPr>
          <p:spPr>
            <a:xfrm>
              <a:off x="6719565" y="1309943"/>
              <a:ext cx="1929716" cy="113134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организацион- ные навыки, кооперация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4" name="Google Shape;274;p11"/>
          <p:cNvSpPr txBox="1"/>
          <p:nvPr>
            <p:ph type="title"/>
          </p:nvPr>
        </p:nvSpPr>
        <p:spPr>
          <a:xfrm>
            <a:off x="161366" y="0"/>
            <a:ext cx="8866094" cy="9191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3"/>
          <p:cNvGrpSpPr/>
          <p:nvPr/>
        </p:nvGrpSpPr>
        <p:grpSpPr>
          <a:xfrm>
            <a:off x="611556" y="1399328"/>
            <a:ext cx="8208918" cy="4763647"/>
            <a:chOff x="72004" y="2328"/>
            <a:chExt cx="8208918" cy="4763647"/>
          </a:xfrm>
        </p:grpSpPr>
        <p:sp>
          <p:nvSpPr>
            <p:cNvPr id="82" name="Google Shape;82;p3"/>
            <p:cNvSpPr/>
            <p:nvPr/>
          </p:nvSpPr>
          <p:spPr>
            <a:xfrm>
              <a:off x="72004" y="1662387"/>
              <a:ext cx="2887059" cy="144352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3"/>
            <p:cNvSpPr txBox="1"/>
            <p:nvPr/>
          </p:nvSpPr>
          <p:spPr>
            <a:xfrm>
              <a:off x="114284" y="1704667"/>
              <a:ext cx="2802499" cy="135896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Место Республики Беларусь в современном информационном пространстве определяется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 rot="-3310531">
              <a:off x="2525360" y="1526876"/>
              <a:ext cx="2022229" cy="544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3"/>
            <p:cNvSpPr txBox="1"/>
            <p:nvPr/>
          </p:nvSpPr>
          <p:spPr>
            <a:xfrm rot="-3310531">
              <a:off x="3485919" y="1503566"/>
              <a:ext cx="101111" cy="1011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4113886" y="2328"/>
              <a:ext cx="4167036" cy="144352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3"/>
            <p:cNvSpPr txBox="1"/>
            <p:nvPr/>
          </p:nvSpPr>
          <p:spPr>
            <a:xfrm>
              <a:off x="4156166" y="44608"/>
              <a:ext cx="4082476" cy="135896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успешно развивающейся самобытной культурой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2959063" y="2356905"/>
              <a:ext cx="1154823" cy="544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3"/>
            <p:cNvSpPr txBox="1"/>
            <p:nvPr/>
          </p:nvSpPr>
          <p:spPr>
            <a:xfrm>
              <a:off x="3507604" y="2355281"/>
              <a:ext cx="57741" cy="577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4113886" y="1662387"/>
              <a:ext cx="4167036" cy="144352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3"/>
            <p:cNvSpPr txBox="1"/>
            <p:nvPr/>
          </p:nvSpPr>
          <p:spPr>
            <a:xfrm>
              <a:off x="4156166" y="1704667"/>
              <a:ext cx="4082476" cy="135896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общекультурной ценностью природных ландшафтов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 rot="3310531">
              <a:off x="2525360" y="3186935"/>
              <a:ext cx="2022229" cy="54492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1905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3"/>
            <p:cNvSpPr txBox="1"/>
            <p:nvPr/>
          </p:nvSpPr>
          <p:spPr>
            <a:xfrm rot="3310531">
              <a:off x="3485919" y="3163625"/>
              <a:ext cx="101111" cy="1011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4113886" y="3322446"/>
              <a:ext cx="4167036" cy="144352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3"/>
            <p:cNvSpPr txBox="1"/>
            <p:nvPr/>
          </p:nvSpPr>
          <p:spPr>
            <a:xfrm>
              <a:off x="4156166" y="3364726"/>
              <a:ext cx="4082476" cy="135896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достижениями в науке и технике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96" name="Google Shape;96;p3"/>
          <p:cNvSpPr txBox="1"/>
          <p:nvPr>
            <p:ph type="title"/>
          </p:nvPr>
        </p:nvSpPr>
        <p:spPr>
          <a:xfrm>
            <a:off x="161366" y="0"/>
            <a:ext cx="8866094" cy="9191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4"/>
          <p:cNvGrpSpPr/>
          <p:nvPr/>
        </p:nvGrpSpPr>
        <p:grpSpPr>
          <a:xfrm>
            <a:off x="549428" y="2205868"/>
            <a:ext cx="8333174" cy="3150566"/>
            <a:chOff x="9876" y="808868"/>
            <a:chExt cx="8333174" cy="3150566"/>
          </a:xfrm>
        </p:grpSpPr>
        <p:sp>
          <p:nvSpPr>
            <p:cNvPr id="102" name="Google Shape;102;p4"/>
            <p:cNvSpPr/>
            <p:nvPr/>
          </p:nvSpPr>
          <p:spPr>
            <a:xfrm>
              <a:off x="9876" y="1651462"/>
              <a:ext cx="2930759" cy="146537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4"/>
            <p:cNvSpPr txBox="1"/>
            <p:nvPr/>
          </p:nvSpPr>
          <p:spPr>
            <a:xfrm>
              <a:off x="52795" y="1694381"/>
              <a:ext cx="2844921" cy="13795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Республике Беларусь государственная политика в области информации направлена на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4" name="Google Shape;104;p4"/>
            <p:cNvSpPr/>
            <p:nvPr/>
          </p:nvSpPr>
          <p:spPr>
            <a:xfrm rot="-2142401">
              <a:off x="2804939" y="1935196"/>
              <a:ext cx="1443696" cy="55317"/>
            </a:xfrm>
            <a:custGeom>
              <a:rect b="b" l="l" r="r" t="t"/>
              <a:pathLst>
                <a:path extrusionOk="0" h="120000" w="120000">
                  <a:moveTo>
                    <a:pt x="0" y="59999"/>
                  </a:moveTo>
                  <a:lnTo>
                    <a:pt x="120000" y="59999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4"/>
            <p:cNvSpPr txBox="1"/>
            <p:nvPr/>
          </p:nvSpPr>
          <p:spPr>
            <a:xfrm rot="-2142401">
              <a:off x="3490695" y="1926762"/>
              <a:ext cx="72184" cy="721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4112939" y="808868"/>
              <a:ext cx="4230111" cy="146537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4"/>
            <p:cNvSpPr txBox="1"/>
            <p:nvPr/>
          </p:nvSpPr>
          <p:spPr>
            <a:xfrm>
              <a:off x="4155858" y="851787"/>
              <a:ext cx="4144273" cy="13795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формирование в стране единого информационного пространства, развитие современной информационно-коммуникационной инфраструктуры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8" name="Google Shape;108;p4"/>
            <p:cNvSpPr/>
            <p:nvPr/>
          </p:nvSpPr>
          <p:spPr>
            <a:xfrm rot="2142401">
              <a:off x="2804939" y="2777790"/>
              <a:ext cx="1443696" cy="55317"/>
            </a:xfrm>
            <a:custGeom>
              <a:rect b="b" l="l" r="r" t="t"/>
              <a:pathLst>
                <a:path extrusionOk="0" h="120000" w="120000">
                  <a:moveTo>
                    <a:pt x="0" y="59999"/>
                  </a:moveTo>
                  <a:lnTo>
                    <a:pt x="120000" y="59999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4"/>
            <p:cNvSpPr txBox="1"/>
            <p:nvPr/>
          </p:nvSpPr>
          <p:spPr>
            <a:xfrm rot="2142401">
              <a:off x="3490695" y="2769356"/>
              <a:ext cx="72184" cy="721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4112939" y="2494055"/>
              <a:ext cx="4230111" cy="146537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4"/>
            <p:cNvSpPr txBox="1"/>
            <p:nvPr/>
          </p:nvSpPr>
          <p:spPr>
            <a:xfrm>
              <a:off x="4155858" y="2536974"/>
              <a:ext cx="4144273" cy="137954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обеспечение информационной безопасности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12" name="Google Shape;112;p4"/>
          <p:cNvSpPr txBox="1"/>
          <p:nvPr>
            <p:ph type="title"/>
          </p:nvPr>
        </p:nvSpPr>
        <p:spPr>
          <a:xfrm>
            <a:off x="161366" y="0"/>
            <a:ext cx="8866094" cy="9191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5"/>
          <p:cNvGrpSpPr/>
          <p:nvPr/>
        </p:nvGrpSpPr>
        <p:grpSpPr>
          <a:xfrm>
            <a:off x="398116" y="1541016"/>
            <a:ext cx="8563791" cy="4552279"/>
            <a:chOff x="2580" y="144016"/>
            <a:chExt cx="8563791" cy="4552279"/>
          </a:xfrm>
        </p:grpSpPr>
        <p:sp>
          <p:nvSpPr>
            <p:cNvPr id="118" name="Google Shape;118;p5"/>
            <p:cNvSpPr/>
            <p:nvPr/>
          </p:nvSpPr>
          <p:spPr>
            <a:xfrm>
              <a:off x="7251327" y="1967864"/>
              <a:ext cx="91440" cy="47392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9" name="Google Shape;119;p5"/>
            <p:cNvSpPr/>
            <p:nvPr/>
          </p:nvSpPr>
          <p:spPr>
            <a:xfrm>
              <a:off x="4284476" y="817438"/>
              <a:ext cx="3012571" cy="47392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0" name="Google Shape;120;p5"/>
            <p:cNvSpPr/>
            <p:nvPr/>
          </p:nvSpPr>
          <p:spPr>
            <a:xfrm>
              <a:off x="4238756" y="1967864"/>
              <a:ext cx="91440" cy="47392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1" name="Google Shape;121;p5"/>
            <p:cNvSpPr/>
            <p:nvPr/>
          </p:nvSpPr>
          <p:spPr>
            <a:xfrm>
              <a:off x="4238756" y="817438"/>
              <a:ext cx="91440" cy="47392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2" name="Google Shape;122;p5"/>
            <p:cNvSpPr/>
            <p:nvPr/>
          </p:nvSpPr>
          <p:spPr>
            <a:xfrm>
              <a:off x="1226184" y="1967864"/>
              <a:ext cx="91440" cy="47392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3" name="Google Shape;123;p5"/>
            <p:cNvSpPr/>
            <p:nvPr/>
          </p:nvSpPr>
          <p:spPr>
            <a:xfrm>
              <a:off x="1271904" y="817438"/>
              <a:ext cx="3012571" cy="47392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4" name="Google Shape;124;p5"/>
            <p:cNvSpPr/>
            <p:nvPr/>
          </p:nvSpPr>
          <p:spPr>
            <a:xfrm>
              <a:off x="1084423" y="144016"/>
              <a:ext cx="6400105" cy="67342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5"/>
            <p:cNvSpPr txBox="1"/>
            <p:nvPr/>
          </p:nvSpPr>
          <p:spPr>
            <a:xfrm>
              <a:off x="1084423" y="144016"/>
              <a:ext cx="6400105" cy="67342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Информационная безопасность – совокупность мер по защите информационной среды общества и человека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6" name="Google Shape;126;p5"/>
            <p:cNvSpPr/>
            <p:nvPr/>
          </p:nvSpPr>
          <p:spPr>
            <a:xfrm>
              <a:off x="2580" y="1291361"/>
              <a:ext cx="2538648" cy="67650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5"/>
            <p:cNvSpPr txBox="1"/>
            <p:nvPr/>
          </p:nvSpPr>
          <p:spPr>
            <a:xfrm>
              <a:off x="2580" y="1291361"/>
              <a:ext cx="2538648" cy="67650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информационная безопасность личности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2580" y="2441787"/>
              <a:ext cx="2538648" cy="225450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5"/>
            <p:cNvSpPr txBox="1"/>
            <p:nvPr/>
          </p:nvSpPr>
          <p:spPr>
            <a:xfrm>
              <a:off x="2580" y="2441787"/>
              <a:ext cx="2538648" cy="225450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состояние человека, в котором его личности не может быть нанесен существенный ущерб путём оказания воз- действия на окружаю- щее информационное пространство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3015151" y="1291361"/>
              <a:ext cx="2538648" cy="67650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5"/>
            <p:cNvSpPr txBox="1"/>
            <p:nvPr/>
          </p:nvSpPr>
          <p:spPr>
            <a:xfrm>
              <a:off x="3015151" y="1291361"/>
              <a:ext cx="2538648" cy="67650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информационная безопасность общества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3015151" y="2441787"/>
              <a:ext cx="2538648" cy="225450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5"/>
            <p:cNvSpPr txBox="1"/>
            <p:nvPr/>
          </p:nvSpPr>
          <p:spPr>
            <a:xfrm>
              <a:off x="3015151" y="2441787"/>
              <a:ext cx="2538648" cy="225450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состояние общества, в котором ему не может быть нанесен сущест- венный ущерб путём воздействия на его ин- формационную сферу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6027723" y="1291361"/>
              <a:ext cx="2538648" cy="67650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5"/>
            <p:cNvSpPr txBox="1"/>
            <p:nvPr/>
          </p:nvSpPr>
          <p:spPr>
            <a:xfrm>
              <a:off x="6027723" y="1291361"/>
              <a:ext cx="2538648" cy="67650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информационная бе- зопасность государства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6027723" y="2441787"/>
              <a:ext cx="2538648" cy="225450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5"/>
            <p:cNvSpPr txBox="1"/>
            <p:nvPr/>
          </p:nvSpPr>
          <p:spPr>
            <a:xfrm>
              <a:off x="6027723" y="2441787"/>
              <a:ext cx="2538648" cy="225450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состояние государства, в котором ему не может быть нанесён сущест- венный ущерб путём оказания воздействия на его информацион- ную сферу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38" name="Google Shape;138;p5"/>
          <p:cNvSpPr txBox="1"/>
          <p:nvPr>
            <p:ph type="title"/>
          </p:nvPr>
        </p:nvSpPr>
        <p:spPr>
          <a:xfrm>
            <a:off x="161366" y="0"/>
            <a:ext cx="8866094" cy="9191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oogle Shape;143;p6"/>
          <p:cNvGrpSpPr/>
          <p:nvPr/>
        </p:nvGrpSpPr>
        <p:grpSpPr>
          <a:xfrm>
            <a:off x="402328" y="1200045"/>
            <a:ext cx="8555367" cy="5249997"/>
            <a:chOff x="6792" y="3293"/>
            <a:chExt cx="8555367" cy="5249997"/>
          </a:xfrm>
        </p:grpSpPr>
        <p:sp>
          <p:nvSpPr>
            <p:cNvPr id="144" name="Google Shape;144;p6"/>
            <p:cNvSpPr/>
            <p:nvPr/>
          </p:nvSpPr>
          <p:spPr>
            <a:xfrm>
              <a:off x="6802083" y="1687657"/>
              <a:ext cx="91440" cy="43767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5" name="Google Shape;145;p6"/>
            <p:cNvSpPr/>
            <p:nvPr/>
          </p:nvSpPr>
          <p:spPr>
            <a:xfrm>
              <a:off x="4284476" y="625213"/>
              <a:ext cx="2563327" cy="43767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6" name="Google Shape;146;p6"/>
            <p:cNvSpPr/>
            <p:nvPr/>
          </p:nvSpPr>
          <p:spPr>
            <a:xfrm>
              <a:off x="3477799" y="1687657"/>
              <a:ext cx="91440" cy="43767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7" name="Google Shape;147;p6"/>
            <p:cNvSpPr/>
            <p:nvPr/>
          </p:nvSpPr>
          <p:spPr>
            <a:xfrm>
              <a:off x="3523519" y="625213"/>
              <a:ext cx="760956" cy="43767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8" name="Google Shape;148;p6"/>
            <p:cNvSpPr/>
            <p:nvPr/>
          </p:nvSpPr>
          <p:spPr>
            <a:xfrm>
              <a:off x="914471" y="1687657"/>
              <a:ext cx="91440" cy="43767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49" name="Google Shape;149;p6"/>
            <p:cNvSpPr/>
            <p:nvPr/>
          </p:nvSpPr>
          <p:spPr>
            <a:xfrm>
              <a:off x="960191" y="625213"/>
              <a:ext cx="3324284" cy="43767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0" name="Google Shape;150;p6"/>
            <p:cNvSpPr/>
            <p:nvPr/>
          </p:nvSpPr>
          <p:spPr>
            <a:xfrm>
              <a:off x="1329154" y="3293"/>
              <a:ext cx="5910642" cy="62192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6"/>
            <p:cNvSpPr txBox="1"/>
            <p:nvPr/>
          </p:nvSpPr>
          <p:spPr>
            <a:xfrm>
              <a:off x="1329154" y="3293"/>
              <a:ext cx="5910642" cy="62192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Нарушение информационной безопасности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2" name="Google Shape;152;p6"/>
            <p:cNvSpPr/>
            <p:nvPr/>
          </p:nvSpPr>
          <p:spPr>
            <a:xfrm>
              <a:off x="6792" y="1062892"/>
              <a:ext cx="1906799" cy="62476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6"/>
            <p:cNvSpPr txBox="1"/>
            <p:nvPr/>
          </p:nvSpPr>
          <p:spPr>
            <a:xfrm>
              <a:off x="6792" y="1062892"/>
              <a:ext cx="1906799" cy="6247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информационная угроза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4" name="Google Shape;154;p6"/>
            <p:cNvSpPr/>
            <p:nvPr/>
          </p:nvSpPr>
          <p:spPr>
            <a:xfrm>
              <a:off x="6792" y="2125336"/>
              <a:ext cx="1906799" cy="312795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6"/>
            <p:cNvSpPr txBox="1"/>
            <p:nvPr/>
          </p:nvSpPr>
          <p:spPr>
            <a:xfrm>
              <a:off x="6792" y="2125336"/>
              <a:ext cx="1906799" cy="31279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угроза объекту путём оказания воздействия на его информа- ционную сферу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6" name="Google Shape;156;p6"/>
            <p:cNvSpPr/>
            <p:nvPr/>
          </p:nvSpPr>
          <p:spPr>
            <a:xfrm>
              <a:off x="2351270" y="1062892"/>
              <a:ext cx="2344498" cy="62476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6"/>
            <p:cNvSpPr txBox="1"/>
            <p:nvPr/>
          </p:nvSpPr>
          <p:spPr>
            <a:xfrm>
              <a:off x="2351270" y="1062892"/>
              <a:ext cx="2344498" cy="6247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информационная война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8" name="Google Shape;158;p6"/>
            <p:cNvSpPr/>
            <p:nvPr/>
          </p:nvSpPr>
          <p:spPr>
            <a:xfrm>
              <a:off x="2351270" y="2125336"/>
              <a:ext cx="2344498" cy="312795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6"/>
            <p:cNvSpPr txBox="1"/>
            <p:nvPr/>
          </p:nvSpPr>
          <p:spPr>
            <a:xfrm>
              <a:off x="2351270" y="2125336"/>
              <a:ext cx="2344498" cy="31279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действия, предприни- маемые для достиже- ния информацион- ного превосходства путём нанесения ущерба информа- ционной сфере про- тивника и обеспе- чения собственной информационной безопасности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0" name="Google Shape;160;p6"/>
            <p:cNvSpPr/>
            <p:nvPr/>
          </p:nvSpPr>
          <p:spPr>
            <a:xfrm>
              <a:off x="5133447" y="1062892"/>
              <a:ext cx="3428712" cy="62476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6"/>
            <p:cNvSpPr txBox="1"/>
            <p:nvPr/>
          </p:nvSpPr>
          <p:spPr>
            <a:xfrm>
              <a:off x="5133447" y="1062892"/>
              <a:ext cx="3428712" cy="6247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информационный терроризм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2" name="Google Shape;162;p6"/>
            <p:cNvSpPr/>
            <p:nvPr/>
          </p:nvSpPr>
          <p:spPr>
            <a:xfrm>
              <a:off x="5133447" y="2125336"/>
              <a:ext cx="3428712" cy="312795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6"/>
            <p:cNvSpPr txBox="1"/>
            <p:nvPr/>
          </p:nvSpPr>
          <p:spPr>
            <a:xfrm>
              <a:off x="5133447" y="2125336"/>
              <a:ext cx="3428712" cy="312795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особая форма насилия, пред- ставляющая собой сознатель- ное и целенаправленное инфор- мационное воздействие или уг- розу применения такого воздей- ствия для принуждения прави- тельства к реализации полити- ческих, экономических, рели- гиозных и иных целей терро- ристической организацией или отдельными террористами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64" name="Google Shape;164;p6"/>
          <p:cNvSpPr txBox="1"/>
          <p:nvPr>
            <p:ph type="title"/>
          </p:nvPr>
        </p:nvSpPr>
        <p:spPr>
          <a:xfrm>
            <a:off x="161366" y="0"/>
            <a:ext cx="8866094" cy="9191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Google Shape;169;p7"/>
          <p:cNvGrpSpPr/>
          <p:nvPr/>
        </p:nvGrpSpPr>
        <p:grpSpPr>
          <a:xfrm>
            <a:off x="398111" y="1629588"/>
            <a:ext cx="8563801" cy="4375135"/>
            <a:chOff x="2575" y="232588"/>
            <a:chExt cx="8563801" cy="4375135"/>
          </a:xfrm>
        </p:grpSpPr>
        <p:sp>
          <p:nvSpPr>
            <p:cNvPr id="170" name="Google Shape;170;p7"/>
            <p:cNvSpPr/>
            <p:nvPr/>
          </p:nvSpPr>
          <p:spPr>
            <a:xfrm>
              <a:off x="6518231" y="2364990"/>
              <a:ext cx="91440" cy="55410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1" name="Google Shape;171;p7"/>
            <p:cNvSpPr/>
            <p:nvPr/>
          </p:nvSpPr>
          <p:spPr>
            <a:xfrm>
              <a:off x="4284476" y="1019938"/>
              <a:ext cx="2279475" cy="55410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2" name="Google Shape;172;p7"/>
            <p:cNvSpPr/>
            <p:nvPr/>
          </p:nvSpPr>
          <p:spPr>
            <a:xfrm>
              <a:off x="1959280" y="2364990"/>
              <a:ext cx="91440" cy="554100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3" name="Google Shape;173;p7"/>
            <p:cNvSpPr/>
            <p:nvPr/>
          </p:nvSpPr>
          <p:spPr>
            <a:xfrm>
              <a:off x="2005000" y="1019938"/>
              <a:ext cx="2279475" cy="554100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4" name="Google Shape;174;p7"/>
            <p:cNvSpPr/>
            <p:nvPr/>
          </p:nvSpPr>
          <p:spPr>
            <a:xfrm>
              <a:off x="2184819" y="232588"/>
              <a:ext cx="4199313" cy="78734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7"/>
            <p:cNvSpPr txBox="1"/>
            <p:nvPr/>
          </p:nvSpPr>
          <p:spPr>
            <a:xfrm>
              <a:off x="2184819" y="232588"/>
              <a:ext cx="4199313" cy="78734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Информационные угрозы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6" name="Google Shape;176;p7"/>
            <p:cNvSpPr/>
            <p:nvPr/>
          </p:nvSpPr>
          <p:spPr>
            <a:xfrm>
              <a:off x="2575" y="1574038"/>
              <a:ext cx="4004850" cy="79095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7"/>
            <p:cNvSpPr txBox="1"/>
            <p:nvPr/>
          </p:nvSpPr>
          <p:spPr>
            <a:xfrm>
              <a:off x="2575" y="1574038"/>
              <a:ext cx="4004850" cy="79095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случайные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2575" y="2919090"/>
              <a:ext cx="4004850" cy="168863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7"/>
            <p:cNvSpPr txBox="1"/>
            <p:nvPr/>
          </p:nvSpPr>
          <p:spPr>
            <a:xfrm>
              <a:off x="2575" y="2919090"/>
              <a:ext cx="4004850" cy="168863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ошибки пользователя; ошибки в программировании; отказ, сбой аппаратуры; форс-мажорные обстоятельства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4561526" y="1574038"/>
              <a:ext cx="4004850" cy="79095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7"/>
            <p:cNvSpPr txBox="1"/>
            <p:nvPr/>
          </p:nvSpPr>
          <p:spPr>
            <a:xfrm>
              <a:off x="4561526" y="1574038"/>
              <a:ext cx="4004850" cy="79095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преднамеренные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>
              <a:off x="4561526" y="2919090"/>
              <a:ext cx="4004850" cy="168863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7"/>
            <p:cNvSpPr txBox="1"/>
            <p:nvPr/>
          </p:nvSpPr>
          <p:spPr>
            <a:xfrm>
              <a:off x="4561526" y="2919090"/>
              <a:ext cx="4004850" cy="168863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хищение информации; компьютерные вирусы; физическое воздействие на аппаратуру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84" name="Google Shape;184;p7"/>
          <p:cNvSpPr txBox="1"/>
          <p:nvPr>
            <p:ph type="title"/>
          </p:nvPr>
        </p:nvSpPr>
        <p:spPr>
          <a:xfrm>
            <a:off x="161366" y="0"/>
            <a:ext cx="8866094" cy="9191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8"/>
          <p:cNvGrpSpPr/>
          <p:nvPr/>
        </p:nvGrpSpPr>
        <p:grpSpPr>
          <a:xfrm>
            <a:off x="398969" y="1412775"/>
            <a:ext cx="8490077" cy="4880769"/>
            <a:chOff x="3433" y="15775"/>
            <a:chExt cx="8490077" cy="4880769"/>
          </a:xfrm>
        </p:grpSpPr>
        <p:sp>
          <p:nvSpPr>
            <p:cNvPr id="190" name="Google Shape;190;p8"/>
            <p:cNvSpPr/>
            <p:nvPr/>
          </p:nvSpPr>
          <p:spPr>
            <a:xfrm>
              <a:off x="3433" y="15775"/>
              <a:ext cx="7363185" cy="85115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8"/>
            <p:cNvSpPr txBox="1"/>
            <p:nvPr/>
          </p:nvSpPr>
          <p:spPr>
            <a:xfrm>
              <a:off x="28362" y="40704"/>
              <a:ext cx="7313327" cy="8012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Защита информации – обеспечение безопасности информации (парирование угроз информационной структуре и информа- ционным ресурсам)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2" name="Google Shape;192;p8"/>
            <p:cNvSpPr/>
            <p:nvPr/>
          </p:nvSpPr>
          <p:spPr>
            <a:xfrm>
              <a:off x="739751" y="866927"/>
              <a:ext cx="736318" cy="40296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3" name="Google Shape;193;p8"/>
            <p:cNvSpPr/>
            <p:nvPr/>
          </p:nvSpPr>
          <p:spPr>
            <a:xfrm>
              <a:off x="1476070" y="1001247"/>
              <a:ext cx="7017440" cy="53728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8"/>
            <p:cNvSpPr txBox="1"/>
            <p:nvPr/>
          </p:nvSpPr>
          <p:spPr>
            <a:xfrm>
              <a:off x="1491806" y="1016983"/>
              <a:ext cx="6985968" cy="50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средства защиты от несанкционированного доступа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5" name="Google Shape;195;p8"/>
            <p:cNvSpPr/>
            <p:nvPr/>
          </p:nvSpPr>
          <p:spPr>
            <a:xfrm>
              <a:off x="739751" y="866927"/>
              <a:ext cx="736318" cy="107456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6" name="Google Shape;196;p8"/>
            <p:cNvSpPr/>
            <p:nvPr/>
          </p:nvSpPr>
          <p:spPr>
            <a:xfrm>
              <a:off x="1476070" y="1672850"/>
              <a:ext cx="7017440" cy="53728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8"/>
            <p:cNvSpPr txBox="1"/>
            <p:nvPr/>
          </p:nvSpPr>
          <p:spPr>
            <a:xfrm>
              <a:off x="1491806" y="1688586"/>
              <a:ext cx="6985968" cy="50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системы мониторинга сетей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8" name="Google Shape;198;p8"/>
            <p:cNvSpPr/>
            <p:nvPr/>
          </p:nvSpPr>
          <p:spPr>
            <a:xfrm>
              <a:off x="739751" y="866927"/>
              <a:ext cx="736318" cy="174616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9" name="Google Shape;199;p8"/>
            <p:cNvSpPr/>
            <p:nvPr/>
          </p:nvSpPr>
          <p:spPr>
            <a:xfrm>
              <a:off x="1476070" y="2344453"/>
              <a:ext cx="7017440" cy="53728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8"/>
            <p:cNvSpPr txBox="1"/>
            <p:nvPr/>
          </p:nvSpPr>
          <p:spPr>
            <a:xfrm>
              <a:off x="1491806" y="2360189"/>
              <a:ext cx="6985968" cy="50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антивирусные средства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1" name="Google Shape;201;p8"/>
            <p:cNvSpPr/>
            <p:nvPr/>
          </p:nvSpPr>
          <p:spPr>
            <a:xfrm>
              <a:off x="739751" y="866927"/>
              <a:ext cx="736318" cy="241777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2" name="Google Shape;202;p8"/>
            <p:cNvSpPr/>
            <p:nvPr/>
          </p:nvSpPr>
          <p:spPr>
            <a:xfrm>
              <a:off x="1476070" y="3016056"/>
              <a:ext cx="7017440" cy="53728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8"/>
            <p:cNvSpPr txBox="1"/>
            <p:nvPr/>
          </p:nvSpPr>
          <p:spPr>
            <a:xfrm>
              <a:off x="1491806" y="3031792"/>
              <a:ext cx="6985968" cy="50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межсетевые экраны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4" name="Google Shape;204;p8"/>
            <p:cNvSpPr/>
            <p:nvPr/>
          </p:nvSpPr>
          <p:spPr>
            <a:xfrm>
              <a:off x="739751" y="866927"/>
              <a:ext cx="736318" cy="30893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5" name="Google Shape;205;p8"/>
            <p:cNvSpPr/>
            <p:nvPr/>
          </p:nvSpPr>
          <p:spPr>
            <a:xfrm>
              <a:off x="1476070" y="3687659"/>
              <a:ext cx="7017440" cy="53728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8"/>
            <p:cNvSpPr txBox="1"/>
            <p:nvPr/>
          </p:nvSpPr>
          <p:spPr>
            <a:xfrm>
              <a:off x="1491806" y="3703395"/>
              <a:ext cx="6985968" cy="50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криптографические средства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739751" y="866927"/>
              <a:ext cx="736318" cy="376097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8" name="Google Shape;208;p8"/>
            <p:cNvSpPr/>
            <p:nvPr/>
          </p:nvSpPr>
          <p:spPr>
            <a:xfrm>
              <a:off x="1476070" y="4359262"/>
              <a:ext cx="7017440" cy="53728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8"/>
            <p:cNvSpPr txBox="1"/>
            <p:nvPr/>
          </p:nvSpPr>
          <p:spPr>
            <a:xfrm>
              <a:off x="1491806" y="4374998"/>
              <a:ext cx="6985968" cy="5058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системы аутентификации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0" name="Google Shape;210;p8"/>
          <p:cNvSpPr txBox="1"/>
          <p:nvPr>
            <p:ph type="title"/>
          </p:nvPr>
        </p:nvSpPr>
        <p:spPr>
          <a:xfrm>
            <a:off x="161366" y="0"/>
            <a:ext cx="8866094" cy="919163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9"/>
          <p:cNvSpPr txBox="1"/>
          <p:nvPr>
            <p:ph type="title"/>
          </p:nvPr>
        </p:nvSpPr>
        <p:spPr>
          <a:xfrm>
            <a:off x="161366" y="0"/>
            <a:ext cx="8866094" cy="919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latin typeface="Cambria"/>
                <a:ea typeface="Cambria"/>
                <a:cs typeface="Cambria"/>
                <a:sym typeface="Cambria"/>
              </a:rPr>
              <a:t>Беларусь в информационную эпоху: возможности и перспективы развития</a:t>
            </a:r>
            <a:endParaRPr sz="28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16" name="Google Shape;216;p9"/>
          <p:cNvGrpSpPr/>
          <p:nvPr/>
        </p:nvGrpSpPr>
        <p:grpSpPr>
          <a:xfrm>
            <a:off x="233989" y="1095555"/>
            <a:ext cx="8701900" cy="5572662"/>
            <a:chOff x="9702" y="0"/>
            <a:chExt cx="8701900" cy="5572662"/>
          </a:xfrm>
        </p:grpSpPr>
        <p:sp>
          <p:nvSpPr>
            <p:cNvPr id="217" name="Google Shape;217;p9"/>
            <p:cNvSpPr/>
            <p:nvPr/>
          </p:nvSpPr>
          <p:spPr>
            <a:xfrm rot="-5400000">
              <a:off x="919789" y="-910087"/>
              <a:ext cx="2786331" cy="4606506"/>
            </a:xfrm>
            <a:prstGeom prst="round1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9"/>
            <p:cNvSpPr txBox="1"/>
            <p:nvPr/>
          </p:nvSpPr>
          <p:spPr>
            <a:xfrm>
              <a:off x="9702" y="1"/>
              <a:ext cx="4606506" cy="20897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Сильные стороны: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создание Парка высоких технологий (ПВТ) (2005 г.);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реализация Государственной програм- мы развития цифровой экономики и информационного общества;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обмен опытом с другими странами;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совершенствование электронного пра- вительства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9" name="Google Shape;219;p9"/>
            <p:cNvSpPr/>
            <p:nvPr/>
          </p:nvSpPr>
          <p:spPr>
            <a:xfrm>
              <a:off x="4635613" y="0"/>
              <a:ext cx="4075989" cy="2786331"/>
            </a:xfrm>
            <a:prstGeom prst="round1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9"/>
            <p:cNvSpPr txBox="1"/>
            <p:nvPr/>
          </p:nvSpPr>
          <p:spPr>
            <a:xfrm>
              <a:off x="4635613" y="0"/>
              <a:ext cx="4075989" cy="20897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Слабые стороны: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рост потребности в качественном образовании;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нехватка квалифицированных сот- рудников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1" name="Google Shape;221;p9"/>
            <p:cNvSpPr/>
            <p:nvPr/>
          </p:nvSpPr>
          <p:spPr>
            <a:xfrm rot="10800000">
              <a:off x="9702" y="2786331"/>
              <a:ext cx="4606506" cy="2786331"/>
            </a:xfrm>
            <a:prstGeom prst="round1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9"/>
            <p:cNvSpPr txBox="1"/>
            <p:nvPr/>
          </p:nvSpPr>
          <p:spPr>
            <a:xfrm>
              <a:off x="9702" y="3482914"/>
              <a:ext cx="4606506" cy="20897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Возможности: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создание Национального детского тех- нопарка (2001 г.) с целью выявления и развития у школьников способностей к научно-исследовательской и изобрета- тельской деятельности;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развитие и продвижение через социаль- ные сети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3" name="Google Shape;223;p9"/>
            <p:cNvSpPr/>
            <p:nvPr/>
          </p:nvSpPr>
          <p:spPr>
            <a:xfrm rot="5400000">
              <a:off x="5280442" y="2141502"/>
              <a:ext cx="2786331" cy="4075989"/>
            </a:xfrm>
            <a:prstGeom prst="round1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9"/>
            <p:cNvSpPr txBox="1"/>
            <p:nvPr/>
          </p:nvSpPr>
          <p:spPr>
            <a:xfrm>
              <a:off x="4635613" y="3482914"/>
              <a:ext cx="4075989" cy="20897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Трудности: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изменения в системе образования;</a:t>
              </a:r>
              <a:endParaRPr/>
            </a:p>
            <a:p>
              <a:pPr indent="-180975" lvl="0" marL="180975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подготовка кадров для новых реа- лий;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- высокая конкуренция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2475777" y="2562045"/>
              <a:ext cx="3838769" cy="707365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9"/>
            <p:cNvSpPr txBox="1"/>
            <p:nvPr/>
          </p:nvSpPr>
          <p:spPr>
            <a:xfrm>
              <a:off x="2510308" y="2596576"/>
              <a:ext cx="3769707" cy="63830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Развитие информационного общества в Беларуси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11.10.2021</vt:lpwstr>
  </property>
</Properties>
</file>