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C3oSKWKAGsVHHWeW6DUEIPjKl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9FF7B5-0988-4082-BAC4-ABA8B7A10F23}">
  <a:tblStyle styleId="{1C9FF7B5-0988-4082-BAC4-ABA8B7A10F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856984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Правовое государство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79512" y="5244242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179512" y="1279361"/>
            <a:ext cx="8784976" cy="100811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Целью правового государства является обеспечение прав человека, недопусти- мость нарушения его свободы, закреплённой в праве. Этому принципу подчинены все иные принципы правового государства.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812" y="2492896"/>
            <a:ext cx="3019440" cy="3147150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6" name="Google Shape;166;p10"/>
          <p:cNvSpPr txBox="1"/>
          <p:nvPr/>
        </p:nvSpPr>
        <p:spPr>
          <a:xfrm>
            <a:off x="5884444" y="5640046"/>
            <a:ext cx="3019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Логотип Венецианской комиссии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181098" y="2417891"/>
            <a:ext cx="5543030" cy="122413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Европейская комиссия за демократию через право (Венецианская комиссия) в 2011 г. подготовила контрольный список вопросов для соблюдения верховенства права.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153268" y="3861048"/>
            <a:ext cx="5570859" cy="24842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Венецианская комиссия пришла к выводу, что по- нятие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верховенства права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подразумевает чёткую и предсказуемую правовую систему, при который каждый гражданин имеет право на достойное, рав- ноправное и разумное отношение в соответствии с законом со стороны всех лиц, обладающих вла- стью, а также имеет возможность оспорить их ре- шения в независимых и беспристрастных судах в рамках справедливого судебного разбирательства 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11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736300"/>
                <a:gridCol w="59046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властей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государственной власти на законода- тельную, исполнительную и судебную;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Действие системы «сдержек и противовесов»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1927" y="3088739"/>
            <a:ext cx="2340773" cy="322058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5" name="Google Shape;175;p11"/>
          <p:cNvSpPr/>
          <p:nvPr/>
        </p:nvSpPr>
        <p:spPr>
          <a:xfrm>
            <a:off x="251520" y="4581128"/>
            <a:ext cx="6120680" cy="172819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6.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Государственная власть в Республике Беларусь осуществляется на основе разделения её на законода- тельную, исполнительную и судебную. Государственные органы в пределах своих полномочий самостоятельны: они взаимодействуют между собой, сдерживают и урав- новешивают друг друга.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12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880325"/>
                <a:gridCol w="57606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Взаимная ответствен- ность государства и личности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Граждане, организации и учреждения несут ответ- ственность перед государством за выполнение своих обязанностей;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Государство, его должностные лица ответственны за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свои действия перед гражданами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320" y="3642896"/>
            <a:ext cx="1938001" cy="266642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3" name="Google Shape;183;p12"/>
          <p:cNvSpPr/>
          <p:nvPr/>
        </p:nvSpPr>
        <p:spPr>
          <a:xfrm>
            <a:off x="251520" y="4293096"/>
            <a:ext cx="6552728" cy="201622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Человек, его права, свободы и гарантии их реали- зации являются высшей ценностью и целью общества и го- сударства. Государство ответственно перед гражданином за создание условий для свободного и достойного развития личности. Гражданин ответственен перед государством за неукоснительное исполнение обязанностей, возложенных на него Конституцией.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/>
          <p:nvPr/>
        </p:nvSpPr>
        <p:spPr>
          <a:xfrm>
            <a:off x="233772" y="1268760"/>
            <a:ext cx="8640960" cy="201622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Важнейшим условием построения правового государства является не просто провозглашение прав человека и принципов правового государства, а их гаран- тированность, превращение в реальную практику отношений государства и об- щества, государства и человека. Первой страной, в которой начала складываться система сдержек и противовесов, были США. Принятая в 1787 г. Конституция сразу закрепила особые процедуры, которые должны были обеспечить эту сис- тему. 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9/9d/Scene_at_the_Signing_of_the_Constitution_of_the_United_States.jpg/1920px-Scene_at_the_Signing_of_the_Constitution_of_the_United_States.jpg"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3440101"/>
            <a:ext cx="4518756" cy="2911302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2" name="Google Shape;192;p13"/>
          <p:cNvSpPr txBox="1"/>
          <p:nvPr/>
        </p:nvSpPr>
        <p:spPr>
          <a:xfrm>
            <a:off x="1192520" y="6014805"/>
            <a:ext cx="316345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Подписание Конституции США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98" name="Google Shape;198;p14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736300"/>
                <a:gridCol w="5904650"/>
              </a:tblGrid>
              <a:tr h="520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 сдержек и противовесов по Конституции США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 hMerge="1"/>
              </a:tr>
              <a:tr h="444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Различные способы формирования ветвей власти и различные сроки их действия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Законодательный орган власти Конгресс, который состоит из двух палат - Сената и Палаты представите- лей, имеет разные способы формирования. Палата из- бирается 1 раз в 2 года населением штатов. Сенат из- бирается на 6 лет законодательными собраниями соответствующих штатов по 2 сенатора от каждого штата. Исполнительная власть принадлежит Прези- денту, который избирается 1 раз в 4 года по особой системе. Сначала голосует народ, затем окончательное решение принимает коллегия выборщиков. Третья власть - судебная, судьи назначаются пожизненно Президентом с согласия Сената.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4" name="Google Shape;204;p15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736300"/>
                <a:gridCol w="5904650"/>
              </a:tblGrid>
              <a:tr h="520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 сдержек и противовесов по Конституции США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 hMerge="1"/>
              </a:tr>
              <a:tr h="444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Невозможность уси- ления исполнитель- ной власти, олицет- воряемой Президен- том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Сенату дано исключительное право отстранения Пре- зидента от власти до истечения срока полномочий (импичмент) либо за тяжкие преступления, либо за нарушение присяги, Конституции и другие злоупот- ребления. Когда рассматривается дело Президента США, в Сенате председательствует Главный судья: Президент не может быть признан виновным без сог- ласия 2/3 присутствующих сенаторов. Также Конгресс имеет право отклонять законопроекты Президента, которые он вносит в Конгресс. Сенат вправе откло- нить любую кандидатуру, предложенную Президен- том для назначения на должность любой федераль- ной службы, поскольку для получения «совета и сог- ласия» требуется 2/3 трети голосов Сената.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10" name="Google Shape;210;p16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736300"/>
                <a:gridCol w="5904650"/>
              </a:tblGrid>
              <a:tr h="520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Система сдержек и противовесов по Конституции США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0070C0"/>
                    </a:solidFill>
                  </a:tcPr>
                </a:tc>
                <a:tc hMerge="1"/>
              </a:tr>
              <a:tr h="444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отлагательного вето Президента на за- конопроекты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Если Президент подписывает законопроект, то он ста- новится законом, если не подписывает, то возвращает его в ту палату, со своими возражениями, откуда исхо- дил законопроект. Чтобы преодолеть отлагательное вето Президента, необходимо, чтобы за законопроект повторно проголосовало 2/3 трети голосов в каждой палате. Если законопроект не возвращается Прези- дентом в течение 10 дней (не считая воскресных дней), он становится законом. По вопросам законнос- ти действий других двух властей окончательное ре- шение выносит Суд.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17"/>
          <p:cNvGraphicFramePr/>
          <p:nvPr/>
        </p:nvGraphicFramePr>
        <p:xfrm>
          <a:off x="179511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088225"/>
                <a:gridCol w="3411300"/>
                <a:gridCol w="3285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Неправовое государство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Правовое государство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Происхождение прав человека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права даруются го- сударственной властью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права имеют естес- твенное происхождение (от рождения), закрепляются в законах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Соотношение права и закона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государственные нор- мативные акты (независимо от их качества)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только нормативные 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правовые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акты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возведённая в закон воля господствующего класса (государственная воля)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- мера свободы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Главное предназ- начение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призвано защищать ин- тересы государства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призвано утверждать и защищать права человека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право- вого регулирова- 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«Запрещено всё, кроме офи- циально разрешённого»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«Разрешено всё, что не запре- щено законом»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6" name="Google Shape;216;p1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>
            <a:off x="329760" y="1259908"/>
            <a:ext cx="8448984" cy="5112568"/>
            <a:chOff x="467544" y="1196752"/>
            <a:chExt cx="8424936" cy="5112568"/>
          </a:xfrm>
        </p:grpSpPr>
        <p:sp>
          <p:nvSpPr>
            <p:cNvPr id="222" name="Google Shape;222;p18"/>
            <p:cNvSpPr/>
            <p:nvPr/>
          </p:nvSpPr>
          <p:spPr>
            <a:xfrm>
              <a:off x="467544" y="1196752"/>
              <a:ext cx="8424936" cy="5112568"/>
            </a:xfrm>
            <a:prstGeom prst="flowChartExtract">
              <a:avLst/>
            </a:prstGeom>
            <a:solidFill>
              <a:srgbClr val="216C87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627784" y="2924944"/>
              <a:ext cx="4176464" cy="1216152"/>
            </a:xfrm>
            <a:prstGeom prst="trapezoid">
              <a:avLst>
                <a:gd fmla="val 73872" name="adj"/>
              </a:avLst>
            </a:prstGeom>
            <a:solidFill>
              <a:srgbClr val="E8F3F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899592" y="4941168"/>
              <a:ext cx="7632848" cy="1216152"/>
            </a:xfrm>
            <a:prstGeom prst="trapezoid">
              <a:avLst>
                <a:gd fmla="val 80639" name="adj"/>
              </a:avLst>
            </a:prstGeom>
            <a:solidFill>
              <a:srgbClr val="E8F3F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 txBox="1"/>
            <p:nvPr/>
          </p:nvSpPr>
          <p:spPr>
            <a:xfrm>
              <a:off x="3923928" y="1956848"/>
              <a:ext cx="15123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Правовое государство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3491880" y="2886689"/>
              <a:ext cx="24483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Теория естественного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3076982" y="3645024"/>
              <a:ext cx="32780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разделения властей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1547664" y="5364578"/>
              <a:ext cx="31683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верховенства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8"/>
            <p:cNvSpPr txBox="1"/>
            <p:nvPr/>
          </p:nvSpPr>
          <p:spPr>
            <a:xfrm>
              <a:off x="4716016" y="5364578"/>
              <a:ext cx="316835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общество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3651983" y="4150982"/>
              <a:ext cx="15121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2256243" y="4134262"/>
              <a:ext cx="1512168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5182832" y="4143548"/>
              <a:ext cx="1417312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33" name="Google Shape;233;p18"/>
          <p:cNvCxnSpPr/>
          <p:nvPr/>
        </p:nvCxnSpPr>
        <p:spPr>
          <a:xfrm>
            <a:off x="4287140" y="4993704"/>
            <a:ext cx="0" cy="1216152"/>
          </a:xfrm>
          <a:prstGeom prst="straightConnector1">
            <a:avLst/>
          </a:prstGeom>
          <a:noFill/>
          <a:ln cap="flat" cmpd="sng" w="38100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4" name="Google Shape;234;p18"/>
          <p:cNvCxnSpPr/>
          <p:nvPr/>
        </p:nvCxnSpPr>
        <p:spPr>
          <a:xfrm>
            <a:off x="2127616" y="4559915"/>
            <a:ext cx="1475634" cy="245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18"/>
          <p:cNvCxnSpPr/>
          <p:nvPr/>
        </p:nvCxnSpPr>
        <p:spPr>
          <a:xfrm>
            <a:off x="4932040" y="4562367"/>
            <a:ext cx="158417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18"/>
          <p:cNvCxnSpPr/>
          <p:nvPr/>
        </p:nvCxnSpPr>
        <p:spPr>
          <a:xfrm>
            <a:off x="4921122" y="4415899"/>
            <a:ext cx="0" cy="14646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18"/>
          <p:cNvCxnSpPr/>
          <p:nvPr/>
        </p:nvCxnSpPr>
        <p:spPr>
          <a:xfrm>
            <a:off x="3603250" y="4426435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18"/>
          <p:cNvCxnSpPr/>
          <p:nvPr/>
        </p:nvCxnSpPr>
        <p:spPr>
          <a:xfrm>
            <a:off x="4705098" y="4416595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18"/>
          <p:cNvCxnSpPr/>
          <p:nvPr/>
        </p:nvCxnSpPr>
        <p:spPr>
          <a:xfrm>
            <a:off x="2826617" y="4562367"/>
            <a:ext cx="0" cy="31574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0" name="Google Shape;240;p18"/>
          <p:cNvCxnSpPr/>
          <p:nvPr/>
        </p:nvCxnSpPr>
        <p:spPr>
          <a:xfrm>
            <a:off x="5724128" y="4562367"/>
            <a:ext cx="0" cy="31574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18"/>
          <p:cNvCxnSpPr/>
          <p:nvPr/>
        </p:nvCxnSpPr>
        <p:spPr>
          <a:xfrm>
            <a:off x="3603250" y="4415899"/>
            <a:ext cx="0" cy="14646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18"/>
          <p:cNvCxnSpPr/>
          <p:nvPr/>
        </p:nvCxnSpPr>
        <p:spPr>
          <a:xfrm>
            <a:off x="2946646" y="3596176"/>
            <a:ext cx="3278068" cy="0"/>
          </a:xfrm>
          <a:prstGeom prst="straightConnector1">
            <a:avLst/>
          </a:prstGeom>
          <a:noFill/>
          <a:ln cap="flat" cmpd="sng" w="38100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43" name="Google Shape;243;p18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государства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1/17/King_John_from_NPG.jpg/800px-King_John_from_NPG.jpg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340769"/>
            <a:ext cx="3839820" cy="5001366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7" name="Google Shape;97;p3"/>
          <p:cNvSpPr txBox="1"/>
          <p:nvPr/>
        </p:nvSpPr>
        <p:spPr>
          <a:xfrm>
            <a:off x="2105660" y="6003581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Иоанн Безземельный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07504" y="1340769"/>
            <a:ext cx="4824536" cy="144015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1215 г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. английская знать и представители духовенства, приняв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Великую хартию воль- ностей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(Magna Carta), принудили короля Англии Иоанна Безземельного впредь пра- вить согласно закону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2214858" y="6000783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Сигизмунд III Ваза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07504" y="1304472"/>
            <a:ext cx="4968552" cy="169248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Статуте ВКЛ 1588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нашла отражение идея разделения власти на законодательную (сейм), исполнительную (великий князь, ад- министративный аппарат) и судебную (три- бунал ВКЛ, земские и подкаморские суды, вы- борные и независимые от администрации)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¯ÐºÐ¾Ð± Ð¢ÑÐ¾ÑÐµÐ»Ñ. ÐÐ¾ÑÑÑÐµÑ ÐºÐ¾ÑÐ¾Ð»Ñ ÐÐ¾Ð»ÑÑÐ¸ Ð¡Ð¸Ð³Ð¸Ð·Ð¼ÑÐ½Ð´Ð° III ÐÐ°Ð·Ñ, 1610-Ðµ Ð³Ð¾Ð´Ñ. ÐÐ¾ÑÐ¾Ð»ÐµÐ²ÑÐºÐ¸Ð¹ Ð·Ð°Ð¼Ð¾Ðº Ð² ÐÐ°ÑÑÐ°Ð²Ðµ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8978" y="1296798"/>
            <a:ext cx="3810057" cy="5012522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7" name="Google Shape;107;p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2529046" y="5898759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07504" y="1377453"/>
            <a:ext cx="5256584" cy="305965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Английский философ XVII в.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Джон Локк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разра- ботал теорию, согласно которой каждый чело- век имеет некоторые права от рождения и они не даруются ему государством. При этом отно- шение к государству зависит от того, насколько оно соблюдает эти естественные права. Идея, согласно которой из естественных прав челове- ка должны вытекать определённые правовые гарантии, получала всё большее признание и стала находить отражение в конституциях ряда стран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upload.wikimedia.org/wikipedia/commons/thumb/d/d1/JohnLocke.png/800px-JohnLocke.png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14149" r="11959" t="8158"/>
          <a:stretch/>
        </p:blipFill>
        <p:spPr>
          <a:xfrm>
            <a:off x="5509611" y="1377453"/>
            <a:ext cx="3381598" cy="4859860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5" name="Google Shape;115;p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192460" y="2564904"/>
            <a:ext cx="8772028" cy="109950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Правовое государство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форма организации политической власти в стране, ос- нованная на верховенстве права, разделении властей, соблюдении прав и свобод человека и гражданина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92460" y="1628800"/>
            <a:ext cx="8772028" cy="6674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Конец XIX – начало XX в.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формирование основных черт и признаков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концепции правового государства</a:t>
            </a:r>
            <a:endParaRPr b="1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183338" y="4953413"/>
            <a:ext cx="8772028" cy="6674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 закон лежит в основе прав людей, а права человека – в основе закона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4086200" y="3789040"/>
            <a:ext cx="936104" cy="1164373"/>
          </a:xfrm>
          <a:prstGeom prst="downArrow">
            <a:avLst>
              <a:gd fmla="val 50000" name="adj1"/>
              <a:gd fmla="val 69352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2653940" y="5963594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179512" y="1371960"/>
            <a:ext cx="5256584" cy="305965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Родоначальником концепции правового госу- дарства считается немецкий философ Имма- нуил Кант. Именно он выдвинул идею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«катего- рического императива»,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которая означает, что каждый человек обладает абсолютной цен- ностью и не должен быть инструментом чьих- либо намерений, пусть даже самых благород- ных. Нужно предотвратить произвол одного ин- дивида по отношению к другому, эту роль приз- вано выполнить государство - объединение лю- дей, подчинённых закону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KantÅ¯v portrÃ©t od anonymnÃ­ho autora z roku 1790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5346" y="1377452"/>
            <a:ext cx="3412248" cy="4913637"/>
          </a:xfrm>
          <a:prstGeom prst="rect">
            <a:avLst/>
          </a:prstGeom>
          <a:noFill/>
          <a:ln cap="flat" cmpd="sng" w="28575">
            <a:solidFill>
              <a:srgbClr val="216C87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2" name="Google Shape;132;p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8"/>
          <p:cNvGrpSpPr/>
          <p:nvPr/>
        </p:nvGrpSpPr>
        <p:grpSpPr>
          <a:xfrm>
            <a:off x="180096" y="1952834"/>
            <a:ext cx="8711798" cy="2576514"/>
            <a:chOff x="584" y="555834"/>
            <a:chExt cx="8711798" cy="2576514"/>
          </a:xfrm>
        </p:grpSpPr>
        <p:sp>
          <p:nvSpPr>
            <p:cNvPr id="138" name="Google Shape;138;p8"/>
            <p:cNvSpPr/>
            <p:nvPr/>
          </p:nvSpPr>
          <p:spPr>
            <a:xfrm>
              <a:off x="4356484" y="1323759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8"/>
            <p:cNvSpPr/>
            <p:nvPr/>
          </p:nvSpPr>
          <p:spPr>
            <a:xfrm>
              <a:off x="4310764" y="1323759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8"/>
            <p:cNvSpPr/>
            <p:nvPr/>
          </p:nvSpPr>
          <p:spPr>
            <a:xfrm>
              <a:off x="1274239" y="1323759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8"/>
            <p:cNvSpPr/>
            <p:nvPr/>
          </p:nvSpPr>
          <p:spPr>
            <a:xfrm>
              <a:off x="1368146" y="555834"/>
              <a:ext cx="5976675" cy="76792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 txBox="1"/>
            <p:nvPr/>
          </p:nvSpPr>
          <p:spPr>
            <a:xfrm>
              <a:off x="1368146" y="555834"/>
              <a:ext cx="5976675" cy="767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И.Кант рассматривал гражданское состояние как состояние правовое, основанное на трёх принципах: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584" y="1858694"/>
              <a:ext cx="2547309" cy="12736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 txBox="1"/>
            <p:nvPr/>
          </p:nvSpPr>
          <p:spPr>
            <a:xfrm>
              <a:off x="584" y="1858694"/>
              <a:ext cx="2547309" cy="127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каждого члена общества как человека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082829" y="1858694"/>
              <a:ext cx="2547309" cy="12736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 txBox="1"/>
            <p:nvPr/>
          </p:nvSpPr>
          <p:spPr>
            <a:xfrm>
              <a:off x="3082829" y="1858694"/>
              <a:ext cx="2547309" cy="127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человека с каждым другим человеком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6165073" y="1858694"/>
              <a:ext cx="2547309" cy="12736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 txBox="1"/>
            <p:nvPr/>
          </p:nvSpPr>
          <p:spPr>
            <a:xfrm>
              <a:off x="6165073" y="1858694"/>
              <a:ext cx="2547309" cy="127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самостоятельность каждого члена общности как гражданина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9" name="Google Shape;149;p8"/>
          <p:cNvSpPr/>
          <p:nvPr/>
        </p:nvSpPr>
        <p:spPr>
          <a:xfrm>
            <a:off x="179512" y="5157192"/>
            <a:ext cx="8772028" cy="95549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И.Кант достиг единого представления о трёх важнейших типах норм: правах че- ловека, законодательных гарантиях сословного равенства и демократических правах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Формирование идеи правового госу- дарства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9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{1C9FF7B5-0988-4082-BAC4-ABA8B7A10F23}</a:tableStyleId>
              </a:tblPr>
              <a:tblGrid>
                <a:gridCol w="2664300"/>
                <a:gridCol w="59766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правового государства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0070C0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Сущность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ADDE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Верховенство права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 превыше всего;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Равенство всех граждан перед законом и судом;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Реальность их прав и свобод;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Эффективный судебный механизм защиты этих прав.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9905" y="3389691"/>
            <a:ext cx="2122036" cy="291962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7" name="Google Shape;157;p9"/>
          <p:cNvSpPr/>
          <p:nvPr/>
        </p:nvSpPr>
        <p:spPr>
          <a:xfrm>
            <a:off x="251525" y="4964301"/>
            <a:ext cx="6336600" cy="134490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7.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Республике Беларусь устанавливается принцип верховенства права... Государство, все его органы и долж- ностные лица, организации и граждане действуют в пре- делах Конституции и принятых в соответствии с ней ак- тов законодательства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Принципы правового государства</a:t>
            </a:r>
            <a:endParaRPr b="0" i="0" sz="4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06.12.2020</vt:lpwstr>
  </property>
</Properties>
</file>