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8" r:id="rId2"/>
    <p:sldId id="259" r:id="rId3"/>
    <p:sldId id="260" r:id="rId4"/>
    <p:sldId id="272" r:id="rId5"/>
    <p:sldId id="271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67" r:id="rId14"/>
    <p:sldId id="268" r:id="rId15"/>
    <p:sldId id="269" r:id="rId16"/>
    <p:sldId id="270" r:id="rId17"/>
    <p:sldId id="257" r:id="rId18"/>
  </p:sldIdLst>
  <p:sldSz cx="12192000" cy="6858000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Corbel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3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953650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>
              <a:alpha val="5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>
            <a:spLocks noGrp="1"/>
          </p:cNvSpPr>
          <p:nvPr>
            <p:ph type="title"/>
          </p:nvPr>
        </p:nvSpPr>
        <p:spPr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1"/>
          </p:nvPr>
        </p:nvSpPr>
        <p:spPr>
          <a:xfrm rot="5400000">
            <a:off x="3962401" y="-534590"/>
            <a:ext cx="4267200" cy="9146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1pPr>
            <a:lvl2pPr marL="914400" lvl="1" indent="-35433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2pPr>
            <a:lvl3pPr marL="1371600" lvl="2" indent="-35433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3pPr>
            <a:lvl4pPr marL="1828800" lvl="3" indent="-35433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4pPr>
            <a:lvl5pPr marL="2286000" lvl="4" indent="-35432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5pPr>
            <a:lvl6pPr marL="2743200" lvl="5" indent="-35432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6pPr>
            <a:lvl7pPr marL="3200400" lvl="6" indent="-35432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7pPr>
            <a:lvl8pPr marL="3657600" lvl="7" indent="-35432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8pPr>
            <a:lvl9pPr marL="4114800" lvl="8" indent="-35432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ftr" idx="11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dt" idx="10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0"/>
            <a:ext cx="931696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2"/>
          <p:cNvSpPr/>
          <p:nvPr/>
        </p:nvSpPr>
        <p:spPr>
          <a:xfrm>
            <a:off x="2" y="1"/>
            <a:ext cx="9221012" cy="6858000"/>
          </a:xfrm>
          <a:prstGeom prst="rect">
            <a:avLst/>
          </a:prstGeom>
          <a:solidFill>
            <a:schemeClr val="accent1">
              <a:alpha val="5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5" name="Google Shape;95;p12"/>
          <p:cNvSpPr/>
          <p:nvPr/>
        </p:nvSpPr>
        <p:spPr>
          <a:xfrm rot="5400000">
            <a:off x="5887967" y="3333050"/>
            <a:ext cx="6858000" cy="191907"/>
          </a:xfrm>
          <a:custGeom>
            <a:avLst/>
            <a:gdLst/>
            <a:ahLst/>
            <a:cxnLst/>
            <a:rect l="l" t="t" r="r" b="b"/>
            <a:pathLst>
              <a:path w="12186710" h="191857" extrusionOk="0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rgbClr val="FDF7E7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6" name="Google Shape;96;p12"/>
          <p:cNvSpPr txBox="1">
            <a:spLocks noGrp="1"/>
          </p:cNvSpPr>
          <p:nvPr>
            <p:ph type="title"/>
          </p:nvPr>
        </p:nvSpPr>
        <p:spPr>
          <a:xfrm rot="5400000">
            <a:off x="7465827" y="2781131"/>
            <a:ext cx="5486400" cy="1295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1"/>
          </p:nvPr>
        </p:nvSpPr>
        <p:spPr>
          <a:xfrm rot="5400000">
            <a:off x="2511003" y="-302393"/>
            <a:ext cx="5486400" cy="7462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1pPr>
            <a:lvl2pPr marL="914400" lvl="1" indent="-35433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2pPr>
            <a:lvl3pPr marL="1371600" lvl="2" indent="-35433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3pPr>
            <a:lvl4pPr marL="1828800" lvl="3" indent="-35433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4pPr>
            <a:lvl5pPr marL="2286000" lvl="4" indent="-35432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5pPr>
            <a:lvl6pPr marL="2743200" lvl="5" indent="-35432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6pPr>
            <a:lvl7pPr marL="3200400" lvl="6" indent="-35432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7pPr>
            <a:lvl8pPr marL="3657600" lvl="7" indent="-35432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8pPr>
            <a:lvl9pPr marL="4114800" lvl="8" indent="-35432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ftr" idx="11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dt" idx="10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/>
          <p:nvPr/>
        </p:nvSpPr>
        <p:spPr>
          <a:xfrm>
            <a:off x="0" y="1"/>
            <a:ext cx="12192000" cy="4810560"/>
          </a:xfrm>
          <a:prstGeom prst="rect">
            <a:avLst/>
          </a:prstGeom>
          <a:solidFill>
            <a:schemeClr val="accent1">
              <a:alpha val="5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0" y="4810564"/>
            <a:ext cx="12192000" cy="2047439"/>
          </a:xfrm>
          <a:prstGeom prst="rect">
            <a:avLst/>
          </a:prstGeom>
          <a:solidFill>
            <a:schemeClr val="accent2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1522810" y="1905000"/>
            <a:ext cx="9146381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1"/>
              <a:buFont typeface="Corbel"/>
              <a:buNone/>
              <a:defRPr sz="450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1522809" y="5029200"/>
            <a:ext cx="8231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650"/>
              <a:buNone/>
              <a:defRPr>
                <a:solidFill>
                  <a:srgbClr val="9E8B8A"/>
                </a:solidFill>
              </a:defRPr>
            </a:lvl2pPr>
            <a:lvl3pPr lvl="2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485"/>
              <a:buNone/>
              <a:defRPr>
                <a:solidFill>
                  <a:srgbClr val="9E8B8A"/>
                </a:solidFill>
              </a:defRPr>
            </a:lvl3pPr>
            <a:lvl4pPr lvl="3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4pPr>
            <a:lvl5pPr lvl="4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5pPr>
            <a:lvl6pPr lvl="5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6pPr>
            <a:lvl7pPr lvl="6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7pPr>
            <a:lvl8pPr lvl="7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8pPr>
            <a:lvl9pPr lvl="8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dt" idx="10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058" y="4714634"/>
            <a:ext cx="12189884" cy="191857"/>
          </a:xfrm>
          <a:custGeom>
            <a:avLst/>
            <a:gdLst/>
            <a:ahLst/>
            <a:cxnLst/>
            <a:rect l="l" t="t" r="r" b="b"/>
            <a:pathLst>
              <a:path w="12186710" h="191857" extrusionOk="0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1522810" y="1905000"/>
            <a:ext cx="9146381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1pPr>
            <a:lvl2pPr marL="914400" lvl="1" indent="-35433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2pPr>
            <a:lvl3pPr marL="1371600" lvl="2" indent="-35433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3pPr>
            <a:lvl4pPr marL="1828800" lvl="3" indent="-35433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4pPr>
            <a:lvl5pPr marL="2286000" lvl="4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5pPr>
            <a:lvl6pPr marL="2743200" lvl="5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6pPr>
            <a:lvl7pPr marL="3200400" lvl="6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7pPr>
            <a:lvl8pPr marL="3657600" lvl="7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8pPr>
            <a:lvl9pPr marL="4114800" lvl="8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dt" idx="10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"/>
            <a:ext cx="12192000" cy="481056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/>
          <p:nvPr/>
        </p:nvSpPr>
        <p:spPr>
          <a:xfrm>
            <a:off x="0" y="1"/>
            <a:ext cx="12192000" cy="4810560"/>
          </a:xfrm>
          <a:prstGeom prst="rect">
            <a:avLst/>
          </a:prstGeom>
          <a:solidFill>
            <a:schemeClr val="accent1">
              <a:alpha val="5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1522758" y="1905000"/>
            <a:ext cx="914538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1"/>
              <a:buFont typeface="Corbel"/>
              <a:buNone/>
              <a:defRPr sz="36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1522810" y="5029200"/>
            <a:ext cx="823174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485"/>
              <a:buNone/>
              <a:defRPr sz="1350">
                <a:solidFill>
                  <a:srgbClr val="9E8B8A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 sz="1200">
                <a:solidFill>
                  <a:srgbClr val="9E8B8A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155"/>
              <a:buNone/>
              <a:defRPr sz="1050">
                <a:solidFill>
                  <a:srgbClr val="9E8B8A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155"/>
              <a:buNone/>
              <a:defRPr sz="1050">
                <a:solidFill>
                  <a:srgbClr val="9E8B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155"/>
              <a:buNone/>
              <a:defRPr sz="1050">
                <a:solidFill>
                  <a:srgbClr val="9E8B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155"/>
              <a:buNone/>
              <a:defRPr sz="1050">
                <a:solidFill>
                  <a:srgbClr val="9E8B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155"/>
              <a:buNone/>
              <a:defRPr sz="1050">
                <a:solidFill>
                  <a:srgbClr val="9E8B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155"/>
              <a:buNone/>
              <a:defRPr sz="1050">
                <a:solidFill>
                  <a:srgbClr val="9E8B8A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dt" idx="10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ldNum" idx="12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1058" y="4714634"/>
            <a:ext cx="12189884" cy="191857"/>
          </a:xfrm>
          <a:custGeom>
            <a:avLst/>
            <a:gdLst/>
            <a:ahLst/>
            <a:cxnLst/>
            <a:rect l="l" t="t" r="r" b="b"/>
            <a:pathLst>
              <a:path w="12186710" h="191857" extrusionOk="0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rgbClr val="FDF7E7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1"/>
          </p:nvPr>
        </p:nvSpPr>
        <p:spPr>
          <a:xfrm>
            <a:off x="1522810" y="1905000"/>
            <a:ext cx="4417703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 sz="1800"/>
            </a:lvl1pPr>
            <a:lvl2pPr marL="914400" lvl="1" indent="-33337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Char char="▪"/>
              <a:defRPr sz="1500"/>
            </a:lvl2pPr>
            <a:lvl3pPr marL="1371600" lvl="2" indent="-322897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Char char="▪"/>
              <a:defRPr sz="1350"/>
            </a:lvl3pPr>
            <a:lvl4pPr marL="1828800" lvl="3" indent="-31241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4pPr>
            <a:lvl5pPr marL="2286000" lvl="4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5pPr>
            <a:lvl6pPr marL="2743200" lvl="5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6pPr>
            <a:lvl7pPr marL="3200400" lvl="6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7pPr>
            <a:lvl8pPr marL="3657600" lvl="7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8pPr>
            <a:lvl9pPr marL="4114800" lvl="8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2"/>
          </p:nvPr>
        </p:nvSpPr>
        <p:spPr>
          <a:xfrm>
            <a:off x="6248439" y="1905000"/>
            <a:ext cx="4417703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 sz="1800"/>
            </a:lvl1pPr>
            <a:lvl2pPr marL="914400" lvl="1" indent="-33337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Char char="▪"/>
              <a:defRPr sz="1500"/>
            </a:lvl2pPr>
            <a:lvl3pPr marL="1371600" lvl="2" indent="-322897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Char char="▪"/>
              <a:defRPr sz="1350"/>
            </a:lvl3pPr>
            <a:lvl4pPr marL="1828800" lvl="3" indent="-31241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4pPr>
            <a:lvl5pPr marL="2286000" lvl="4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5pPr>
            <a:lvl6pPr marL="2743200" lvl="5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6pPr>
            <a:lvl7pPr marL="3200400" lvl="6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7pPr>
            <a:lvl8pPr marL="3657600" lvl="7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8pPr>
            <a:lvl9pPr marL="4114800" lvl="8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dt" idx="10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1522810" y="1905000"/>
            <a:ext cx="441770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800" b="0"/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 b="1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2"/>
          </p:nvPr>
        </p:nvSpPr>
        <p:spPr>
          <a:xfrm>
            <a:off x="1522810" y="2743202"/>
            <a:ext cx="4417703" cy="342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 sz="1800"/>
            </a:lvl1pPr>
            <a:lvl2pPr marL="914400" lvl="1" indent="-33337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Char char="▪"/>
              <a:defRPr sz="1500"/>
            </a:lvl2pPr>
            <a:lvl3pPr marL="1371600" lvl="2" indent="-322897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Char char="▪"/>
              <a:defRPr sz="1350"/>
            </a:lvl3pPr>
            <a:lvl4pPr marL="1828800" lvl="3" indent="-31241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4pPr>
            <a:lvl5pPr marL="2286000" lvl="4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5pPr>
            <a:lvl6pPr marL="2743200" lvl="5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6pPr>
            <a:lvl7pPr marL="3200400" lvl="6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7pPr>
            <a:lvl8pPr marL="3657600" lvl="7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8pPr>
            <a:lvl9pPr marL="4114800" lvl="8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3"/>
          </p:nvPr>
        </p:nvSpPr>
        <p:spPr>
          <a:xfrm>
            <a:off x="6248439" y="1905000"/>
            <a:ext cx="441770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800" b="0"/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 b="1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4"/>
          </p:nvPr>
        </p:nvSpPr>
        <p:spPr>
          <a:xfrm>
            <a:off x="6248439" y="2743202"/>
            <a:ext cx="4417703" cy="342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 sz="1800"/>
            </a:lvl1pPr>
            <a:lvl2pPr marL="914400" lvl="1" indent="-33337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Char char="▪"/>
              <a:defRPr sz="1500"/>
            </a:lvl2pPr>
            <a:lvl3pPr marL="1371600" lvl="2" indent="-322897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Char char="▪"/>
              <a:defRPr sz="1350"/>
            </a:lvl3pPr>
            <a:lvl4pPr marL="1828800" lvl="3" indent="-31241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4pPr>
            <a:lvl5pPr marL="2286000" lvl="4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5pPr>
            <a:lvl6pPr marL="2743200" lvl="5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6pPr>
            <a:lvl7pPr marL="3200400" lvl="6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7pPr>
            <a:lvl8pPr marL="3657600" lvl="7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8pPr>
            <a:lvl9pPr marL="4114800" lvl="8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ftr" idx="11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dt" idx="10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ftr" idx="11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dt" idx="10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ldNum" idx="12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/>
          <p:nvPr/>
        </p:nvSpPr>
        <p:spPr>
          <a:xfrm>
            <a:off x="4495383" y="1905000"/>
            <a:ext cx="6155515" cy="4251960"/>
          </a:xfrm>
          <a:custGeom>
            <a:avLst/>
            <a:gdLst/>
            <a:ahLst/>
            <a:cxnLst/>
            <a:rect l="l" t="t" r="r" b="b"/>
            <a:pathLst>
              <a:path w="1967" h="1369" extrusionOk="0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rgbClr val="FDF7E7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Corbel"/>
              <a:buNone/>
              <a:defRPr sz="2701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4676787" y="2087880"/>
            <a:ext cx="5792708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 sz="1800"/>
            </a:lvl1pPr>
            <a:lvl2pPr marL="914400" lvl="1" indent="-33337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Char char="▪"/>
              <a:defRPr sz="1500"/>
            </a:lvl2pPr>
            <a:lvl3pPr marL="1371600" lvl="2" indent="-322897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Char char="▪"/>
              <a:defRPr sz="1350"/>
            </a:lvl3pPr>
            <a:lvl4pPr marL="1828800" lvl="3" indent="-31241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4pPr>
            <a:lvl5pPr marL="2286000" lvl="4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5pPr>
            <a:lvl6pPr marL="2743200" lvl="5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6pPr>
            <a:lvl7pPr marL="3200400" lvl="6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7pPr>
            <a:lvl8pPr marL="3657600" lvl="7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8pPr>
            <a:lvl9pPr marL="4114800" lvl="8" indent="-31242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1522809" y="3429000"/>
            <a:ext cx="2743915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9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825"/>
              <a:buNone/>
              <a:defRPr sz="750"/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ftr" idx="11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dt" idx="10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ldNum" idx="12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>
  <p:cSld name="Рисунок с подписью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/>
          <p:nvPr/>
        </p:nvSpPr>
        <p:spPr>
          <a:xfrm>
            <a:off x="1522809" y="1905000"/>
            <a:ext cx="6155515" cy="4251960"/>
          </a:xfrm>
          <a:custGeom>
            <a:avLst/>
            <a:gdLst/>
            <a:ahLst/>
            <a:cxnLst/>
            <a:rect l="l" t="t" r="r" b="b"/>
            <a:pathLst>
              <a:path w="1967" h="1369" extrusionOk="0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rgbClr val="FDF7E7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0" name="Google Shape;80;p10"/>
          <p:cNvSpPr txBox="1">
            <a:spLocks noGrp="1"/>
          </p:cNvSpPr>
          <p:nvPr>
            <p:ph type="title"/>
          </p:nvPr>
        </p:nvSpPr>
        <p:spPr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Corbel"/>
              <a:buNone/>
              <a:defRPr sz="2701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2"/>
          </p:nvPr>
        </p:nvSpPr>
        <p:spPr>
          <a:xfrm>
            <a:off x="1707324" y="2087880"/>
            <a:ext cx="5786485" cy="3886200"/>
          </a:xfrm>
          <a:prstGeom prst="rect">
            <a:avLst/>
          </a:prstGeom>
          <a:solidFill>
            <a:srgbClr val="FBF1D0"/>
          </a:solidFill>
          <a:ln>
            <a:noFill/>
          </a:ln>
        </p:spPr>
      </p:sp>
      <p:sp>
        <p:nvSpPr>
          <p:cNvPr id="82" name="Google Shape;82;p10"/>
          <p:cNvSpPr txBox="1">
            <a:spLocks noGrp="1"/>
          </p:cNvSpPr>
          <p:nvPr>
            <p:ph type="body" idx="1"/>
          </p:nvPr>
        </p:nvSpPr>
        <p:spPr>
          <a:xfrm>
            <a:off x="7925275" y="3429000"/>
            <a:ext cx="2743915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9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825"/>
              <a:buNone/>
              <a:defRPr sz="750"/>
            </a:lvl3pPr>
            <a:lvl4pPr marL="1828800" lvl="3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4pPr>
            <a:lvl5pPr marL="2286000" lvl="4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ftr" idx="11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dt" idx="10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sldNum" idx="12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Corbel"/>
              <a:buNone/>
              <a:defRPr sz="2701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1628778"/>
            <a:ext cx="12192000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/>
          <p:nvPr/>
        </p:nvSpPr>
        <p:spPr>
          <a:xfrm>
            <a:off x="0" y="1535910"/>
            <a:ext cx="12192000" cy="5322093"/>
          </a:xfrm>
          <a:prstGeom prst="rect">
            <a:avLst/>
          </a:prstGeom>
          <a:solidFill>
            <a:schemeClr val="accent1">
              <a:alpha val="5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1522810" y="1905000"/>
            <a:ext cx="9146381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4330" algn="l" rtl="0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337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▪"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22897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Font typeface="Arial"/>
              <a:buChar char="▪"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241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▪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242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▪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242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▪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242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▪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242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▪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242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▪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dt" idx="10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25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825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825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825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825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825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825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825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825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" name="Google Shape;17;p1"/>
          <p:cNvSpPr/>
          <p:nvPr/>
        </p:nvSpPr>
        <p:spPr>
          <a:xfrm>
            <a:off x="1058" y="1470258"/>
            <a:ext cx="12189884" cy="191857"/>
          </a:xfrm>
          <a:custGeom>
            <a:avLst/>
            <a:gdLst/>
            <a:ahLst/>
            <a:cxnLst/>
            <a:rect l="l" t="t" r="r" b="b"/>
            <a:pathLst>
              <a:path w="12186710" h="191857" extrusionOk="0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rgbClr val="FDF7E7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/>
          <p:nvPr/>
        </p:nvSpPr>
        <p:spPr>
          <a:xfrm>
            <a:off x="695400" y="1412776"/>
            <a:ext cx="11017224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i="0" u="none" strike="noStrike" cap="none">
                <a:solidFill>
                  <a:srgbClr val="A8433C"/>
                </a:solidFill>
                <a:latin typeface="Corbel"/>
                <a:ea typeface="Corbel"/>
                <a:cs typeface="Corbel"/>
                <a:sym typeface="Corbel"/>
              </a:rPr>
              <a:t>Образование и наука </a:t>
            </a:r>
            <a:endParaRPr sz="7200" b="1" i="0" u="none" strike="noStrike" cap="none">
              <a:solidFill>
                <a:srgbClr val="A8433C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i="0" u="none" strike="noStrike" cap="none">
                <a:solidFill>
                  <a:srgbClr val="A8433C"/>
                </a:solidFill>
                <a:latin typeface="Corbel"/>
                <a:ea typeface="Corbel"/>
                <a:cs typeface="Corbel"/>
                <a:sym typeface="Corbel"/>
              </a:rPr>
              <a:t>в 1860-х гг.— начале ХХ в.</a:t>
            </a:r>
            <a:endParaRPr sz="7200" b="1" i="0" u="none" strike="noStrike" cap="none">
              <a:solidFill>
                <a:srgbClr val="A8433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999273"/>
              </p:ext>
            </p:extLst>
          </p:nvPr>
        </p:nvGraphicFramePr>
        <p:xfrm>
          <a:off x="609599" y="536786"/>
          <a:ext cx="10911840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7280"/>
                <a:gridCol w="3637280"/>
                <a:gridCol w="3637280"/>
              </a:tblGrid>
              <a:tr h="170529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ФИО,</a:t>
                      </a:r>
                      <a:r>
                        <a:rPr lang="ru-RU" sz="3600" b="1" baseline="0" dirty="0" smtClean="0"/>
                        <a:t> годы жизни 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Название произведения 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Вклад</a:t>
                      </a:r>
                      <a:r>
                        <a:rPr lang="ru-RU" sz="3600" b="1" baseline="0" dirty="0" smtClean="0"/>
                        <a:t>  в развитие науки, культуры </a:t>
                      </a:r>
                      <a:endParaRPr lang="ru-RU" sz="3600" b="1" dirty="0"/>
                    </a:p>
                  </a:txBody>
                  <a:tcPr/>
                </a:tc>
              </a:tr>
              <a:tr h="1220452"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/>
                    </a:p>
                    <a:p>
                      <a:pPr algn="ctr"/>
                      <a:endParaRPr lang="ru-RU" sz="3600" b="1" dirty="0" smtClean="0"/>
                    </a:p>
                    <a:p>
                      <a:pPr algn="ctr"/>
                      <a:endParaRPr lang="ru-RU" sz="3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23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/>
          <p:nvPr/>
        </p:nvSpPr>
        <p:spPr>
          <a:xfrm>
            <a:off x="5303912" y="332656"/>
            <a:ext cx="669674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Павел Шейн </a:t>
            </a:r>
            <a:r>
              <a:rPr lang="ru-RU" sz="24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 трехтомнике </a:t>
            </a:r>
            <a:r>
              <a:rPr lang="ru-RU" sz="24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«Материалы для изучения быта и языка русского населения Северо-Западного края» </a:t>
            </a:r>
            <a:r>
              <a:rPr lang="ru-RU" sz="24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(1887—1902) собрал большое количество фольклорно-этнографических материалов.</a:t>
            </a:r>
            <a:endParaRPr/>
          </a:p>
        </p:txBody>
      </p:sp>
      <p:pic>
        <p:nvPicPr>
          <p:cNvPr id="166" name="Google Shape;166;p24" descr="ÐÐ°ÑÑÐ¸Ð½ÐºÐ¸ Ð¿Ð¾ Ð·Ð°Ð¿ÑÐ¾ÑÑ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99656" y="376493"/>
            <a:ext cx="2016224" cy="280255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4"/>
          <p:cNvSpPr/>
          <p:nvPr/>
        </p:nvSpPr>
        <p:spPr>
          <a:xfrm>
            <a:off x="47328" y="3717032"/>
            <a:ext cx="8064896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Одним из первых крупных исследователей Беларуси был языковед и этнограф </a:t>
            </a:r>
            <a:r>
              <a:rPr lang="ru-RU" sz="2400" b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Иван Носович</a:t>
            </a:r>
            <a:r>
              <a:rPr lang="ru-RU" sz="24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уроженец Быховского уезда.  Основной его работой стал </a:t>
            </a:r>
            <a:r>
              <a:rPr lang="ru-RU" sz="24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«Словарь белорусского наречия»</a:t>
            </a:r>
            <a:r>
              <a:rPr lang="ru-RU" sz="24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изданный в 1870 г., над которым ученый работал 30 лет. </a:t>
            </a:r>
            <a:endParaRPr sz="2400" b="1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 этом издании содержится более 30 тыс. слов, отражающих все богатство белорусского языка XIX в., даны их обстоятельные объяснения.</a:t>
            </a:r>
            <a:endParaRPr/>
          </a:p>
        </p:txBody>
      </p:sp>
      <p:pic>
        <p:nvPicPr>
          <p:cNvPr id="168" name="Google Shape;168;p24" descr="Картинка 1 из 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2224" y="3861048"/>
            <a:ext cx="1896211" cy="284431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9" name="Google Shape;169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5360" y="243387"/>
            <a:ext cx="2520280" cy="3415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72464" y="3966799"/>
            <a:ext cx="1800200" cy="2547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/>
          <p:nvPr/>
        </p:nvSpPr>
        <p:spPr>
          <a:xfrm>
            <a:off x="2783632" y="260648"/>
            <a:ext cx="9217024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Своеобразной энциклопедией быта и культуры белорусов стал его многотомный  </a:t>
            </a:r>
            <a:r>
              <a:rPr lang="ru-RU" sz="24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«Белорусский сборник» </a:t>
            </a:r>
            <a:r>
              <a:rPr lang="ru-RU" sz="24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(1886—1912).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Е. Романов </a:t>
            </a:r>
            <a:r>
              <a:rPr lang="ru-RU" sz="24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собрал сведения о большом количестве городищ и курганов в Беларуси, работал над созданием археологических карт Могилевской, Витебской и Гродненской губерний, </a:t>
            </a:r>
            <a:r>
              <a:rPr lang="ru-RU" sz="24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обнаружил Бердыжскую стоянку первобытных людей, открыл Борисов камень — памятник ХІІ в.</a:t>
            </a:r>
            <a:endParaRPr/>
          </a:p>
        </p:txBody>
      </p:sp>
      <p:pic>
        <p:nvPicPr>
          <p:cNvPr id="176" name="Google Shape;176;p25"/>
          <p:cNvPicPr preferRelativeResize="0"/>
          <p:nvPr/>
        </p:nvPicPr>
        <p:blipFill rotWithShape="1">
          <a:blip r:embed="rId3">
            <a:alphaModFix/>
          </a:blip>
          <a:srcRect l="8267" t="5097" r="13621" b="11616"/>
          <a:stretch/>
        </p:blipFill>
        <p:spPr>
          <a:xfrm>
            <a:off x="263352" y="188641"/>
            <a:ext cx="2106233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96400" y="3068960"/>
            <a:ext cx="2231329" cy="348111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5"/>
          <p:cNvSpPr/>
          <p:nvPr/>
        </p:nvSpPr>
        <p:spPr>
          <a:xfrm>
            <a:off x="119336" y="3237667"/>
            <a:ext cx="9505234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Первым среди белорусов он получил звание академика Российской Академии наук. </a:t>
            </a:r>
            <a:r>
              <a:rPr lang="ru-RU" sz="2400" b="1">
                <a:solidFill>
                  <a:srgbClr val="652825"/>
                </a:solidFill>
                <a:latin typeface="Corbel"/>
                <a:ea typeface="Corbel"/>
                <a:cs typeface="Corbel"/>
                <a:sym typeface="Corbel"/>
              </a:rPr>
              <a:t>Всемирную известность ученому принесло </a:t>
            </a:r>
            <a:r>
              <a:rPr lang="ru-RU" sz="2400" b="1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трехтомное издание «Белорусы» </a:t>
            </a:r>
            <a:r>
              <a:rPr lang="ru-RU" sz="2400" b="1">
                <a:solidFill>
                  <a:srgbClr val="652825"/>
                </a:solidFill>
                <a:latin typeface="Corbel"/>
                <a:ea typeface="Corbel"/>
                <a:cs typeface="Corbel"/>
                <a:sym typeface="Corbel"/>
              </a:rPr>
              <a:t>(1903—1922). В котором он показал самостоятельность белорусского языка в семье других славянских языков, определил территориальные границы его распространения и составил соответствующую карту, обосновал национальную самобытность белорусов как самостоятельного славянского народа. </a:t>
            </a:r>
            <a:r>
              <a:rPr lang="ru-RU" sz="2400" b="1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Исследование Е. Карского стало настоящей «энциклопедией белорусоведения».</a:t>
            </a:r>
            <a:endParaRPr sz="2400" b="1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/>
          <p:nvPr/>
        </p:nvSpPr>
        <p:spPr>
          <a:xfrm>
            <a:off x="2854096" y="566862"/>
            <a:ext cx="914501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Во второй половине 1880-х гг. с идеей о самобытности белорусского этноса и его праве на самостоятельное политическое будущее в исследовании </a:t>
            </a:r>
            <a:r>
              <a:rPr lang="ru-RU" sz="24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«История Беларуси» </a:t>
            </a:r>
            <a:r>
              <a:rPr lang="ru-RU" sz="24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выступил </a:t>
            </a:r>
            <a:r>
              <a:rPr lang="ru-RU" sz="2400" b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историк Митрофан Довнар-Запольский.</a:t>
            </a:r>
            <a:endParaRPr sz="2400" b="1">
              <a:solidFill>
                <a:srgbClr val="0070C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84" name="Google Shape;184;p26" descr="Файл:Vacłaŭ Łastoŭsk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12424" y="3300698"/>
            <a:ext cx="2080469" cy="342464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5" name="Google Shape;185;p26"/>
          <p:cNvPicPr preferRelativeResize="0"/>
          <p:nvPr/>
        </p:nvPicPr>
        <p:blipFill rotWithShape="1">
          <a:blip r:embed="rId4">
            <a:alphaModFix/>
          </a:blip>
          <a:srcRect r="4604"/>
          <a:stretch/>
        </p:blipFill>
        <p:spPr>
          <a:xfrm>
            <a:off x="225976" y="116632"/>
            <a:ext cx="2444335" cy="304781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6"/>
          <p:cNvSpPr/>
          <p:nvPr/>
        </p:nvSpPr>
        <p:spPr>
          <a:xfrm>
            <a:off x="218055" y="3429000"/>
            <a:ext cx="9631199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Глубоко убежденным в том, что осознание белорусами себя как самостоятельной нации невозможно без знания прошлого, был </a:t>
            </a:r>
            <a:r>
              <a:rPr lang="ru-RU" sz="2400" b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Вацлав Ластовский.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Он стал первым белорусским историком, писавшим о Беларуси и для белорусов на белорусском языке. </a:t>
            </a:r>
            <a:endParaRPr sz="2400" b="1">
              <a:solidFill>
                <a:srgbClr val="0070C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Новым в его </a:t>
            </a:r>
            <a:r>
              <a:rPr lang="ru-RU" sz="24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«Краткой истории Беларуси»</a:t>
            </a:r>
            <a:r>
              <a:rPr lang="ru-RU" sz="24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изданной в 1910 г. в Вильне, было стремление показать белорусский народ как творца своей судьбы.</a:t>
            </a:r>
            <a:endParaRPr sz="2400" b="1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/>
          <p:nvPr/>
        </p:nvSpPr>
        <p:spPr>
          <a:xfrm>
            <a:off x="551384" y="332656"/>
            <a:ext cx="11161239" cy="597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i="0" u="none" strike="noStrike" cap="none" dirty="0">
                <a:solidFill>
                  <a:srgbClr val="8D3833"/>
                </a:solidFill>
                <a:latin typeface="Corbel"/>
                <a:ea typeface="Corbel"/>
                <a:cs typeface="Corbel"/>
                <a:sym typeface="Corbel"/>
              </a:rPr>
              <a:t>Домашнее задание: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§24,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Подготовить вопросы для воображаемого интервью с одной из исторических личностей и ответы на них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8D383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335360" y="188640"/>
            <a:ext cx="11521280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          </a:t>
            </a:r>
            <a:r>
              <a:rPr lang="ru-RU" sz="2400" b="1" i="0" u="none" strike="noStrike" cap="none" dirty="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60-е </a:t>
            </a:r>
            <a:r>
              <a:rPr lang="ru-RU" sz="2400" b="1" i="0" u="none" strike="noStrike" cap="none" dirty="0" err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гг.XIX</a:t>
            </a:r>
            <a:r>
              <a:rPr lang="ru-RU" sz="2400" b="1" i="0" u="none" strike="noStrike" cap="none" dirty="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-начало </a:t>
            </a:r>
            <a:r>
              <a:rPr lang="ru-RU" sz="2400" b="1" i="0" u="none" strike="noStrike" cap="none" dirty="0" err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ХХв</a:t>
            </a:r>
            <a:r>
              <a:rPr lang="ru-RU" sz="2400" b="1" i="0" u="none" strike="noStrike" cap="none" dirty="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.-это период: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ru-RU" sz="24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развития и утверждения капиталистических отношений на белорусских землях;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ru-RU" sz="24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формирования национальной белорусской интеллигенции;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ru-RU" sz="24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повышения интереса к истории и культуре белорусского народа ;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ru-RU" sz="24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формирования белорусской нации.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Все эти процессы происходили в условиях: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ru-RU" sz="24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отсутствия собственной государственности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ru-RU" sz="24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под влиянием общественного движения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ru-RU" sz="24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ограниченности буржуазных реформ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ru-RU" sz="24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недоступности образования для основной массы населения данных территорий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ru-RU" sz="24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отсутствия высших учебных заведений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ru-RU" sz="24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многонациональности и многоконфессиональности населения 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ru-RU" sz="24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отрицания существования самобытного белорусского этноса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7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1\Documents\img20230402_2032352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8" r="17347" b="73480"/>
          <a:stretch/>
        </p:blipFill>
        <p:spPr bwMode="auto">
          <a:xfrm>
            <a:off x="109410" y="768097"/>
            <a:ext cx="11920744" cy="452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77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1\Documents\img20230402_2032352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05" r="17347" b="57419"/>
          <a:stretch/>
        </p:blipFill>
        <p:spPr bwMode="auto">
          <a:xfrm>
            <a:off x="170370" y="280416"/>
            <a:ext cx="11579503" cy="449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82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/>
          <p:nvPr/>
        </p:nvSpPr>
        <p:spPr>
          <a:xfrm>
            <a:off x="263352" y="476672"/>
            <a:ext cx="11665296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Среди ряда буржуазных реформ, проведенных царским правительством в 1860—1870-х гг., важное место занимали изменения в области образования, начавшиеся в 1864 г.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Школа провозглашалась всесословной, вводилась преемственность между различными уровнями обучения.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В отличие от центральных губерний России в Беларуси не было земских школ.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До конца XIX в. в Беларуси действовали «Временные правила для народных школ», </a:t>
            </a:r>
            <a:r>
              <a:rPr lang="ru-RU" sz="24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разработанные в 1863 г. при виленском генерал-губернаторе М. Н. Муравьеве.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 каждой губернии создавались </a:t>
            </a:r>
            <a:r>
              <a:rPr lang="ru-RU" sz="2400" b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дирекции народных училищ, которые осуществляли надзор за работой школ</a:t>
            </a:r>
            <a:r>
              <a:rPr lang="ru-RU" sz="24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принимали на работу и увольняли учителей. Это означало, что общество не допускалось к руководству народным образованием. </a:t>
            </a:r>
            <a:endParaRPr sz="2400" b="1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Учебники, которые готовились для школ Северо-Западного края, характеризовались своим западнорусским толкованием истории.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/>
          <p:nvPr/>
        </p:nvSpPr>
        <p:spPr>
          <a:xfrm>
            <a:off x="263352" y="44624"/>
            <a:ext cx="11665296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Начальное образование давали: </a:t>
            </a:r>
            <a:r>
              <a:rPr lang="ru-RU" sz="24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народные и городские училища</a:t>
            </a:r>
            <a:r>
              <a:rPr lang="ru-RU" sz="24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относившиеся к Министерству народного просвещения, а также </a:t>
            </a:r>
            <a:r>
              <a:rPr lang="ru-RU" sz="24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церковноприходские школы и школы грамоты</a:t>
            </a:r>
            <a:r>
              <a:rPr lang="ru-RU" sz="24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Наиболее прогрессивным типом школ являлись народные училища. Они были одно- и двухклассные. В программу обучения входили Закон Божий, русский язык, основы арифметики, церковные песнопения, ремесла (для мальчиков) и рукоделие (для девочек).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Для образования детей мелкой буржуазии, ремесленников, служащих, торговцев, мелкой шляхты служили </a:t>
            </a:r>
            <a:r>
              <a:rPr lang="ru-RU" sz="24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6-летние городские училища.</a:t>
            </a:r>
            <a:r>
              <a:rPr lang="ru-RU" sz="24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Они не давали завершенного образования.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Только дети состоятельных родителей после дополнительной оплаты за подготовку по ряду предметов могли поступить в гимназии или учительские институты.</a:t>
            </a:r>
            <a:endParaRPr/>
          </a:p>
        </p:txBody>
      </p:sp>
      <p:pic>
        <p:nvPicPr>
          <p:cNvPr id="139" name="Google Shape;139;p19"/>
          <p:cNvPicPr preferRelativeResize="0"/>
          <p:nvPr/>
        </p:nvPicPr>
        <p:blipFill rotWithShape="1">
          <a:blip r:embed="rId3">
            <a:alphaModFix/>
          </a:blip>
          <a:srcRect t="60035"/>
          <a:stretch/>
        </p:blipFill>
        <p:spPr>
          <a:xfrm>
            <a:off x="263350" y="4130275"/>
            <a:ext cx="11665299" cy="2650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1"/>
          <p:cNvPicPr preferRelativeResize="0"/>
          <p:nvPr/>
        </p:nvPicPr>
        <p:blipFill rotWithShape="1">
          <a:blip r:embed="rId3">
            <a:alphaModFix/>
          </a:blip>
          <a:srcRect b="2353"/>
          <a:stretch/>
        </p:blipFill>
        <p:spPr>
          <a:xfrm>
            <a:off x="191350" y="204775"/>
            <a:ext cx="11737300" cy="656617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/>
          <p:nvPr/>
        </p:nvSpPr>
        <p:spPr>
          <a:xfrm>
            <a:off x="263402" y="492798"/>
            <a:ext cx="11665200" cy="5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В 1887 г. </a:t>
            </a:r>
            <a:r>
              <a:rPr lang="ru-RU" sz="24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был принят так называемый указ </a:t>
            </a:r>
            <a:r>
              <a:rPr lang="ru-RU" sz="2400" b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«о кухаркиных детях»</a:t>
            </a:r>
            <a:r>
              <a:rPr lang="ru-RU" sz="24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по которому запрещалось принимать в гимназии детей кухарок, прачек, мелких торговцев и других низших сословий.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 начале ХХ в. в Беларуси получило развитие профессиональное образование. Действовали железнодорожные, сельскохозяйственные, ремесленные и другие школы и училища.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В 1864 г. за участие студентов и учащихся в восстании был закрыт Горы-Горецкий земледельческий институт. После этого в Беларуси не осталось высших учебных заведений.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652825"/>
                </a:solidFill>
                <a:latin typeface="Corbel"/>
                <a:ea typeface="Corbel"/>
                <a:cs typeface="Corbel"/>
                <a:sym typeface="Corbel"/>
              </a:rPr>
              <a:t>В начале ХХ в. открылись учительские институты в Витебске, Могилеве и Минске, </a:t>
            </a:r>
            <a:r>
              <a:rPr lang="ru-RU" sz="24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которые не являлись высшими учебными заведениями. </a:t>
            </a:r>
            <a:endParaRPr sz="2400" b="1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Выпускники педагогических институтов не имели права поступать в высшие учебные заведения.</a:t>
            </a:r>
            <a:r>
              <a:rPr lang="ru-RU" sz="24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Высшее образование белорусская молодежь получала за пределами родины —в Москве, Петербурге, Киеве и других университетских центрах России.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она земли 16х9">
  <a:themeElements>
    <a:clrScheme name="Earthtones_16x9">
      <a:dk1>
        <a:srgbClr val="652825"/>
      </a:dk1>
      <a:lt1>
        <a:srgbClr val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Earthtones_16x9">
      <a:dk1>
        <a:srgbClr val="652825"/>
      </a:dk1>
      <a:lt1>
        <a:srgbClr val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792</Words>
  <Application>Microsoft Office PowerPoint</Application>
  <PresentationFormat>Произвольный</PresentationFormat>
  <Paragraphs>50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Corbel</vt:lpstr>
      <vt:lpstr>Noto Sans Symbols</vt:lpstr>
      <vt:lpstr>Тона земли 16х9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1111</cp:lastModifiedBy>
  <cp:revision>3</cp:revision>
  <dcterms:modified xsi:type="dcterms:W3CDTF">2023-04-02T17:51:45Z</dcterms:modified>
</cp:coreProperties>
</file>