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Cambria Math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3" roundtripDataSignature="AMtx7mhtnN+OGNEhxknYRO//S68ChBN8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39558E-A5AA-4145-8B81-3B5A17ACB961}">
  <a:tblStyle styleId="{8739558E-A5AA-4145-8B81-3B5A17ACB96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CambriaMath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6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7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7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7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7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7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7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7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7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7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8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1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1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1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1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2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2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2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2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8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8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1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1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2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4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5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5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6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6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6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6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6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6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6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6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4200"/>
              <a:t>Социальная структура общества</a:t>
            </a:r>
            <a:endParaRPr sz="4200"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aphicFrame>
        <p:nvGraphicFramePr>
          <p:cNvPr id="299" name="Google Shape;299;p10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{8739558E-A5AA-4145-8B81-3B5A17ACB961}</a:tableStyleId>
              </a:tblPr>
              <a:tblGrid>
                <a:gridCol w="2304250"/>
                <a:gridCol w="56886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Социально-классовая структура современного общества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Высший класс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Составляют наиболее богатые и влиятельные люди (их количество обычно невелико), которые владеют значительной собственностью и большим капита- лом. Как правило, именно они оказывают решающее влияние на экономику и политику.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Средний класс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Его представители имеют устойчивые доходы, дос- таточные для удовлетворения широкого круга ма- териальных и социальных потребностей. В разви- тых странах составляет наибольшую часть населе- ния. Формирует и выражает общественное мнение. Является гарантом социальной стабильности.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Низший класс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Относят работников, занятых неквалифицирован- ным трудом, наиболее бедных членов общества. Ни- же данного класса располагаются люди, оказавшие- ся за пределами условий и норм жизни, принятых в обществе (бродяги, беспризорные, наркоманы, прес- тупники).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pSp>
        <p:nvGrpSpPr>
          <p:cNvPr id="305" name="Google Shape;305;p11"/>
          <p:cNvGrpSpPr/>
          <p:nvPr/>
        </p:nvGrpSpPr>
        <p:grpSpPr>
          <a:xfrm>
            <a:off x="903359" y="1418504"/>
            <a:ext cx="6692975" cy="5106839"/>
            <a:chOff x="651839" y="21504"/>
            <a:chExt cx="6692975" cy="5106839"/>
          </a:xfrm>
        </p:grpSpPr>
        <p:sp>
          <p:nvSpPr>
            <p:cNvPr id="306" name="Google Shape;306;p11"/>
            <p:cNvSpPr/>
            <p:nvPr/>
          </p:nvSpPr>
          <p:spPr>
            <a:xfrm>
              <a:off x="2725684" y="1994618"/>
              <a:ext cx="2602911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1"/>
            <p:cNvSpPr txBox="1"/>
            <p:nvPr/>
          </p:nvSpPr>
          <p:spPr>
            <a:xfrm>
              <a:off x="3106871" y="2216622"/>
              <a:ext cx="1840537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характеристики среднего класса в западном обществе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 rot="-5400000">
              <a:off x="3798552" y="1749091"/>
              <a:ext cx="457175" cy="3387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1"/>
            <p:cNvSpPr txBox="1"/>
            <p:nvPr/>
          </p:nvSpPr>
          <p:spPr>
            <a:xfrm rot="-5400000">
              <a:off x="4015710" y="1754601"/>
              <a:ext cx="22858" cy="2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2984909" y="21504"/>
              <a:ext cx="2084460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 txBox="1"/>
            <p:nvPr/>
          </p:nvSpPr>
          <p:spPr>
            <a:xfrm>
              <a:off x="3290171" y="243508"/>
              <a:ext cx="1473936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 rot="-1198022">
              <a:off x="5123714" y="2291073"/>
              <a:ext cx="254151" cy="3387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1"/>
            <p:cNvSpPr txBox="1"/>
            <p:nvPr/>
          </p:nvSpPr>
          <p:spPr>
            <a:xfrm rot="-1198022">
              <a:off x="5244436" y="2301658"/>
              <a:ext cx="12707" cy="12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260354" y="1167906"/>
              <a:ext cx="2084460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5565616" y="1389910"/>
              <a:ext cx="1473936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автомобиль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 rot="2848929">
              <a:off x="4570136" y="3563535"/>
              <a:ext cx="432193" cy="3387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1"/>
            <p:cNvSpPr txBox="1"/>
            <p:nvPr/>
          </p:nvSpPr>
          <p:spPr>
            <a:xfrm rot="2848929">
              <a:off x="4775428" y="3569669"/>
              <a:ext cx="21609" cy="21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468266" y="3612405"/>
              <a:ext cx="2084460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4773528" y="3834409"/>
              <a:ext cx="1473936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медицинская и пенсионная страховка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 rot="7934394">
              <a:off x="3062706" y="3563312"/>
              <a:ext cx="425803" cy="3387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1"/>
            <p:cNvSpPr txBox="1"/>
            <p:nvPr/>
          </p:nvSpPr>
          <p:spPr>
            <a:xfrm rot="-2865606">
              <a:off x="3264963" y="3569607"/>
              <a:ext cx="21290" cy="21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1515935" y="3612405"/>
              <a:ext cx="2084460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1821197" y="3834409"/>
              <a:ext cx="1473936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высшее образование для детей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 rot="-9629302">
              <a:off x="2622342" y="2291301"/>
              <a:ext cx="301622" cy="3387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 txBox="1"/>
            <p:nvPr/>
          </p:nvSpPr>
          <p:spPr>
            <a:xfrm rot="1170698">
              <a:off x="2765613" y="2300700"/>
              <a:ext cx="15081" cy="15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651839" y="1167901"/>
              <a:ext cx="2084460" cy="151593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957101" y="1389905"/>
              <a:ext cx="1473936" cy="1071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семейный отдых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grpSp>
        <p:nvGrpSpPr>
          <p:cNvPr id="333" name="Google Shape;333;p12"/>
          <p:cNvGrpSpPr/>
          <p:nvPr/>
        </p:nvGrpSpPr>
        <p:grpSpPr>
          <a:xfrm>
            <a:off x="179512" y="1196752"/>
            <a:ext cx="7992888" cy="1008112"/>
            <a:chOff x="1728191" y="1861461"/>
            <a:chExt cx="4464497" cy="854501"/>
          </a:xfrm>
        </p:grpSpPr>
        <p:sp>
          <p:nvSpPr>
            <p:cNvPr id="334" name="Google Shape;334;p12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2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страта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 (лат. stratum - слой) – это социальный слой, объеди- нённый каким-либо общим общественным признаком (имущественным, профессиональным или иным)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. Ð. Ð¡Ð¾ÑÐ¾ÐºÐ¸Ð½: Ð¿Ð¸Ð¾Ð½ÐµÑÑÐºÐ¸Ð¹ Ð¿Ð¾Ð´ÑÐ¾Ð´ Ðº Ð´Ð¸Ð°Ð³Ð½Ð¾ÑÑÐ¸ÐºÐµ Ð´Ð¸Ð½Ð°Ð¼Ð¸ÑÐ½Ð¾Ð³Ð¾ ÑÑÐ»Ð¾Ð¶Ð½ÑÑÑÐµÐ³Ð¾ÑÑ  ÑÐ¾ÑÐ¸ÑÐ¼Ð° - Ð¡ÐÐ¦ÐÐÐÐÐÐÐ¯. Ð¡ÐÐ¦ÐÐÐÐ¬ÐÐÐ¯ ÐÐÐÐÐÐÐ¡Ð¢ÐÐÐ ÐÐÐÐÐ" id="336" name="Google Shape;336;p12"/>
          <p:cNvPicPr preferRelativeResize="0"/>
          <p:nvPr/>
        </p:nvPicPr>
        <p:blipFill rotWithShape="1">
          <a:blip r:embed="rId3">
            <a:alphaModFix/>
          </a:blip>
          <a:srcRect b="1403" l="701" r="2161" t="894"/>
          <a:stretch/>
        </p:blipFill>
        <p:spPr>
          <a:xfrm>
            <a:off x="208476" y="2420888"/>
            <a:ext cx="3228938" cy="428185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37" name="Google Shape;337;p12"/>
          <p:cNvGrpSpPr/>
          <p:nvPr/>
        </p:nvGrpSpPr>
        <p:grpSpPr>
          <a:xfrm>
            <a:off x="3563888" y="2420888"/>
            <a:ext cx="4741912" cy="1152128"/>
            <a:chOff x="1728191" y="1861461"/>
            <a:chExt cx="4464497" cy="854501"/>
          </a:xfrm>
        </p:grpSpPr>
        <p:sp>
          <p:nvSpPr>
            <p:cNvPr id="338" name="Google Shape;338;p12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2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Российско-американский социолог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Питирим Сорокин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в первой половине ХХ в. обосновал критерии принадлежности людей к той или иной страте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40" name="Google Shape;340;p12"/>
          <p:cNvGrpSpPr/>
          <p:nvPr/>
        </p:nvGrpSpPr>
        <p:grpSpPr>
          <a:xfrm>
            <a:off x="3636209" y="3717029"/>
            <a:ext cx="4669304" cy="3040005"/>
            <a:chOff x="313" y="101101"/>
            <a:chExt cx="4669304" cy="3040005"/>
          </a:xfrm>
        </p:grpSpPr>
        <p:sp>
          <p:nvSpPr>
            <p:cNvPr id="341" name="Google Shape;341;p12"/>
            <p:cNvSpPr/>
            <p:nvPr/>
          </p:nvSpPr>
          <p:spPr>
            <a:xfrm>
              <a:off x="3941227" y="1753096"/>
              <a:ext cx="91440" cy="2867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12"/>
            <p:cNvSpPr/>
            <p:nvPr/>
          </p:nvSpPr>
          <p:spPr>
            <a:xfrm>
              <a:off x="2334952" y="783743"/>
              <a:ext cx="1651995" cy="2867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12"/>
            <p:cNvSpPr/>
            <p:nvPr/>
          </p:nvSpPr>
          <p:spPr>
            <a:xfrm>
              <a:off x="2289231" y="1753096"/>
              <a:ext cx="91440" cy="2867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4" name="Google Shape;344;p12"/>
            <p:cNvSpPr/>
            <p:nvPr/>
          </p:nvSpPr>
          <p:spPr>
            <a:xfrm>
              <a:off x="2289231" y="783743"/>
              <a:ext cx="91440" cy="2867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2"/>
            <p:cNvSpPr/>
            <p:nvPr/>
          </p:nvSpPr>
          <p:spPr>
            <a:xfrm>
              <a:off x="637236" y="1753096"/>
              <a:ext cx="91440" cy="2867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6" name="Google Shape;346;p12"/>
            <p:cNvSpPr/>
            <p:nvPr/>
          </p:nvSpPr>
          <p:spPr>
            <a:xfrm>
              <a:off x="682956" y="783743"/>
              <a:ext cx="1651995" cy="28670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7" name="Google Shape;347;p12"/>
            <p:cNvSpPr/>
            <p:nvPr/>
          </p:nvSpPr>
          <p:spPr>
            <a:xfrm>
              <a:off x="493441" y="101101"/>
              <a:ext cx="3683021" cy="68264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493454" y="101101"/>
              <a:ext cx="3683100" cy="682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Критерии принадлежности к страте (по П.Сорокину)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313" y="1070453"/>
              <a:ext cx="1365285" cy="68264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326" y="1070453"/>
              <a:ext cx="1365300" cy="682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экономичес-кий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313" y="2039806"/>
              <a:ext cx="1365285" cy="11011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326" y="2039806"/>
              <a:ext cx="1365300" cy="1101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 и богатство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1652309" y="1070453"/>
              <a:ext cx="1365285" cy="68264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1652322" y="1070453"/>
              <a:ext cx="1365300" cy="682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политичес-кий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1652309" y="2039806"/>
              <a:ext cx="1365285" cy="11011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1652322" y="2039806"/>
              <a:ext cx="1365300" cy="1101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 и влияние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3304304" y="1070453"/>
              <a:ext cx="1365285" cy="68264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3304317" y="1070453"/>
              <a:ext cx="1365300" cy="682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профессио-нальный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3304304" y="2039806"/>
              <a:ext cx="1365285" cy="11011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2"/>
            <p:cNvSpPr txBox="1"/>
            <p:nvPr/>
          </p:nvSpPr>
          <p:spPr>
            <a:xfrm>
              <a:off x="3304304" y="2039806"/>
              <a:ext cx="1365285" cy="11011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мастерство, профессио- нальные навыки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grpSp>
        <p:nvGrpSpPr>
          <p:cNvPr id="366" name="Google Shape;366;p13"/>
          <p:cNvGrpSpPr/>
          <p:nvPr/>
        </p:nvGrpSpPr>
        <p:grpSpPr>
          <a:xfrm>
            <a:off x="178338" y="1905244"/>
            <a:ext cx="7984618" cy="2543454"/>
            <a:chOff x="4134" y="708492"/>
            <a:chExt cx="7984618" cy="2543454"/>
          </a:xfrm>
        </p:grpSpPr>
        <p:sp>
          <p:nvSpPr>
            <p:cNvPr id="367" name="Google Shape;367;p13"/>
            <p:cNvSpPr/>
            <p:nvPr/>
          </p:nvSpPr>
          <p:spPr>
            <a:xfrm>
              <a:off x="3996444" y="1570762"/>
              <a:ext cx="3130039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8" name="Google Shape;368;p13"/>
            <p:cNvSpPr/>
            <p:nvPr/>
          </p:nvSpPr>
          <p:spPr>
            <a:xfrm>
              <a:off x="3996444" y="1570762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9" name="Google Shape;369;p13"/>
            <p:cNvSpPr/>
            <p:nvPr/>
          </p:nvSpPr>
          <p:spPr>
            <a:xfrm>
              <a:off x="2953097" y="1570762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0" name="Google Shape;370;p13"/>
            <p:cNvSpPr/>
            <p:nvPr/>
          </p:nvSpPr>
          <p:spPr>
            <a:xfrm>
              <a:off x="866404" y="1570762"/>
              <a:ext cx="3130039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1" name="Google Shape;371;p13"/>
            <p:cNvSpPr/>
            <p:nvPr/>
          </p:nvSpPr>
          <p:spPr>
            <a:xfrm>
              <a:off x="1938904" y="708492"/>
              <a:ext cx="4115079" cy="8622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 txBox="1"/>
            <p:nvPr/>
          </p:nvSpPr>
          <p:spPr>
            <a:xfrm>
              <a:off x="1938904" y="708492"/>
              <a:ext cx="4115079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Критерии принадлежности к страте (современная социология)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134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 txBox="1"/>
            <p:nvPr/>
          </p:nvSpPr>
          <p:spPr>
            <a:xfrm>
              <a:off x="4134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090827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 txBox="1"/>
            <p:nvPr/>
          </p:nvSpPr>
          <p:spPr>
            <a:xfrm>
              <a:off x="2090827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4177520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 txBox="1"/>
            <p:nvPr/>
          </p:nvSpPr>
          <p:spPr>
            <a:xfrm>
              <a:off x="4177520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образование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6264213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 txBox="1"/>
            <p:nvPr/>
          </p:nvSpPr>
          <p:spPr>
            <a:xfrm>
              <a:off x="6264213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престиж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81" name="Google Shape;381;p13"/>
          <p:cNvGrpSpPr/>
          <p:nvPr/>
        </p:nvGrpSpPr>
        <p:grpSpPr>
          <a:xfrm>
            <a:off x="200083" y="5373216"/>
            <a:ext cx="7992888" cy="1008112"/>
            <a:chOff x="1728191" y="1861461"/>
            <a:chExt cx="4464497" cy="854501"/>
          </a:xfrm>
        </p:grpSpPr>
        <p:sp>
          <p:nvSpPr>
            <p:cNvPr id="382" name="Google Shape;382;p13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Престиж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это оценка в общественном мнении той или иной профессии, должности, рода занятий человека, социальной привлекательности той или иной позиции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84" name="Google Shape;384;p13"/>
          <p:cNvSpPr/>
          <p:nvPr/>
        </p:nvSpPr>
        <p:spPr>
          <a:xfrm>
            <a:off x="7092280" y="4530753"/>
            <a:ext cx="576064" cy="734451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pic>
        <p:nvPicPr>
          <p:cNvPr id="390" name="Google Shape;3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185" y="2060848"/>
            <a:ext cx="7400925" cy="4505325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91" name="Google Shape;391;p14"/>
          <p:cNvGrpSpPr/>
          <p:nvPr/>
        </p:nvGrpSpPr>
        <p:grpSpPr>
          <a:xfrm>
            <a:off x="940572" y="1219589"/>
            <a:ext cx="6460149" cy="648072"/>
            <a:chOff x="1728191" y="1861461"/>
            <a:chExt cx="4464497" cy="854501"/>
          </a:xfrm>
        </p:grpSpPr>
        <p:sp>
          <p:nvSpPr>
            <p:cNvPr id="392" name="Google Shape;392;p14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Соотношение социальных слоёв, классов в обществе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страты</a:t>
            </a:r>
            <a:endParaRPr sz="3600"/>
          </a:p>
        </p:txBody>
      </p:sp>
      <p:grpSp>
        <p:nvGrpSpPr>
          <p:cNvPr id="399" name="Google Shape;399;p15"/>
          <p:cNvGrpSpPr/>
          <p:nvPr/>
        </p:nvGrpSpPr>
        <p:grpSpPr>
          <a:xfrm>
            <a:off x="253059" y="1700808"/>
            <a:ext cx="1724539" cy="864096"/>
            <a:chOff x="4134" y="1932915"/>
            <a:chExt cx="1724539" cy="1319031"/>
          </a:xfrm>
        </p:grpSpPr>
        <p:sp>
          <p:nvSpPr>
            <p:cNvPr id="400" name="Google Shape;400;p15"/>
            <p:cNvSpPr/>
            <p:nvPr/>
          </p:nvSpPr>
          <p:spPr>
            <a:xfrm>
              <a:off x="4134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 txBox="1"/>
            <p:nvPr/>
          </p:nvSpPr>
          <p:spPr>
            <a:xfrm>
              <a:off x="4134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02" name="Google Shape;402;p15"/>
          <p:cNvGrpSpPr/>
          <p:nvPr/>
        </p:nvGrpSpPr>
        <p:grpSpPr>
          <a:xfrm>
            <a:off x="2339752" y="1700808"/>
            <a:ext cx="1724539" cy="864096"/>
            <a:chOff x="2090827" y="1932915"/>
            <a:chExt cx="1724539" cy="1319031"/>
          </a:xfrm>
        </p:grpSpPr>
        <p:sp>
          <p:nvSpPr>
            <p:cNvPr id="403" name="Google Shape;403;p15"/>
            <p:cNvSpPr/>
            <p:nvPr/>
          </p:nvSpPr>
          <p:spPr>
            <a:xfrm>
              <a:off x="2090827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 txBox="1"/>
            <p:nvPr/>
          </p:nvSpPr>
          <p:spPr>
            <a:xfrm>
              <a:off x="2090827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05" name="Google Shape;405;p15"/>
          <p:cNvGrpSpPr/>
          <p:nvPr/>
        </p:nvGrpSpPr>
        <p:grpSpPr>
          <a:xfrm>
            <a:off x="4426445" y="1700808"/>
            <a:ext cx="1724539" cy="864096"/>
            <a:chOff x="4177520" y="1932915"/>
            <a:chExt cx="1724539" cy="1319031"/>
          </a:xfrm>
        </p:grpSpPr>
        <p:sp>
          <p:nvSpPr>
            <p:cNvPr id="406" name="Google Shape;406;p15"/>
            <p:cNvSpPr/>
            <p:nvPr/>
          </p:nvSpPr>
          <p:spPr>
            <a:xfrm>
              <a:off x="4177520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 txBox="1"/>
            <p:nvPr/>
          </p:nvSpPr>
          <p:spPr>
            <a:xfrm>
              <a:off x="4177520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образование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08" name="Google Shape;408;p15"/>
          <p:cNvGrpSpPr/>
          <p:nvPr/>
        </p:nvGrpSpPr>
        <p:grpSpPr>
          <a:xfrm>
            <a:off x="6513138" y="1700808"/>
            <a:ext cx="1724539" cy="864096"/>
            <a:chOff x="6264213" y="1932915"/>
            <a:chExt cx="1724539" cy="1319031"/>
          </a:xfrm>
        </p:grpSpPr>
        <p:sp>
          <p:nvSpPr>
            <p:cNvPr id="409" name="Google Shape;409;p15"/>
            <p:cNvSpPr/>
            <p:nvPr/>
          </p:nvSpPr>
          <p:spPr>
            <a:xfrm>
              <a:off x="6264213" y="1932915"/>
              <a:ext cx="1724539" cy="13190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 txBox="1"/>
            <p:nvPr/>
          </p:nvSpPr>
          <p:spPr>
            <a:xfrm>
              <a:off x="6264213" y="1932915"/>
              <a:ext cx="1724539" cy="13190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престиж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11" name="Google Shape;411;p15"/>
          <p:cNvSpPr/>
          <p:nvPr/>
        </p:nvSpPr>
        <p:spPr>
          <a:xfrm>
            <a:off x="7087375" y="2636912"/>
            <a:ext cx="576064" cy="734451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5"/>
          <p:cNvSpPr/>
          <p:nvPr/>
        </p:nvSpPr>
        <p:spPr>
          <a:xfrm>
            <a:off x="5000682" y="2636912"/>
            <a:ext cx="576064" cy="734451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5"/>
          <p:cNvSpPr/>
          <p:nvPr/>
        </p:nvSpPr>
        <p:spPr>
          <a:xfrm>
            <a:off x="2843808" y="2636912"/>
            <a:ext cx="576064" cy="734451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5"/>
          <p:cNvSpPr/>
          <p:nvPr/>
        </p:nvSpPr>
        <p:spPr>
          <a:xfrm>
            <a:off x="827296" y="2636912"/>
            <a:ext cx="576064" cy="734451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" name="Google Shape;415;p15"/>
          <p:cNvGrpSpPr/>
          <p:nvPr/>
        </p:nvGrpSpPr>
        <p:grpSpPr>
          <a:xfrm>
            <a:off x="253059" y="3501008"/>
            <a:ext cx="7984618" cy="648072"/>
            <a:chOff x="1728191" y="1861461"/>
            <a:chExt cx="4464497" cy="854501"/>
          </a:xfrm>
        </p:grpSpPr>
        <p:sp>
          <p:nvSpPr>
            <p:cNvPr id="416" name="Google Shape;416;p15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5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место человека в обществе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18" name="Google Shape;418;p15"/>
          <p:cNvGrpSpPr/>
          <p:nvPr/>
        </p:nvGrpSpPr>
        <p:grpSpPr>
          <a:xfrm>
            <a:off x="253059" y="5097127"/>
            <a:ext cx="7984618" cy="648072"/>
            <a:chOff x="1728191" y="1861461"/>
            <a:chExt cx="4464497" cy="854501"/>
          </a:xfrm>
        </p:grpSpPr>
        <p:sp>
          <p:nvSpPr>
            <p:cNvPr id="419" name="Google Shape;419;p15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5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перемещения человека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21" name="Google Shape;421;p15"/>
          <p:cNvSpPr/>
          <p:nvPr/>
        </p:nvSpPr>
        <p:spPr>
          <a:xfrm>
            <a:off x="3882616" y="4264661"/>
            <a:ext cx="576064" cy="734451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2" name="Google Shape;422;p15"/>
          <p:cNvGrpSpPr/>
          <p:nvPr/>
        </p:nvGrpSpPr>
        <p:grpSpPr>
          <a:xfrm>
            <a:off x="253059" y="5745199"/>
            <a:ext cx="3958901" cy="648072"/>
            <a:chOff x="1728191" y="1861461"/>
            <a:chExt cx="4464497" cy="854501"/>
          </a:xfrm>
        </p:grpSpPr>
        <p:sp>
          <p:nvSpPr>
            <p:cNvPr id="423" name="Google Shape;423;p15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5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индивидуально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5" name="Google Shape;425;p15"/>
          <p:cNvGrpSpPr/>
          <p:nvPr/>
        </p:nvGrpSpPr>
        <p:grpSpPr>
          <a:xfrm>
            <a:off x="4211960" y="5745199"/>
            <a:ext cx="4025717" cy="648072"/>
            <a:chOff x="1728191" y="1861461"/>
            <a:chExt cx="4464497" cy="854501"/>
          </a:xfrm>
        </p:grpSpPr>
        <p:sp>
          <p:nvSpPr>
            <p:cNvPr id="426" name="Google Shape;426;p15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5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составе группы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социальной структуры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Социальные классы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Социальные страты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sp>
        <p:nvSpPr>
          <p:cNvPr id="177" name="Google Shape;177;p3"/>
          <p:cNvSpPr txBox="1"/>
          <p:nvPr/>
        </p:nvSpPr>
        <p:spPr>
          <a:xfrm>
            <a:off x="600944" y="1556792"/>
            <a:ext cx="7139400" cy="646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Общество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самоорганизующаяся система, которая состоит из  множества взаимосвязанных социальных групп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78" name="Google Shape;178;p3"/>
          <p:cNvGrpSpPr/>
          <p:nvPr/>
        </p:nvGrpSpPr>
        <p:grpSpPr>
          <a:xfrm>
            <a:off x="269590" y="2852936"/>
            <a:ext cx="7943883" cy="2751786"/>
            <a:chOff x="28686" y="0"/>
            <a:chExt cx="7943883" cy="2751786"/>
          </a:xfrm>
        </p:grpSpPr>
        <p:sp>
          <p:nvSpPr>
            <p:cNvPr id="179" name="Google Shape;179;p3"/>
            <p:cNvSpPr/>
            <p:nvPr/>
          </p:nvSpPr>
          <p:spPr>
            <a:xfrm>
              <a:off x="4032448" y="688381"/>
              <a:ext cx="2731604" cy="6077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0200"/>
                  </a:lnTo>
                  <a:lnTo>
                    <a:pt x="120000" y="802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3"/>
            <p:cNvSpPr/>
            <p:nvPr/>
          </p:nvSpPr>
          <p:spPr>
            <a:xfrm>
              <a:off x="3975286" y="688381"/>
              <a:ext cx="91440" cy="607758"/>
            </a:xfrm>
            <a:custGeom>
              <a:rect b="b" l="l" r="r" t="t"/>
              <a:pathLst>
                <a:path extrusionOk="0" h="120000" w="120000">
                  <a:moveTo>
                    <a:pt x="75014" y="0"/>
                  </a:moveTo>
                  <a:lnTo>
                    <a:pt x="75014" y="80200"/>
                  </a:lnTo>
                  <a:lnTo>
                    <a:pt x="60000" y="802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3"/>
            <p:cNvSpPr/>
            <p:nvPr/>
          </p:nvSpPr>
          <p:spPr>
            <a:xfrm>
              <a:off x="1237203" y="688381"/>
              <a:ext cx="2795244" cy="60775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0200"/>
                  </a:lnTo>
                  <a:lnTo>
                    <a:pt x="0" y="802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3"/>
            <p:cNvSpPr/>
            <p:nvPr/>
          </p:nvSpPr>
          <p:spPr>
            <a:xfrm>
              <a:off x="1339468" y="0"/>
              <a:ext cx="5385958" cy="6883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39468" y="0"/>
              <a:ext cx="5385958" cy="688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Характерные черты социальной группы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8686" y="1296140"/>
              <a:ext cx="2417035" cy="14556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28686" y="1296140"/>
              <a:ext cx="2417035" cy="14556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общие интересы и ценности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812488" y="1296140"/>
              <a:ext cx="2417035" cy="14556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2812488" y="1296140"/>
              <a:ext cx="2417035" cy="14556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схожие правила поведения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555534" y="1296140"/>
              <a:ext cx="2417035" cy="14556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5555534" y="1296140"/>
              <a:ext cx="2417035" cy="14556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устойчивые отношения между членами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sp>
        <p:nvSpPr>
          <p:cNvPr id="195" name="Google Shape;195;p4"/>
          <p:cNvSpPr txBox="1"/>
          <p:nvPr/>
        </p:nvSpPr>
        <p:spPr>
          <a:xfrm>
            <a:off x="600944" y="1556792"/>
            <a:ext cx="7139408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структура общества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распределение социальных групп, совокупность связей и способы взаимодействия между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ними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96" name="Google Shape;196;p4"/>
          <p:cNvGrpSpPr/>
          <p:nvPr/>
        </p:nvGrpSpPr>
        <p:grpSpPr>
          <a:xfrm>
            <a:off x="283089" y="2984959"/>
            <a:ext cx="8001287" cy="2607263"/>
            <a:chOff x="42185" y="0"/>
            <a:chExt cx="8001287" cy="2607263"/>
          </a:xfrm>
        </p:grpSpPr>
        <p:sp>
          <p:nvSpPr>
            <p:cNvPr id="197" name="Google Shape;197;p4"/>
            <p:cNvSpPr/>
            <p:nvPr/>
          </p:nvSpPr>
          <p:spPr>
            <a:xfrm>
              <a:off x="4032447" y="719535"/>
              <a:ext cx="2151767" cy="5450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1724"/>
                  </a:lnTo>
                  <a:lnTo>
                    <a:pt x="120000" y="51724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4"/>
            <p:cNvSpPr/>
            <p:nvPr/>
          </p:nvSpPr>
          <p:spPr>
            <a:xfrm>
              <a:off x="1901442" y="719535"/>
              <a:ext cx="2131005" cy="54504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1724"/>
                  </a:lnTo>
                  <a:lnTo>
                    <a:pt x="0" y="51724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4"/>
            <p:cNvSpPr/>
            <p:nvPr/>
          </p:nvSpPr>
          <p:spPr>
            <a:xfrm>
              <a:off x="1353636" y="0"/>
              <a:ext cx="5357623" cy="7195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1353636" y="0"/>
              <a:ext cx="5357623" cy="7195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Социальная структура общества</a:t>
              </a:r>
              <a:endParaRPr b="1" i="0" sz="20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2185" y="1264579"/>
              <a:ext cx="3718515" cy="13426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42185" y="1264579"/>
              <a:ext cx="3718515" cy="1342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горизонтальная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4324957" y="1264579"/>
              <a:ext cx="3718515" cy="13426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4324957" y="1264579"/>
              <a:ext cx="3718515" cy="1342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вертикальная</a:t>
              </a:r>
              <a:endParaRPr b="0" i="0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graphicFrame>
        <p:nvGraphicFramePr>
          <p:cNvPr id="210" name="Google Shape;210;p5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{8739558E-A5AA-4145-8B81-3B5A17ACB961}</a:tableStyleId>
              </a:tblPr>
              <a:tblGrid>
                <a:gridCol w="2304250"/>
                <a:gridCol w="5616625"/>
              </a:tblGrid>
              <a:tr h="4971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Горизонтальная структура общества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147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Демографические группы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Мужчины и женщины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Возрастные группы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Трудоспособное и нетрудоспособное население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147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Этнические группы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Родо-племенные общности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Народности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03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Конфессиональные группы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Распределение по религиям и конфессиям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03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Профессиональные группы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Профессиональные группы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03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Поселенческие группы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Городское население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Сельское население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Понятие социальной структуры</a:t>
            </a:r>
            <a:endParaRPr/>
          </a:p>
        </p:txBody>
      </p:sp>
      <p:grpSp>
        <p:nvGrpSpPr>
          <p:cNvPr id="216" name="Google Shape;216;p6"/>
          <p:cNvGrpSpPr/>
          <p:nvPr/>
        </p:nvGrpSpPr>
        <p:grpSpPr>
          <a:xfrm>
            <a:off x="327625" y="1988837"/>
            <a:ext cx="7912685" cy="4032453"/>
            <a:chOff x="4097" y="648069"/>
            <a:chExt cx="7912685" cy="4032453"/>
          </a:xfrm>
        </p:grpSpPr>
        <p:sp>
          <p:nvSpPr>
            <p:cNvPr id="217" name="Google Shape;217;p6"/>
            <p:cNvSpPr/>
            <p:nvPr/>
          </p:nvSpPr>
          <p:spPr>
            <a:xfrm>
              <a:off x="3960439" y="2715963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18" name="Google Shape;218;p6"/>
            <p:cNvSpPr/>
            <p:nvPr/>
          </p:nvSpPr>
          <p:spPr>
            <a:xfrm>
              <a:off x="3960439" y="2715963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19" name="Google Shape;219;p6"/>
            <p:cNvSpPr/>
            <p:nvPr/>
          </p:nvSpPr>
          <p:spPr>
            <a:xfrm>
              <a:off x="2926492" y="2715963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20" name="Google Shape;220;p6"/>
            <p:cNvSpPr/>
            <p:nvPr/>
          </p:nvSpPr>
          <p:spPr>
            <a:xfrm>
              <a:off x="858598" y="2715963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21" name="Google Shape;221;p6"/>
            <p:cNvSpPr/>
            <p:nvPr/>
          </p:nvSpPr>
          <p:spPr>
            <a:xfrm>
              <a:off x="3914719" y="1502571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22" name="Google Shape;222;p6"/>
            <p:cNvSpPr/>
            <p:nvPr/>
          </p:nvSpPr>
          <p:spPr>
            <a:xfrm>
              <a:off x="1440155" y="648069"/>
              <a:ext cx="5040568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1440155" y="648069"/>
              <a:ext cx="5040568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Вертикальная структура общества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группы в зависимости от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097" y="3074854"/>
              <a:ext cx="1709003" cy="16056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 txBox="1"/>
            <p:nvPr/>
          </p:nvSpPr>
          <p:spPr>
            <a:xfrm>
              <a:off x="4097" y="3074854"/>
              <a:ext cx="1709003" cy="160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наличия у людей собственности и дохода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2071991" y="3074854"/>
              <a:ext cx="1709003" cy="16056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 txBox="1"/>
            <p:nvPr/>
          </p:nvSpPr>
          <p:spPr>
            <a:xfrm>
              <a:off x="2071991" y="3074854"/>
              <a:ext cx="1709003" cy="160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обладания властью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139885" y="3074854"/>
              <a:ext cx="1709003" cy="16056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4139885" y="3074854"/>
              <a:ext cx="1709003" cy="160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уровня образования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207779" y="3074854"/>
              <a:ext cx="1709003" cy="16056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 txBox="1"/>
            <p:nvPr/>
          </p:nvSpPr>
          <p:spPr>
            <a:xfrm>
              <a:off x="6207779" y="3074854"/>
              <a:ext cx="1709003" cy="1605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престижности занимаемой позиции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pSp>
        <p:nvGrpSpPr>
          <p:cNvPr id="239" name="Google Shape;239;p7"/>
          <p:cNvGrpSpPr/>
          <p:nvPr/>
        </p:nvGrpSpPr>
        <p:grpSpPr>
          <a:xfrm>
            <a:off x="179512" y="1340768"/>
            <a:ext cx="2802319" cy="854501"/>
            <a:chOff x="1728191" y="1861461"/>
            <a:chExt cx="4464497" cy="854501"/>
          </a:xfrm>
        </p:grpSpPr>
        <p:sp>
          <p:nvSpPr>
            <p:cNvPr id="240" name="Google Shape;240;p7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Классовый подход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2" name="Google Shape;242;p7"/>
          <p:cNvGrpSpPr/>
          <p:nvPr/>
        </p:nvGrpSpPr>
        <p:grpSpPr>
          <a:xfrm>
            <a:off x="5364088" y="1340767"/>
            <a:ext cx="2802319" cy="854501"/>
            <a:chOff x="1728191" y="1861461"/>
            <a:chExt cx="4464497" cy="854501"/>
          </a:xfrm>
        </p:grpSpPr>
        <p:sp>
          <p:nvSpPr>
            <p:cNvPr id="243" name="Google Shape;243;p7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Вертикальная структура общества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49" y="2348880"/>
            <a:ext cx="3509728" cy="4384283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46" name="Google Shape;246;p7"/>
          <p:cNvGrpSpPr/>
          <p:nvPr/>
        </p:nvGrpSpPr>
        <p:grpSpPr>
          <a:xfrm>
            <a:off x="3851921" y="2852936"/>
            <a:ext cx="4453880" cy="1440160"/>
            <a:chOff x="1728191" y="1861461"/>
            <a:chExt cx="4464497" cy="854501"/>
          </a:xfrm>
        </p:grpSpPr>
        <p:sp>
          <p:nvSpPr>
            <p:cNvPr id="247" name="Google Shape;247;p7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Классы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большие социальные груп- пы, различающиеся по их месту и роли в системе производства и распределения благ, а  также - по относительной доле  потребляемых благ 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9" name="Google Shape;249;p7"/>
          <p:cNvSpPr/>
          <p:nvPr/>
        </p:nvSpPr>
        <p:spPr>
          <a:xfrm>
            <a:off x="3357261" y="1412775"/>
            <a:ext cx="1656184" cy="710484"/>
          </a:xfrm>
          <a:prstGeom prst="rightArrow">
            <a:avLst>
              <a:gd fmla="val 50000" name="adj1"/>
              <a:gd fmla="val 97352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6333199" y="2225736"/>
            <a:ext cx="864096" cy="555192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7"/>
          <p:cNvGrpSpPr/>
          <p:nvPr/>
        </p:nvGrpSpPr>
        <p:grpSpPr>
          <a:xfrm>
            <a:off x="3851921" y="4932963"/>
            <a:ext cx="4453880" cy="1800200"/>
            <a:chOff x="1728191" y="1861461"/>
            <a:chExt cx="4464497" cy="854501"/>
          </a:xfrm>
        </p:grpSpPr>
        <p:sp>
          <p:nvSpPr>
            <p:cNvPr id="252" name="Google Shape;252;p7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Немецкий философ и экономист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Карл Маркс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в 1860-е гг. исследовал  закономер- ности развития человеческой цивилиза- ции и обращал особое внимание на проти- воречия между классами, которые, по его мнению, движут развитием общества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pSp>
        <p:nvGrpSpPr>
          <p:cNvPr id="259" name="Google Shape;259;p8"/>
          <p:cNvGrpSpPr/>
          <p:nvPr/>
        </p:nvGrpSpPr>
        <p:grpSpPr>
          <a:xfrm>
            <a:off x="1794384" y="1349523"/>
            <a:ext cx="4752528" cy="555186"/>
            <a:chOff x="1728191" y="1861461"/>
            <a:chExt cx="4464497" cy="854501"/>
          </a:xfrm>
        </p:grpSpPr>
        <p:sp>
          <p:nvSpPr>
            <p:cNvPr id="260" name="Google Shape;260;p8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Концепция К.Маркса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2" name="Google Shape;262;p8"/>
          <p:cNvGrpSpPr/>
          <p:nvPr/>
        </p:nvGrpSpPr>
        <p:grpSpPr>
          <a:xfrm>
            <a:off x="1092648" y="2348880"/>
            <a:ext cx="6155999" cy="443590"/>
            <a:chOff x="1728191" y="1861461"/>
            <a:chExt cx="4464497" cy="854501"/>
          </a:xfrm>
        </p:grpSpPr>
        <p:sp>
          <p:nvSpPr>
            <p:cNvPr id="263" name="Google Shape;263;p8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классовые интересы противоположны и непримиримы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65" name="Google Shape;265;p8"/>
          <p:cNvSpPr/>
          <p:nvPr/>
        </p:nvSpPr>
        <p:spPr>
          <a:xfrm>
            <a:off x="3758485" y="5379987"/>
            <a:ext cx="864096" cy="555192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3738599" y="2921640"/>
            <a:ext cx="864096" cy="555192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8"/>
          <p:cNvGrpSpPr/>
          <p:nvPr/>
        </p:nvGrpSpPr>
        <p:grpSpPr>
          <a:xfrm>
            <a:off x="1092648" y="3584277"/>
            <a:ext cx="6155999" cy="443590"/>
            <a:chOff x="1728191" y="1861461"/>
            <a:chExt cx="4464497" cy="854501"/>
          </a:xfrm>
        </p:grpSpPr>
        <p:sp>
          <p:nvSpPr>
            <p:cNvPr id="268" name="Google Shape;268;p8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социалистическая революция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0" name="Google Shape;270;p8"/>
          <p:cNvSpPr/>
          <p:nvPr/>
        </p:nvSpPr>
        <p:spPr>
          <a:xfrm>
            <a:off x="3742689" y="4148576"/>
            <a:ext cx="864096" cy="555192"/>
          </a:xfrm>
          <a:prstGeom prst="downArrow">
            <a:avLst>
              <a:gd fmla="val 50000" name="adj1"/>
              <a:gd fmla="val 68968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8"/>
          <p:cNvGrpSpPr/>
          <p:nvPr/>
        </p:nvGrpSpPr>
        <p:grpSpPr>
          <a:xfrm>
            <a:off x="1112534" y="4819674"/>
            <a:ext cx="6155999" cy="443590"/>
            <a:chOff x="1728191" y="1861461"/>
            <a:chExt cx="4464497" cy="854501"/>
          </a:xfrm>
        </p:grpSpPr>
        <p:sp>
          <p:nvSpPr>
            <p:cNvPr id="272" name="Google Shape;272;p8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8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бесклассовое общество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1092649" y="6054891"/>
            <a:ext cx="6155998" cy="443590"/>
            <a:chOff x="1728191" y="1861461"/>
            <a:chExt cx="4464497" cy="854501"/>
          </a:xfrm>
        </p:grpSpPr>
        <p:sp>
          <p:nvSpPr>
            <p:cNvPr id="275" name="Google Shape;275;p8"/>
            <p:cNvSpPr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1728191" y="1861461"/>
              <a:ext cx="4464497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уничтожение социального неравенства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классы</a:t>
            </a:r>
            <a:endParaRPr sz="3600"/>
          </a:p>
        </p:txBody>
      </p:sp>
      <p:grpSp>
        <p:nvGrpSpPr>
          <p:cNvPr id="282" name="Google Shape;282;p9"/>
          <p:cNvGrpSpPr/>
          <p:nvPr/>
        </p:nvGrpSpPr>
        <p:grpSpPr>
          <a:xfrm>
            <a:off x="282738" y="1930894"/>
            <a:ext cx="7775819" cy="3544170"/>
            <a:chOff x="522" y="864094"/>
            <a:chExt cx="7775819" cy="3544170"/>
          </a:xfrm>
        </p:grpSpPr>
        <p:sp>
          <p:nvSpPr>
            <p:cNvPr id="283" name="Google Shape;283;p9"/>
            <p:cNvSpPr/>
            <p:nvPr/>
          </p:nvSpPr>
          <p:spPr>
            <a:xfrm>
              <a:off x="3888432" y="2000910"/>
              <a:ext cx="2751094" cy="477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9"/>
            <p:cNvSpPr/>
            <p:nvPr/>
          </p:nvSpPr>
          <p:spPr>
            <a:xfrm>
              <a:off x="3842712" y="2000910"/>
              <a:ext cx="91440" cy="4774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9"/>
            <p:cNvSpPr/>
            <p:nvPr/>
          </p:nvSpPr>
          <p:spPr>
            <a:xfrm>
              <a:off x="1137337" y="2000910"/>
              <a:ext cx="2751094" cy="4774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9"/>
            <p:cNvSpPr/>
            <p:nvPr/>
          </p:nvSpPr>
          <p:spPr>
            <a:xfrm>
              <a:off x="1152127" y="864094"/>
              <a:ext cx="5472608" cy="113681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9"/>
            <p:cNvSpPr txBox="1"/>
            <p:nvPr/>
          </p:nvSpPr>
          <p:spPr>
            <a:xfrm>
              <a:off x="1152127" y="864094"/>
              <a:ext cx="5472608" cy="11368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Механизмы сокращения социального неравенства нереволюционным путём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522" y="2478372"/>
              <a:ext cx="2273631" cy="19298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9"/>
            <p:cNvSpPr txBox="1"/>
            <p:nvPr/>
          </p:nvSpPr>
          <p:spPr>
            <a:xfrm>
              <a:off x="522" y="2478372"/>
              <a:ext cx="2273631" cy="19298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сотрудничество работодателей с профсоюзами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2751616" y="2478372"/>
              <a:ext cx="2273631" cy="19298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9"/>
            <p:cNvSpPr txBox="1"/>
            <p:nvPr/>
          </p:nvSpPr>
          <p:spPr>
            <a:xfrm>
              <a:off x="2751616" y="2478372"/>
              <a:ext cx="2273631" cy="19298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привлечение работников к участию в управлении компанией за счёт акционирования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5502710" y="2478372"/>
              <a:ext cx="2273631" cy="19298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9"/>
            <p:cNvSpPr txBox="1"/>
            <p:nvPr/>
          </p:nvSpPr>
          <p:spPr>
            <a:xfrm>
              <a:off x="5502710" y="2478372"/>
              <a:ext cx="2273631" cy="19298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стимулирование профессионального и карьерного роста работников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17.09.2020</vt:lpwstr>
  </property>
</Properties>
</file>