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Bebas Neue Cyrillic" charset="0"/>
      <p:regular r:id="rId18"/>
    </p:embeddedFont>
    <p:embeddedFont>
      <p:font typeface="Yeseva One" charset="-52"/>
      <p:regular r:id="rId19"/>
    </p:embeddedFont>
    <p:embeddedFont>
      <p:font typeface="Inter" charset="0"/>
      <p:regular r:id="rId20"/>
    </p:embeddedFont>
    <p:embeddedFont>
      <p:font typeface="Inter Bold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-3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0728795" y="-124420"/>
            <a:ext cx="7559205" cy="7559205"/>
          </a:xfrm>
          <a:custGeom>
            <a:avLst/>
            <a:gdLst/>
            <a:ahLst/>
            <a:cxnLst/>
            <a:rect l="l" t="t" r="r" b="b"/>
            <a:pathLst>
              <a:path w="7559205" h="7559205">
                <a:moveTo>
                  <a:pt x="0" y="0"/>
                </a:moveTo>
                <a:lnTo>
                  <a:pt x="7559205" y="0"/>
                </a:lnTo>
                <a:lnTo>
                  <a:pt x="7559205" y="7559205"/>
                </a:lnTo>
                <a:lnTo>
                  <a:pt x="0" y="75592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 flipH="1">
            <a:off x="10535974" y="-666810"/>
            <a:ext cx="11072601" cy="11072601"/>
          </a:xfrm>
          <a:custGeom>
            <a:avLst/>
            <a:gdLst/>
            <a:ahLst/>
            <a:cxnLst/>
            <a:rect l="l" t="t" r="r" b="b"/>
            <a:pathLst>
              <a:path w="11072601" h="11072601">
                <a:moveTo>
                  <a:pt x="11072602" y="0"/>
                </a:moveTo>
                <a:lnTo>
                  <a:pt x="0" y="0"/>
                </a:lnTo>
                <a:lnTo>
                  <a:pt x="0" y="11072602"/>
                </a:lnTo>
                <a:lnTo>
                  <a:pt x="11072602" y="11072602"/>
                </a:lnTo>
                <a:lnTo>
                  <a:pt x="110726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712620" y="1686121"/>
            <a:ext cx="7382558" cy="6344386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01143" y="1934071"/>
            <a:ext cx="6805512" cy="5848487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258608" y="2155329"/>
            <a:ext cx="6290584" cy="5405970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5"/>
              <a:stretch>
                <a:fillRect l="-13189" r="-13189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294817" y="2108733"/>
            <a:ext cx="7576520" cy="348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05"/>
              </a:lnSpc>
            </a:pPr>
            <a:r>
              <a:rPr lang="en-US" sz="15482">
                <a:solidFill>
                  <a:srgbClr val="2B3C56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Банки Беларуси: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4817" y="5372664"/>
            <a:ext cx="9117332" cy="348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05"/>
              </a:lnSpc>
            </a:pPr>
            <a:r>
              <a:rPr lang="en-US" sz="15482">
                <a:solidFill>
                  <a:srgbClr val="0072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Депозиты и Кредиты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58608" y="9595145"/>
            <a:ext cx="7029392" cy="56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5"/>
              </a:lnSpc>
            </a:pPr>
            <a:r>
              <a:rPr lang="en-US" sz="3217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Тимощеня Анастасия X “Б” класс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H="1" flipV="1">
            <a:off x="11616828" y="-120557"/>
            <a:ext cx="6747027" cy="6747027"/>
          </a:xfrm>
          <a:custGeom>
            <a:avLst/>
            <a:gdLst/>
            <a:ahLst/>
            <a:cxnLst/>
            <a:rect l="l" t="t" r="r" b="b"/>
            <a:pathLst>
              <a:path w="6747027" h="6747027">
                <a:moveTo>
                  <a:pt x="6747027" y="6747027"/>
                </a:moveTo>
                <a:lnTo>
                  <a:pt x="0" y="6747027"/>
                </a:lnTo>
                <a:lnTo>
                  <a:pt x="0" y="0"/>
                </a:lnTo>
                <a:lnTo>
                  <a:pt x="6747027" y="0"/>
                </a:lnTo>
                <a:lnTo>
                  <a:pt x="6747027" y="674702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45706" y="-44104"/>
            <a:ext cx="10637309" cy="1926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46"/>
              </a:lnSpc>
            </a:pPr>
            <a:r>
              <a:rPr lang="en-US" sz="11247">
                <a:solidFill>
                  <a:srgbClr val="2B3C56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Выводы Депозита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5706" y="1849728"/>
            <a:ext cx="10637309" cy="251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47"/>
              </a:lnSpc>
            </a:pPr>
            <a:r>
              <a:rPr lang="en-US" sz="11247">
                <a:solidFill>
                  <a:srgbClr val="0072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Беларусбанк VS Белагропромбанк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4751489" y="4612826"/>
            <a:ext cx="21849294" cy="4825995"/>
            <a:chOff x="0" y="0"/>
            <a:chExt cx="3162401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62401" cy="698500"/>
            </a:xfrm>
            <a:custGeom>
              <a:avLst/>
              <a:gdLst/>
              <a:ahLst/>
              <a:cxnLst/>
              <a:rect l="l" t="t" r="r" b="b"/>
              <a:pathLst>
                <a:path w="3162401" h="698500">
                  <a:moveTo>
                    <a:pt x="3162401" y="349250"/>
                  </a:moveTo>
                  <a:lnTo>
                    <a:pt x="2959201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959201" y="0"/>
                  </a:lnTo>
                  <a:lnTo>
                    <a:pt x="3162401" y="349250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2933801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616828" y="2916468"/>
            <a:ext cx="7589647" cy="6522353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912455" y="3170522"/>
            <a:ext cx="6998393" cy="6014244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77216" y="3398052"/>
            <a:ext cx="6468870" cy="5559186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5"/>
              <a:stretch>
                <a:fillRect l="-14372" r="-14372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463444" y="5219076"/>
            <a:ext cx="990778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Лучший депозит: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Белагропромбанк (146 BYN против 130 BYN)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3444" y="6959149"/>
            <a:ext cx="1068273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Рекомендации: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Для депозита стоит выбрать Белагропромбанк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Freeform 3"/>
          <p:cNvSpPr/>
          <p:nvPr/>
        </p:nvSpPr>
        <p:spPr>
          <a:xfrm rot="-5400000" flipH="1" flipV="1">
            <a:off x="11616828" y="-120557"/>
            <a:ext cx="6747027" cy="6747027"/>
          </a:xfrm>
          <a:custGeom>
            <a:avLst/>
            <a:gdLst/>
            <a:ahLst/>
            <a:cxnLst/>
            <a:rect l="l" t="t" r="r" b="b"/>
            <a:pathLst>
              <a:path w="6747027" h="6747027">
                <a:moveTo>
                  <a:pt x="6747027" y="6747027"/>
                </a:moveTo>
                <a:lnTo>
                  <a:pt x="0" y="6747027"/>
                </a:lnTo>
                <a:lnTo>
                  <a:pt x="0" y="0"/>
                </a:lnTo>
                <a:lnTo>
                  <a:pt x="6747027" y="0"/>
                </a:lnTo>
                <a:lnTo>
                  <a:pt x="6747027" y="674702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45706" y="-44104"/>
            <a:ext cx="10637309" cy="1926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46"/>
              </a:lnSpc>
            </a:pPr>
            <a:r>
              <a:rPr lang="en-US" sz="11247">
                <a:solidFill>
                  <a:srgbClr val="2B3C56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Выводы кредита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5706" y="1849728"/>
            <a:ext cx="10637309" cy="251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47"/>
              </a:lnSpc>
            </a:pPr>
            <a:r>
              <a:rPr lang="en-US" sz="11247">
                <a:solidFill>
                  <a:srgbClr val="0072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Беларусбанк VS Белагропромбанк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4751489" y="4612826"/>
            <a:ext cx="21849294" cy="4825995"/>
            <a:chOff x="0" y="0"/>
            <a:chExt cx="3162401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62401" cy="698500"/>
            </a:xfrm>
            <a:custGeom>
              <a:avLst/>
              <a:gdLst/>
              <a:ahLst/>
              <a:cxnLst/>
              <a:rect l="l" t="t" r="r" b="b"/>
              <a:pathLst>
                <a:path w="3162401" h="698500">
                  <a:moveTo>
                    <a:pt x="3162401" y="349250"/>
                  </a:moveTo>
                  <a:lnTo>
                    <a:pt x="2959201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959201" y="0"/>
                  </a:lnTo>
                  <a:lnTo>
                    <a:pt x="3162401" y="349250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2933801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616828" y="2916468"/>
            <a:ext cx="7589647" cy="6522353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912455" y="3170522"/>
            <a:ext cx="6998393" cy="6014244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77216" y="3398052"/>
            <a:ext cx="6468870" cy="5559186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5"/>
              <a:stretch>
                <a:fillRect l="-19585" r="-19585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463444" y="5219076"/>
            <a:ext cx="940683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Лучший кредит: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Беларусбанк (178,8 BYN против 199,9 BYN)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3444" y="6959149"/>
            <a:ext cx="811366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Рекомендации: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Для кредита Беларусбанк выгоднее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0728795" y="-124420"/>
            <a:ext cx="7559205" cy="7559205"/>
          </a:xfrm>
          <a:custGeom>
            <a:avLst/>
            <a:gdLst/>
            <a:ahLst/>
            <a:cxnLst/>
            <a:rect l="l" t="t" r="r" b="b"/>
            <a:pathLst>
              <a:path w="7559205" h="7559205">
                <a:moveTo>
                  <a:pt x="0" y="0"/>
                </a:moveTo>
                <a:lnTo>
                  <a:pt x="7559205" y="0"/>
                </a:lnTo>
                <a:lnTo>
                  <a:pt x="7559205" y="7559205"/>
                </a:lnTo>
                <a:lnTo>
                  <a:pt x="0" y="7559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>
            <a:off x="10535974" y="-666810"/>
            <a:ext cx="11072601" cy="11072601"/>
          </a:xfrm>
          <a:custGeom>
            <a:avLst/>
            <a:gdLst/>
            <a:ahLst/>
            <a:cxnLst/>
            <a:rect l="l" t="t" r="r" b="b"/>
            <a:pathLst>
              <a:path w="11072601" h="11072601">
                <a:moveTo>
                  <a:pt x="11072602" y="0"/>
                </a:moveTo>
                <a:lnTo>
                  <a:pt x="0" y="0"/>
                </a:lnTo>
                <a:lnTo>
                  <a:pt x="0" y="11072602"/>
                </a:lnTo>
                <a:lnTo>
                  <a:pt x="11072602" y="11072602"/>
                </a:lnTo>
                <a:lnTo>
                  <a:pt x="110726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712620" y="1686121"/>
            <a:ext cx="7382558" cy="6344386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001143" y="1934071"/>
            <a:ext cx="6805512" cy="5848487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58608" y="2155329"/>
            <a:ext cx="6290584" cy="5405970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4"/>
              <a:stretch>
                <a:fillRect l="-21914" r="-21914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350291" y="2461508"/>
            <a:ext cx="8508277" cy="596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75"/>
              </a:lnSpc>
            </a:pPr>
            <a:r>
              <a:rPr lang="en-US" sz="17947">
                <a:solidFill>
                  <a:srgbClr val="2B3C56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Спасибо за внимание!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80747" y="1331142"/>
            <a:ext cx="2359323" cy="42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  <a:spcBef>
                <a:spcPct val="0"/>
              </a:spcBef>
            </a:pPr>
            <a:r>
              <a:rPr lang="en-US" sz="2430" b="1" spc="-4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LARANA, INC.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25058" y="8359134"/>
            <a:ext cx="4228652" cy="423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0"/>
              </a:lnSpc>
              <a:spcBef>
                <a:spcPct val="0"/>
              </a:spcBef>
            </a:pPr>
            <a:r>
              <a:rPr lang="en-US" sz="2443" b="1" spc="-4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www.reallygreatsite.com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1413" y="539641"/>
            <a:ext cx="13589248" cy="2619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3"/>
              </a:lnSpc>
            </a:pPr>
            <a:r>
              <a:rPr lang="en-US" sz="11670">
                <a:solidFill>
                  <a:srgbClr val="2B3C56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Общие требования к клиентам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522382" y="5344062"/>
            <a:ext cx="20299758" cy="4483739"/>
            <a:chOff x="0" y="0"/>
            <a:chExt cx="3162401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62401" cy="698500"/>
            </a:xfrm>
            <a:custGeom>
              <a:avLst/>
              <a:gdLst/>
              <a:ahLst/>
              <a:cxnLst/>
              <a:rect l="l" t="t" r="r" b="b"/>
              <a:pathLst>
                <a:path w="3162401" h="698500">
                  <a:moveTo>
                    <a:pt x="3162401" y="349250"/>
                  </a:moveTo>
                  <a:lnTo>
                    <a:pt x="2959201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959201" y="0"/>
                  </a:lnTo>
                  <a:lnTo>
                    <a:pt x="3162401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2933801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751489" y="3913495"/>
            <a:ext cx="21849294" cy="5525326"/>
            <a:chOff x="0" y="0"/>
            <a:chExt cx="3162401" cy="79971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62401" cy="799719"/>
            </a:xfrm>
            <a:custGeom>
              <a:avLst/>
              <a:gdLst/>
              <a:ahLst/>
              <a:cxnLst/>
              <a:rect l="l" t="t" r="r" b="b"/>
              <a:pathLst>
                <a:path w="3162401" h="799719">
                  <a:moveTo>
                    <a:pt x="3162401" y="399860"/>
                  </a:moveTo>
                  <a:lnTo>
                    <a:pt x="2959201" y="799719"/>
                  </a:lnTo>
                  <a:lnTo>
                    <a:pt x="203200" y="799719"/>
                  </a:lnTo>
                  <a:lnTo>
                    <a:pt x="0" y="399860"/>
                  </a:lnTo>
                  <a:lnTo>
                    <a:pt x="203200" y="0"/>
                  </a:lnTo>
                  <a:lnTo>
                    <a:pt x="2959201" y="0"/>
                  </a:lnTo>
                  <a:lnTo>
                    <a:pt x="3162401" y="399860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2933801" cy="837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040992" y="5143500"/>
            <a:ext cx="4897021" cy="4208377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231738" y="5307422"/>
            <a:ext cx="4515529" cy="3880533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402568" y="5454229"/>
            <a:ext cx="4173869" cy="3586919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3"/>
              <a:stretch>
                <a:fillRect l="-16362" r="-16362"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 flipH="1">
            <a:off x="13786119" y="-288467"/>
            <a:ext cx="4734312" cy="4734312"/>
          </a:xfrm>
          <a:custGeom>
            <a:avLst/>
            <a:gdLst/>
            <a:ahLst/>
            <a:cxnLst/>
            <a:rect l="l" t="t" r="r" b="b"/>
            <a:pathLst>
              <a:path w="4734312" h="4734312">
                <a:moveTo>
                  <a:pt x="4734312" y="0"/>
                </a:moveTo>
                <a:lnTo>
                  <a:pt x="0" y="0"/>
                </a:lnTo>
                <a:lnTo>
                  <a:pt x="0" y="4734312"/>
                </a:lnTo>
                <a:lnTo>
                  <a:pt x="4734312" y="4734312"/>
                </a:lnTo>
                <a:lnTo>
                  <a:pt x="47343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0005446" y="1254565"/>
            <a:ext cx="4897021" cy="4208377"/>
            <a:chOff x="0" y="0"/>
            <a:chExt cx="812800" cy="698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196191" y="1418487"/>
            <a:ext cx="4515529" cy="3880533"/>
            <a:chOff x="0" y="0"/>
            <a:chExt cx="812800" cy="6985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367021" y="1565294"/>
            <a:ext cx="4173869" cy="3586919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6"/>
              <a:stretch>
                <a:fillRect l="-16362" r="-16362"/>
              </a:stretch>
            </a:blipFill>
          </p:spPr>
        </p:sp>
      </p:grpSp>
      <p:sp>
        <p:nvSpPr>
          <p:cNvPr id="27" name="TextBox 27"/>
          <p:cNvSpPr txBox="1"/>
          <p:nvPr/>
        </p:nvSpPr>
        <p:spPr>
          <a:xfrm>
            <a:off x="451413" y="4062009"/>
            <a:ext cx="491177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Депозит: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Возраст от 18 лет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Наличие паспорта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51413" y="6371187"/>
            <a:ext cx="11058199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Кредит: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Гражданство РБ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Подтвержденный доход (справка о заработной плате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Хорошая кредитная история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34915" y="3550358"/>
            <a:ext cx="10627744" cy="2333678"/>
            <a:chOff x="0" y="0"/>
            <a:chExt cx="3181022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81022" cy="698500"/>
            </a:xfrm>
            <a:custGeom>
              <a:avLst/>
              <a:gdLst/>
              <a:ahLst/>
              <a:cxnLst/>
              <a:rect l="l" t="t" r="r" b="b"/>
              <a:pathLst>
                <a:path w="3181022" h="698500">
                  <a:moveTo>
                    <a:pt x="3181022" y="349250"/>
                  </a:moveTo>
                  <a:lnTo>
                    <a:pt x="297782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977822" y="0"/>
                  </a:lnTo>
                  <a:lnTo>
                    <a:pt x="3181022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2952422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99093" y="6924622"/>
            <a:ext cx="10453992" cy="2333678"/>
            <a:chOff x="0" y="0"/>
            <a:chExt cx="3129015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9015" cy="698500"/>
            </a:xfrm>
            <a:custGeom>
              <a:avLst/>
              <a:gdLst/>
              <a:ahLst/>
              <a:cxnLst/>
              <a:rect l="l" t="t" r="r" b="b"/>
              <a:pathLst>
                <a:path w="3129015" h="698500">
                  <a:moveTo>
                    <a:pt x="3129015" y="349250"/>
                  </a:moveTo>
                  <a:lnTo>
                    <a:pt x="292581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925815" y="0"/>
                  </a:lnTo>
                  <a:lnTo>
                    <a:pt x="3129015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2900415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34915" y="6924622"/>
            <a:ext cx="6345216" cy="2333678"/>
            <a:chOff x="0" y="0"/>
            <a:chExt cx="1899205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99205" cy="698500"/>
            </a:xfrm>
            <a:custGeom>
              <a:avLst/>
              <a:gdLst/>
              <a:ahLst/>
              <a:cxnLst/>
              <a:rect l="l" t="t" r="r" b="b"/>
              <a:pathLst>
                <a:path w="1899205" h="698500">
                  <a:moveTo>
                    <a:pt x="1899205" y="349250"/>
                  </a:moveTo>
                  <a:lnTo>
                    <a:pt x="169600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696005" y="0"/>
                  </a:lnTo>
                  <a:lnTo>
                    <a:pt x="1899205" y="349250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1670605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81035" y="3550358"/>
            <a:ext cx="6345993" cy="2333678"/>
            <a:chOff x="0" y="0"/>
            <a:chExt cx="1899438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99438" cy="698500"/>
            </a:xfrm>
            <a:custGeom>
              <a:avLst/>
              <a:gdLst/>
              <a:ahLst/>
              <a:cxnLst/>
              <a:rect l="l" t="t" r="r" b="b"/>
              <a:pathLst>
                <a:path w="1899438" h="698500">
                  <a:moveTo>
                    <a:pt x="1899438" y="349250"/>
                  </a:moveTo>
                  <a:lnTo>
                    <a:pt x="1696238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696238" y="0"/>
                  </a:lnTo>
                  <a:lnTo>
                    <a:pt x="1899438" y="349250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1670838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>
            <a:off x="12750733" y="484462"/>
            <a:ext cx="569070" cy="667353"/>
          </a:xfrm>
          <a:custGeom>
            <a:avLst/>
            <a:gdLst/>
            <a:ahLst/>
            <a:cxnLst/>
            <a:rect l="l" t="t" r="r" b="b"/>
            <a:pathLst>
              <a:path w="569070" h="667353">
                <a:moveTo>
                  <a:pt x="569070" y="0"/>
                </a:moveTo>
                <a:lnTo>
                  <a:pt x="0" y="0"/>
                </a:lnTo>
                <a:lnTo>
                  <a:pt x="0" y="667353"/>
                </a:lnTo>
                <a:lnTo>
                  <a:pt x="569070" y="667353"/>
                </a:lnTo>
                <a:lnTo>
                  <a:pt x="56907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330023" y="484462"/>
            <a:ext cx="569070" cy="667353"/>
          </a:xfrm>
          <a:custGeom>
            <a:avLst/>
            <a:gdLst/>
            <a:ahLst/>
            <a:cxnLst/>
            <a:rect l="l" t="t" r="r" b="b"/>
            <a:pathLst>
              <a:path w="569070" h="667353">
                <a:moveTo>
                  <a:pt x="0" y="0"/>
                </a:moveTo>
                <a:lnTo>
                  <a:pt x="569070" y="0"/>
                </a:lnTo>
                <a:lnTo>
                  <a:pt x="569070" y="667353"/>
                </a:lnTo>
                <a:lnTo>
                  <a:pt x="0" y="6673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3562659" y="484462"/>
            <a:ext cx="569070" cy="667353"/>
          </a:xfrm>
          <a:custGeom>
            <a:avLst/>
            <a:gdLst/>
            <a:ahLst/>
            <a:cxnLst/>
            <a:rect l="l" t="t" r="r" b="b"/>
            <a:pathLst>
              <a:path w="569070" h="667353">
                <a:moveTo>
                  <a:pt x="569070" y="0"/>
                </a:moveTo>
                <a:lnTo>
                  <a:pt x="0" y="0"/>
                </a:lnTo>
                <a:lnTo>
                  <a:pt x="0" y="667353"/>
                </a:lnTo>
                <a:lnTo>
                  <a:pt x="569070" y="667353"/>
                </a:lnTo>
                <a:lnTo>
                  <a:pt x="56907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103513" y="484462"/>
            <a:ext cx="569070" cy="667353"/>
          </a:xfrm>
          <a:custGeom>
            <a:avLst/>
            <a:gdLst/>
            <a:ahLst/>
            <a:cxnLst/>
            <a:rect l="l" t="t" r="r" b="b"/>
            <a:pathLst>
              <a:path w="569070" h="667353">
                <a:moveTo>
                  <a:pt x="0" y="0"/>
                </a:moveTo>
                <a:lnTo>
                  <a:pt x="569070" y="0"/>
                </a:lnTo>
                <a:lnTo>
                  <a:pt x="569070" y="667353"/>
                </a:lnTo>
                <a:lnTo>
                  <a:pt x="0" y="6673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877002" y="507172"/>
            <a:ext cx="6673706" cy="2381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3"/>
              </a:lnSpc>
            </a:pPr>
            <a:r>
              <a:rPr lang="en-US" sz="10623">
                <a:solidFill>
                  <a:srgbClr val="0072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Кто из семьи может: </a:t>
            </a:r>
          </a:p>
        </p:txBody>
      </p:sp>
      <p:sp>
        <p:nvSpPr>
          <p:cNvPr id="20" name="Freeform 20"/>
          <p:cNvSpPr/>
          <p:nvPr/>
        </p:nvSpPr>
        <p:spPr>
          <a:xfrm rot="5400000" flipH="1">
            <a:off x="15006262" y="7049964"/>
            <a:ext cx="3357593" cy="3357593"/>
          </a:xfrm>
          <a:custGeom>
            <a:avLst/>
            <a:gdLst/>
            <a:ahLst/>
            <a:cxnLst/>
            <a:rect l="l" t="t" r="r" b="b"/>
            <a:pathLst>
              <a:path w="3357593" h="3357593">
                <a:moveTo>
                  <a:pt x="3357593" y="0"/>
                </a:moveTo>
                <a:lnTo>
                  <a:pt x="0" y="0"/>
                </a:lnTo>
                <a:lnTo>
                  <a:pt x="0" y="3357593"/>
                </a:lnTo>
                <a:lnTo>
                  <a:pt x="3357593" y="3357593"/>
                </a:lnTo>
                <a:lnTo>
                  <a:pt x="335759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5400000" flipH="1" flipV="1">
            <a:off x="-75855" y="7049964"/>
            <a:ext cx="3357593" cy="3357593"/>
          </a:xfrm>
          <a:custGeom>
            <a:avLst/>
            <a:gdLst/>
            <a:ahLst/>
            <a:cxnLst/>
            <a:rect l="l" t="t" r="r" b="b"/>
            <a:pathLst>
              <a:path w="3357593" h="3357593">
                <a:moveTo>
                  <a:pt x="3357593" y="3357593"/>
                </a:moveTo>
                <a:lnTo>
                  <a:pt x="0" y="3357593"/>
                </a:lnTo>
                <a:lnTo>
                  <a:pt x="0" y="0"/>
                </a:lnTo>
                <a:lnTo>
                  <a:pt x="3357593" y="0"/>
                </a:lnTo>
                <a:lnTo>
                  <a:pt x="3357593" y="335759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400000" flipH="1">
            <a:off x="-75855" y="-120557"/>
            <a:ext cx="3357593" cy="3357593"/>
          </a:xfrm>
          <a:custGeom>
            <a:avLst/>
            <a:gdLst/>
            <a:ahLst/>
            <a:cxnLst/>
            <a:rect l="l" t="t" r="r" b="b"/>
            <a:pathLst>
              <a:path w="3357593" h="3357593">
                <a:moveTo>
                  <a:pt x="3357593" y="0"/>
                </a:moveTo>
                <a:lnTo>
                  <a:pt x="0" y="0"/>
                </a:lnTo>
                <a:lnTo>
                  <a:pt x="0" y="3357593"/>
                </a:lnTo>
                <a:lnTo>
                  <a:pt x="3357593" y="3357593"/>
                </a:lnTo>
                <a:lnTo>
                  <a:pt x="335759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5400000" flipH="1" flipV="1">
            <a:off x="15006262" y="-120557"/>
            <a:ext cx="3357593" cy="3357593"/>
          </a:xfrm>
          <a:custGeom>
            <a:avLst/>
            <a:gdLst/>
            <a:ahLst/>
            <a:cxnLst/>
            <a:rect l="l" t="t" r="r" b="b"/>
            <a:pathLst>
              <a:path w="3357593" h="3357593">
                <a:moveTo>
                  <a:pt x="3357593" y="3357593"/>
                </a:moveTo>
                <a:lnTo>
                  <a:pt x="0" y="3357593"/>
                </a:lnTo>
                <a:lnTo>
                  <a:pt x="0" y="0"/>
                </a:lnTo>
                <a:lnTo>
                  <a:pt x="3357593" y="0"/>
                </a:lnTo>
                <a:lnTo>
                  <a:pt x="3357593" y="335759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513647" y="4393664"/>
            <a:ext cx="373513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Только депозит: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18646" y="7767929"/>
            <a:ext cx="41777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Депозит и кредит: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91541" y="3793589"/>
            <a:ext cx="5324981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несовершеннолетние (с согласия родителей), студенты без дохода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391541" y="6877685"/>
            <a:ext cx="5398946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работающие члены семьи (родители, совершеннолетние дети с доходом)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2687" y="-228600"/>
            <a:ext cx="12019547" cy="191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7"/>
              </a:lnSpc>
            </a:pPr>
            <a:r>
              <a:rPr lang="en-US" sz="11148">
                <a:solidFill>
                  <a:srgbClr val="2B3C56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Депозиты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64529" y="800100"/>
            <a:ext cx="9840672" cy="191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7"/>
              </a:lnSpc>
            </a:pPr>
            <a:r>
              <a:rPr lang="en-US" sz="11148">
                <a:solidFill>
                  <a:srgbClr val="0072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Беларусбанк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929138" y="9917645"/>
            <a:ext cx="10073138" cy="5363150"/>
            <a:chOff x="0" y="0"/>
            <a:chExt cx="1867381" cy="9942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67381" cy="994233"/>
            </a:xfrm>
            <a:custGeom>
              <a:avLst/>
              <a:gdLst/>
              <a:ahLst/>
              <a:cxnLst/>
              <a:rect l="l" t="t" r="r" b="b"/>
              <a:pathLst>
                <a:path w="1867381" h="994233">
                  <a:moveTo>
                    <a:pt x="1867381" y="0"/>
                  </a:moveTo>
                  <a:lnTo>
                    <a:pt x="1867381" y="879933"/>
                  </a:lnTo>
                  <a:lnTo>
                    <a:pt x="933690" y="994233"/>
                  </a:lnTo>
                  <a:lnTo>
                    <a:pt x="0" y="879933"/>
                  </a:lnTo>
                  <a:lnTo>
                    <a:pt x="0" y="0"/>
                  </a:lnTo>
                  <a:lnTo>
                    <a:pt x="1867381" y="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67381" cy="918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60838" y="9917645"/>
            <a:ext cx="9845954" cy="5332455"/>
            <a:chOff x="0" y="0"/>
            <a:chExt cx="1825265" cy="988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5265" cy="988543"/>
            </a:xfrm>
            <a:custGeom>
              <a:avLst/>
              <a:gdLst/>
              <a:ahLst/>
              <a:cxnLst/>
              <a:rect l="l" t="t" r="r" b="b"/>
              <a:pathLst>
                <a:path w="1825265" h="988543">
                  <a:moveTo>
                    <a:pt x="1825265" y="0"/>
                  </a:moveTo>
                  <a:lnTo>
                    <a:pt x="1825265" y="874243"/>
                  </a:lnTo>
                  <a:lnTo>
                    <a:pt x="912633" y="988543"/>
                  </a:lnTo>
                  <a:lnTo>
                    <a:pt x="0" y="874243"/>
                  </a:lnTo>
                  <a:lnTo>
                    <a:pt x="0" y="0"/>
                  </a:lnTo>
                  <a:lnTo>
                    <a:pt x="1825265" y="0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25265" cy="912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5400000" flipH="1">
            <a:off x="-75855" y="-120557"/>
            <a:ext cx="4183286" cy="4183286"/>
          </a:xfrm>
          <a:custGeom>
            <a:avLst/>
            <a:gdLst/>
            <a:ahLst/>
            <a:cxnLst/>
            <a:rect l="l" t="t" r="r" b="b"/>
            <a:pathLst>
              <a:path w="4183286" h="4183286">
                <a:moveTo>
                  <a:pt x="4183286" y="0"/>
                </a:moveTo>
                <a:lnTo>
                  <a:pt x="0" y="0"/>
                </a:lnTo>
                <a:lnTo>
                  <a:pt x="0" y="4183286"/>
                </a:lnTo>
                <a:lnTo>
                  <a:pt x="4183286" y="4183286"/>
                </a:lnTo>
                <a:lnTo>
                  <a:pt x="41832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 flipH="1" flipV="1">
            <a:off x="14180569" y="-120557"/>
            <a:ext cx="4183286" cy="4183286"/>
          </a:xfrm>
          <a:custGeom>
            <a:avLst/>
            <a:gdLst/>
            <a:ahLst/>
            <a:cxnLst/>
            <a:rect l="l" t="t" r="r" b="b"/>
            <a:pathLst>
              <a:path w="4183286" h="4183286">
                <a:moveTo>
                  <a:pt x="4183286" y="4183286"/>
                </a:moveTo>
                <a:lnTo>
                  <a:pt x="0" y="4183286"/>
                </a:lnTo>
                <a:lnTo>
                  <a:pt x="0" y="0"/>
                </a:lnTo>
                <a:lnTo>
                  <a:pt x="4183286" y="0"/>
                </a:lnTo>
                <a:lnTo>
                  <a:pt x="4183286" y="418328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39509" y="2472362"/>
            <a:ext cx="14473840" cy="7675521"/>
          </a:xfrm>
          <a:custGeom>
            <a:avLst/>
            <a:gdLst/>
            <a:ahLst/>
            <a:cxnLst/>
            <a:rect l="l" t="t" r="r" b="b"/>
            <a:pathLst>
              <a:path w="14473840" h="7675521">
                <a:moveTo>
                  <a:pt x="0" y="0"/>
                </a:moveTo>
                <a:lnTo>
                  <a:pt x="14473840" y="0"/>
                </a:lnTo>
                <a:lnTo>
                  <a:pt x="14473840" y="7675522"/>
                </a:lnTo>
                <a:lnTo>
                  <a:pt x="0" y="76755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535367" y="5761954"/>
            <a:ext cx="3082124" cy="683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701"/>
              </a:lnSpc>
              <a:spcBef>
                <a:spcPct val="0"/>
              </a:spcBef>
            </a:pPr>
            <a:r>
              <a:rPr lang="en-US" sz="192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Items of value owned by the business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2687" y="-228600"/>
            <a:ext cx="12019547" cy="191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7"/>
              </a:lnSpc>
            </a:pPr>
            <a:r>
              <a:rPr lang="en-US" sz="11148">
                <a:solidFill>
                  <a:srgbClr val="2B3C56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Кредиты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64529" y="800100"/>
            <a:ext cx="9840672" cy="191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7"/>
              </a:lnSpc>
            </a:pPr>
            <a:r>
              <a:rPr lang="en-US" sz="11148">
                <a:solidFill>
                  <a:srgbClr val="0072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Беларусбанк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929138" y="9917645"/>
            <a:ext cx="10073138" cy="5363150"/>
            <a:chOff x="0" y="0"/>
            <a:chExt cx="1867381" cy="9942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67381" cy="994233"/>
            </a:xfrm>
            <a:custGeom>
              <a:avLst/>
              <a:gdLst/>
              <a:ahLst/>
              <a:cxnLst/>
              <a:rect l="l" t="t" r="r" b="b"/>
              <a:pathLst>
                <a:path w="1867381" h="994233">
                  <a:moveTo>
                    <a:pt x="1867381" y="0"/>
                  </a:moveTo>
                  <a:lnTo>
                    <a:pt x="1867381" y="879933"/>
                  </a:lnTo>
                  <a:lnTo>
                    <a:pt x="933690" y="994233"/>
                  </a:lnTo>
                  <a:lnTo>
                    <a:pt x="0" y="879933"/>
                  </a:lnTo>
                  <a:lnTo>
                    <a:pt x="0" y="0"/>
                  </a:lnTo>
                  <a:lnTo>
                    <a:pt x="1867381" y="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67381" cy="918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60838" y="9917645"/>
            <a:ext cx="9845954" cy="5332455"/>
            <a:chOff x="0" y="0"/>
            <a:chExt cx="1825265" cy="988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5265" cy="988543"/>
            </a:xfrm>
            <a:custGeom>
              <a:avLst/>
              <a:gdLst/>
              <a:ahLst/>
              <a:cxnLst/>
              <a:rect l="l" t="t" r="r" b="b"/>
              <a:pathLst>
                <a:path w="1825265" h="988543">
                  <a:moveTo>
                    <a:pt x="1825265" y="0"/>
                  </a:moveTo>
                  <a:lnTo>
                    <a:pt x="1825265" y="874243"/>
                  </a:lnTo>
                  <a:lnTo>
                    <a:pt x="912633" y="988543"/>
                  </a:lnTo>
                  <a:lnTo>
                    <a:pt x="0" y="874243"/>
                  </a:lnTo>
                  <a:lnTo>
                    <a:pt x="0" y="0"/>
                  </a:lnTo>
                  <a:lnTo>
                    <a:pt x="1825265" y="0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25265" cy="912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5400000" flipH="1">
            <a:off x="-75855" y="-120557"/>
            <a:ext cx="4183286" cy="4183286"/>
          </a:xfrm>
          <a:custGeom>
            <a:avLst/>
            <a:gdLst/>
            <a:ahLst/>
            <a:cxnLst/>
            <a:rect l="l" t="t" r="r" b="b"/>
            <a:pathLst>
              <a:path w="4183286" h="4183286">
                <a:moveTo>
                  <a:pt x="4183286" y="0"/>
                </a:moveTo>
                <a:lnTo>
                  <a:pt x="0" y="0"/>
                </a:lnTo>
                <a:lnTo>
                  <a:pt x="0" y="4183286"/>
                </a:lnTo>
                <a:lnTo>
                  <a:pt x="4183286" y="4183286"/>
                </a:lnTo>
                <a:lnTo>
                  <a:pt x="41832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 flipH="1" flipV="1">
            <a:off x="14180569" y="-120557"/>
            <a:ext cx="4183286" cy="4183286"/>
          </a:xfrm>
          <a:custGeom>
            <a:avLst/>
            <a:gdLst/>
            <a:ahLst/>
            <a:cxnLst/>
            <a:rect l="l" t="t" r="r" b="b"/>
            <a:pathLst>
              <a:path w="4183286" h="4183286">
                <a:moveTo>
                  <a:pt x="4183286" y="4183286"/>
                </a:moveTo>
                <a:lnTo>
                  <a:pt x="0" y="4183286"/>
                </a:lnTo>
                <a:lnTo>
                  <a:pt x="0" y="0"/>
                </a:lnTo>
                <a:lnTo>
                  <a:pt x="4183286" y="0"/>
                </a:lnTo>
                <a:lnTo>
                  <a:pt x="4183286" y="418328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27579" y="3107104"/>
            <a:ext cx="11111347" cy="2617857"/>
          </a:xfrm>
          <a:custGeom>
            <a:avLst/>
            <a:gdLst/>
            <a:ahLst/>
            <a:cxnLst/>
            <a:rect l="l" t="t" r="r" b="b"/>
            <a:pathLst>
              <a:path w="11111347" h="2617857">
                <a:moveTo>
                  <a:pt x="0" y="0"/>
                </a:moveTo>
                <a:lnTo>
                  <a:pt x="11111347" y="0"/>
                </a:lnTo>
                <a:lnTo>
                  <a:pt x="11111347" y="2617857"/>
                </a:lnTo>
                <a:lnTo>
                  <a:pt x="0" y="26178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27579" y="6371546"/>
            <a:ext cx="8181044" cy="2516138"/>
          </a:xfrm>
          <a:custGeom>
            <a:avLst/>
            <a:gdLst/>
            <a:ahLst/>
            <a:cxnLst/>
            <a:rect l="l" t="t" r="r" b="b"/>
            <a:pathLst>
              <a:path w="8181044" h="2516138">
                <a:moveTo>
                  <a:pt x="0" y="0"/>
                </a:moveTo>
                <a:lnTo>
                  <a:pt x="8181044" y="0"/>
                </a:lnTo>
                <a:lnTo>
                  <a:pt x="8181044" y="2516139"/>
                </a:lnTo>
                <a:lnTo>
                  <a:pt x="0" y="25161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531325" y="7036293"/>
            <a:ext cx="8627224" cy="2597444"/>
          </a:xfrm>
          <a:custGeom>
            <a:avLst/>
            <a:gdLst/>
            <a:ahLst/>
            <a:cxnLst/>
            <a:rect l="l" t="t" r="r" b="b"/>
            <a:pathLst>
              <a:path w="8627224" h="2597444">
                <a:moveTo>
                  <a:pt x="0" y="0"/>
                </a:moveTo>
                <a:lnTo>
                  <a:pt x="8627224" y="0"/>
                </a:lnTo>
                <a:lnTo>
                  <a:pt x="8627224" y="2597444"/>
                </a:lnTo>
                <a:lnTo>
                  <a:pt x="0" y="25974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531325" y="4062729"/>
            <a:ext cx="9486250" cy="2583039"/>
          </a:xfrm>
          <a:custGeom>
            <a:avLst/>
            <a:gdLst/>
            <a:ahLst/>
            <a:cxnLst/>
            <a:rect l="l" t="t" r="r" b="b"/>
            <a:pathLst>
              <a:path w="9486250" h="2583039">
                <a:moveTo>
                  <a:pt x="0" y="0"/>
                </a:moveTo>
                <a:lnTo>
                  <a:pt x="9486250" y="0"/>
                </a:lnTo>
                <a:lnTo>
                  <a:pt x="9486250" y="2583039"/>
                </a:lnTo>
                <a:lnTo>
                  <a:pt x="0" y="25830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2687" y="-228600"/>
            <a:ext cx="12019547" cy="191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7"/>
              </a:lnSpc>
            </a:pPr>
            <a:r>
              <a:rPr lang="en-US" sz="11148">
                <a:solidFill>
                  <a:srgbClr val="2B3C56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Депозиты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80347" y="800100"/>
            <a:ext cx="9840672" cy="191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7"/>
              </a:lnSpc>
            </a:pPr>
            <a:r>
              <a:rPr lang="en-US" sz="11148">
                <a:solidFill>
                  <a:srgbClr val="0072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белагропромбанк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929138" y="9917645"/>
            <a:ext cx="10073138" cy="5363150"/>
            <a:chOff x="0" y="0"/>
            <a:chExt cx="1867381" cy="9942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67381" cy="994233"/>
            </a:xfrm>
            <a:custGeom>
              <a:avLst/>
              <a:gdLst/>
              <a:ahLst/>
              <a:cxnLst/>
              <a:rect l="l" t="t" r="r" b="b"/>
              <a:pathLst>
                <a:path w="1867381" h="994233">
                  <a:moveTo>
                    <a:pt x="1867381" y="0"/>
                  </a:moveTo>
                  <a:lnTo>
                    <a:pt x="1867381" y="879933"/>
                  </a:lnTo>
                  <a:lnTo>
                    <a:pt x="933690" y="994233"/>
                  </a:lnTo>
                  <a:lnTo>
                    <a:pt x="0" y="879933"/>
                  </a:lnTo>
                  <a:lnTo>
                    <a:pt x="0" y="0"/>
                  </a:lnTo>
                  <a:lnTo>
                    <a:pt x="1867381" y="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67381" cy="918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60838" y="9917645"/>
            <a:ext cx="9845954" cy="5332455"/>
            <a:chOff x="0" y="0"/>
            <a:chExt cx="1825265" cy="988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5265" cy="988543"/>
            </a:xfrm>
            <a:custGeom>
              <a:avLst/>
              <a:gdLst/>
              <a:ahLst/>
              <a:cxnLst/>
              <a:rect l="l" t="t" r="r" b="b"/>
              <a:pathLst>
                <a:path w="1825265" h="988543">
                  <a:moveTo>
                    <a:pt x="1825265" y="0"/>
                  </a:moveTo>
                  <a:lnTo>
                    <a:pt x="1825265" y="874243"/>
                  </a:lnTo>
                  <a:lnTo>
                    <a:pt x="912633" y="988543"/>
                  </a:lnTo>
                  <a:lnTo>
                    <a:pt x="0" y="874243"/>
                  </a:lnTo>
                  <a:lnTo>
                    <a:pt x="0" y="0"/>
                  </a:lnTo>
                  <a:lnTo>
                    <a:pt x="1825265" y="0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25265" cy="912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5400000" flipH="1">
            <a:off x="-75855" y="-120557"/>
            <a:ext cx="4183286" cy="4183286"/>
          </a:xfrm>
          <a:custGeom>
            <a:avLst/>
            <a:gdLst/>
            <a:ahLst/>
            <a:cxnLst/>
            <a:rect l="l" t="t" r="r" b="b"/>
            <a:pathLst>
              <a:path w="4183286" h="4183286">
                <a:moveTo>
                  <a:pt x="4183286" y="0"/>
                </a:moveTo>
                <a:lnTo>
                  <a:pt x="0" y="0"/>
                </a:lnTo>
                <a:lnTo>
                  <a:pt x="0" y="4183286"/>
                </a:lnTo>
                <a:lnTo>
                  <a:pt x="4183286" y="4183286"/>
                </a:lnTo>
                <a:lnTo>
                  <a:pt x="41832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 flipH="1" flipV="1">
            <a:off x="14180569" y="-120557"/>
            <a:ext cx="4183286" cy="4183286"/>
          </a:xfrm>
          <a:custGeom>
            <a:avLst/>
            <a:gdLst/>
            <a:ahLst/>
            <a:cxnLst/>
            <a:rect l="l" t="t" r="r" b="b"/>
            <a:pathLst>
              <a:path w="4183286" h="4183286">
                <a:moveTo>
                  <a:pt x="4183286" y="4183286"/>
                </a:moveTo>
                <a:lnTo>
                  <a:pt x="0" y="4183286"/>
                </a:lnTo>
                <a:lnTo>
                  <a:pt x="0" y="0"/>
                </a:lnTo>
                <a:lnTo>
                  <a:pt x="4183286" y="0"/>
                </a:lnTo>
                <a:lnTo>
                  <a:pt x="4183286" y="418328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499" y="2537436"/>
            <a:ext cx="8956339" cy="3932323"/>
          </a:xfrm>
          <a:custGeom>
            <a:avLst/>
            <a:gdLst/>
            <a:ahLst/>
            <a:cxnLst/>
            <a:rect l="l" t="t" r="r" b="b"/>
            <a:pathLst>
              <a:path w="8956339" h="3932323">
                <a:moveTo>
                  <a:pt x="0" y="0"/>
                </a:moveTo>
                <a:lnTo>
                  <a:pt x="8956339" y="0"/>
                </a:lnTo>
                <a:lnTo>
                  <a:pt x="8956339" y="3932323"/>
                </a:lnTo>
                <a:lnTo>
                  <a:pt x="0" y="39323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40669" y="2537436"/>
            <a:ext cx="9247331" cy="3956570"/>
          </a:xfrm>
          <a:custGeom>
            <a:avLst/>
            <a:gdLst/>
            <a:ahLst/>
            <a:cxnLst/>
            <a:rect l="l" t="t" r="r" b="b"/>
            <a:pathLst>
              <a:path w="9247331" h="3956570">
                <a:moveTo>
                  <a:pt x="0" y="0"/>
                </a:moveTo>
                <a:lnTo>
                  <a:pt x="9247331" y="0"/>
                </a:lnTo>
                <a:lnTo>
                  <a:pt x="9247331" y="3956570"/>
                </a:lnTo>
                <a:lnTo>
                  <a:pt x="0" y="39565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553189" y="6309683"/>
            <a:ext cx="8815297" cy="3855312"/>
          </a:xfrm>
          <a:custGeom>
            <a:avLst/>
            <a:gdLst/>
            <a:ahLst/>
            <a:cxnLst/>
            <a:rect l="l" t="t" r="r" b="b"/>
            <a:pathLst>
              <a:path w="8815297" h="3855312">
                <a:moveTo>
                  <a:pt x="0" y="0"/>
                </a:moveTo>
                <a:lnTo>
                  <a:pt x="8815298" y="0"/>
                </a:lnTo>
                <a:lnTo>
                  <a:pt x="8815298" y="3855312"/>
                </a:lnTo>
                <a:lnTo>
                  <a:pt x="0" y="38553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1911" y="-228600"/>
            <a:ext cx="12019547" cy="191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7"/>
              </a:lnSpc>
            </a:pPr>
            <a:r>
              <a:rPr lang="en-US" sz="11148">
                <a:solidFill>
                  <a:srgbClr val="2B3C56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кредиты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80347" y="800100"/>
            <a:ext cx="9840672" cy="191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7"/>
              </a:lnSpc>
            </a:pPr>
            <a:r>
              <a:rPr lang="en-US" sz="11148">
                <a:solidFill>
                  <a:srgbClr val="0072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белагропромбанк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929138" y="9917645"/>
            <a:ext cx="10073138" cy="5363150"/>
            <a:chOff x="0" y="0"/>
            <a:chExt cx="1867381" cy="9942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67381" cy="994233"/>
            </a:xfrm>
            <a:custGeom>
              <a:avLst/>
              <a:gdLst/>
              <a:ahLst/>
              <a:cxnLst/>
              <a:rect l="l" t="t" r="r" b="b"/>
              <a:pathLst>
                <a:path w="1867381" h="994233">
                  <a:moveTo>
                    <a:pt x="1867381" y="0"/>
                  </a:moveTo>
                  <a:lnTo>
                    <a:pt x="1867381" y="879933"/>
                  </a:lnTo>
                  <a:lnTo>
                    <a:pt x="933690" y="994233"/>
                  </a:lnTo>
                  <a:lnTo>
                    <a:pt x="0" y="879933"/>
                  </a:lnTo>
                  <a:lnTo>
                    <a:pt x="0" y="0"/>
                  </a:lnTo>
                  <a:lnTo>
                    <a:pt x="1867381" y="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67381" cy="918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60838" y="9917645"/>
            <a:ext cx="9845954" cy="5332455"/>
            <a:chOff x="0" y="0"/>
            <a:chExt cx="1825265" cy="988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5265" cy="988543"/>
            </a:xfrm>
            <a:custGeom>
              <a:avLst/>
              <a:gdLst/>
              <a:ahLst/>
              <a:cxnLst/>
              <a:rect l="l" t="t" r="r" b="b"/>
              <a:pathLst>
                <a:path w="1825265" h="988543">
                  <a:moveTo>
                    <a:pt x="1825265" y="0"/>
                  </a:moveTo>
                  <a:lnTo>
                    <a:pt x="1825265" y="874243"/>
                  </a:lnTo>
                  <a:lnTo>
                    <a:pt x="912633" y="988543"/>
                  </a:lnTo>
                  <a:lnTo>
                    <a:pt x="0" y="874243"/>
                  </a:lnTo>
                  <a:lnTo>
                    <a:pt x="0" y="0"/>
                  </a:lnTo>
                  <a:lnTo>
                    <a:pt x="1825265" y="0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25265" cy="912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5400000" flipH="1">
            <a:off x="-75855" y="-120557"/>
            <a:ext cx="4183286" cy="4183286"/>
          </a:xfrm>
          <a:custGeom>
            <a:avLst/>
            <a:gdLst/>
            <a:ahLst/>
            <a:cxnLst/>
            <a:rect l="l" t="t" r="r" b="b"/>
            <a:pathLst>
              <a:path w="4183286" h="4183286">
                <a:moveTo>
                  <a:pt x="4183286" y="0"/>
                </a:moveTo>
                <a:lnTo>
                  <a:pt x="0" y="0"/>
                </a:lnTo>
                <a:lnTo>
                  <a:pt x="0" y="4183286"/>
                </a:lnTo>
                <a:lnTo>
                  <a:pt x="4183286" y="4183286"/>
                </a:lnTo>
                <a:lnTo>
                  <a:pt x="41832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 flipH="1" flipV="1">
            <a:off x="14180569" y="-120557"/>
            <a:ext cx="4183286" cy="4183286"/>
          </a:xfrm>
          <a:custGeom>
            <a:avLst/>
            <a:gdLst/>
            <a:ahLst/>
            <a:cxnLst/>
            <a:rect l="l" t="t" r="r" b="b"/>
            <a:pathLst>
              <a:path w="4183286" h="4183286">
                <a:moveTo>
                  <a:pt x="4183286" y="4183286"/>
                </a:moveTo>
                <a:lnTo>
                  <a:pt x="0" y="4183286"/>
                </a:lnTo>
                <a:lnTo>
                  <a:pt x="0" y="0"/>
                </a:lnTo>
                <a:lnTo>
                  <a:pt x="4183286" y="0"/>
                </a:lnTo>
                <a:lnTo>
                  <a:pt x="4183286" y="418328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21911" y="2774417"/>
            <a:ext cx="8960838" cy="2369083"/>
          </a:xfrm>
          <a:custGeom>
            <a:avLst/>
            <a:gdLst/>
            <a:ahLst/>
            <a:cxnLst/>
            <a:rect l="l" t="t" r="r" b="b"/>
            <a:pathLst>
              <a:path w="8960838" h="2369083">
                <a:moveTo>
                  <a:pt x="0" y="0"/>
                </a:moveTo>
                <a:lnTo>
                  <a:pt x="8960837" y="0"/>
                </a:lnTo>
                <a:lnTo>
                  <a:pt x="8960837" y="2369083"/>
                </a:lnTo>
                <a:lnTo>
                  <a:pt x="0" y="23690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637146" y="2774417"/>
            <a:ext cx="8152433" cy="2369083"/>
          </a:xfrm>
          <a:custGeom>
            <a:avLst/>
            <a:gdLst/>
            <a:ahLst/>
            <a:cxnLst/>
            <a:rect l="l" t="t" r="r" b="b"/>
            <a:pathLst>
              <a:path w="8152433" h="2369083">
                <a:moveTo>
                  <a:pt x="0" y="0"/>
                </a:moveTo>
                <a:lnTo>
                  <a:pt x="8152434" y="0"/>
                </a:lnTo>
                <a:lnTo>
                  <a:pt x="8152434" y="2369083"/>
                </a:lnTo>
                <a:lnTo>
                  <a:pt x="0" y="23690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0" y="5651344"/>
            <a:ext cx="8859992" cy="3758456"/>
          </a:xfrm>
          <a:custGeom>
            <a:avLst/>
            <a:gdLst/>
            <a:ahLst/>
            <a:cxnLst/>
            <a:rect l="l" t="t" r="r" b="b"/>
            <a:pathLst>
              <a:path w="8859992" h="3758456">
                <a:moveTo>
                  <a:pt x="0" y="0"/>
                </a:moveTo>
                <a:lnTo>
                  <a:pt x="8859992" y="0"/>
                </a:lnTo>
                <a:lnTo>
                  <a:pt x="8859992" y="3758457"/>
                </a:lnTo>
                <a:lnTo>
                  <a:pt x="0" y="37584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44000" y="5624814"/>
            <a:ext cx="9138726" cy="3811517"/>
          </a:xfrm>
          <a:custGeom>
            <a:avLst/>
            <a:gdLst/>
            <a:ahLst/>
            <a:cxnLst/>
            <a:rect l="l" t="t" r="r" b="b"/>
            <a:pathLst>
              <a:path w="9138726" h="3811517">
                <a:moveTo>
                  <a:pt x="0" y="0"/>
                </a:moveTo>
                <a:lnTo>
                  <a:pt x="9138726" y="0"/>
                </a:lnTo>
                <a:lnTo>
                  <a:pt x="9138726" y="3811517"/>
                </a:lnTo>
                <a:lnTo>
                  <a:pt x="0" y="38115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1474" y="4209047"/>
            <a:ext cx="7208923" cy="3727076"/>
            <a:chOff x="0" y="0"/>
            <a:chExt cx="1351041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51041" cy="698500"/>
            </a:xfrm>
            <a:custGeom>
              <a:avLst/>
              <a:gdLst/>
              <a:ahLst/>
              <a:cxnLst/>
              <a:rect l="l" t="t" r="r" b="b"/>
              <a:pathLst>
                <a:path w="1351041" h="698500">
                  <a:moveTo>
                    <a:pt x="1351041" y="349250"/>
                  </a:moveTo>
                  <a:lnTo>
                    <a:pt x="1147841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147841" y="0"/>
                  </a:lnTo>
                  <a:lnTo>
                    <a:pt x="1351041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1122441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955575" y="8453825"/>
            <a:ext cx="23889160" cy="1166407"/>
            <a:chOff x="0" y="0"/>
            <a:chExt cx="14305969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05969" cy="698500"/>
            </a:xfrm>
            <a:custGeom>
              <a:avLst/>
              <a:gdLst/>
              <a:ahLst/>
              <a:cxnLst/>
              <a:rect l="l" t="t" r="r" b="b"/>
              <a:pathLst>
                <a:path w="14305969" h="698500">
                  <a:moveTo>
                    <a:pt x="14305969" y="349250"/>
                  </a:moveTo>
                  <a:lnTo>
                    <a:pt x="1410276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102769" y="0"/>
                  </a:lnTo>
                  <a:lnTo>
                    <a:pt x="14305969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14077369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298706" y="8786012"/>
            <a:ext cx="4816526" cy="3027329"/>
            <a:chOff x="0" y="0"/>
            <a:chExt cx="1111324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1324" cy="698500"/>
            </a:xfrm>
            <a:custGeom>
              <a:avLst/>
              <a:gdLst/>
              <a:ahLst/>
              <a:cxnLst/>
              <a:rect l="l" t="t" r="r" b="b"/>
              <a:pathLst>
                <a:path w="1111324" h="698500">
                  <a:moveTo>
                    <a:pt x="1111324" y="349250"/>
                  </a:moveTo>
                  <a:lnTo>
                    <a:pt x="908124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908124" y="0"/>
                  </a:lnTo>
                  <a:lnTo>
                    <a:pt x="1111324" y="349250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88272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770179" y="8786012"/>
            <a:ext cx="4500177" cy="3212764"/>
            <a:chOff x="0" y="0"/>
            <a:chExt cx="1377621" cy="9835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77621" cy="983510"/>
            </a:xfrm>
            <a:custGeom>
              <a:avLst/>
              <a:gdLst/>
              <a:ahLst/>
              <a:cxnLst/>
              <a:rect l="l" t="t" r="r" b="b"/>
              <a:pathLst>
                <a:path w="1377621" h="983510">
                  <a:moveTo>
                    <a:pt x="1377621" y="491755"/>
                  </a:moveTo>
                  <a:lnTo>
                    <a:pt x="1174421" y="983510"/>
                  </a:lnTo>
                  <a:lnTo>
                    <a:pt x="203200" y="983510"/>
                  </a:lnTo>
                  <a:lnTo>
                    <a:pt x="0" y="491755"/>
                  </a:lnTo>
                  <a:lnTo>
                    <a:pt x="203200" y="0"/>
                  </a:lnTo>
                  <a:lnTo>
                    <a:pt x="1174421" y="0"/>
                  </a:lnTo>
                  <a:lnTo>
                    <a:pt x="1377621" y="491755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1149021" cy="10216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5400000" flipH="1">
            <a:off x="-75855" y="-120557"/>
            <a:ext cx="4871790" cy="4871790"/>
          </a:xfrm>
          <a:custGeom>
            <a:avLst/>
            <a:gdLst/>
            <a:ahLst/>
            <a:cxnLst/>
            <a:rect l="l" t="t" r="r" b="b"/>
            <a:pathLst>
              <a:path w="4871790" h="4871790">
                <a:moveTo>
                  <a:pt x="4871791" y="0"/>
                </a:moveTo>
                <a:lnTo>
                  <a:pt x="0" y="0"/>
                </a:lnTo>
                <a:lnTo>
                  <a:pt x="0" y="4871790"/>
                </a:lnTo>
                <a:lnTo>
                  <a:pt x="4871791" y="4871790"/>
                </a:lnTo>
                <a:lnTo>
                  <a:pt x="4871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 flipH="1" flipV="1">
            <a:off x="13492064" y="-120557"/>
            <a:ext cx="4871790" cy="4871790"/>
          </a:xfrm>
          <a:custGeom>
            <a:avLst/>
            <a:gdLst/>
            <a:ahLst/>
            <a:cxnLst/>
            <a:rect l="l" t="t" r="r" b="b"/>
            <a:pathLst>
              <a:path w="4871790" h="4871790">
                <a:moveTo>
                  <a:pt x="4871791" y="4871790"/>
                </a:moveTo>
                <a:lnTo>
                  <a:pt x="0" y="4871790"/>
                </a:lnTo>
                <a:lnTo>
                  <a:pt x="0" y="0"/>
                </a:lnTo>
                <a:lnTo>
                  <a:pt x="4871791" y="0"/>
                </a:lnTo>
                <a:lnTo>
                  <a:pt x="4871791" y="487179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9887603" y="4209047"/>
            <a:ext cx="7208923" cy="3727076"/>
            <a:chOff x="0" y="0"/>
            <a:chExt cx="1351041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51041" cy="698500"/>
            </a:xfrm>
            <a:custGeom>
              <a:avLst/>
              <a:gdLst/>
              <a:ahLst/>
              <a:cxnLst/>
              <a:rect l="l" t="t" r="r" b="b"/>
              <a:pathLst>
                <a:path w="1351041" h="698500">
                  <a:moveTo>
                    <a:pt x="1351041" y="349250"/>
                  </a:moveTo>
                  <a:lnTo>
                    <a:pt x="1147841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147841" y="0"/>
                  </a:lnTo>
                  <a:lnTo>
                    <a:pt x="1351041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1122441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818458" y="3627205"/>
            <a:ext cx="5954956" cy="847345"/>
          </a:xfrm>
          <a:custGeom>
            <a:avLst/>
            <a:gdLst/>
            <a:ahLst/>
            <a:cxnLst/>
            <a:rect l="l" t="t" r="r" b="b"/>
            <a:pathLst>
              <a:path w="5954956" h="847345">
                <a:moveTo>
                  <a:pt x="0" y="0"/>
                </a:moveTo>
                <a:lnTo>
                  <a:pt x="5954955" y="0"/>
                </a:lnTo>
                <a:lnTo>
                  <a:pt x="5954955" y="847345"/>
                </a:lnTo>
                <a:lnTo>
                  <a:pt x="0" y="8473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970332" y="2724934"/>
            <a:ext cx="5043465" cy="1804542"/>
          </a:xfrm>
          <a:custGeom>
            <a:avLst/>
            <a:gdLst/>
            <a:ahLst/>
            <a:cxnLst/>
            <a:rect l="l" t="t" r="r" b="b"/>
            <a:pathLst>
              <a:path w="5043465" h="1804542">
                <a:moveTo>
                  <a:pt x="0" y="0"/>
                </a:moveTo>
                <a:lnTo>
                  <a:pt x="5043465" y="0"/>
                </a:lnTo>
                <a:lnTo>
                  <a:pt x="5043465" y="1804542"/>
                </a:lnTo>
                <a:lnTo>
                  <a:pt x="0" y="18045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134226" y="371475"/>
            <a:ext cx="12019547" cy="25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4"/>
              </a:lnSpc>
            </a:pPr>
            <a:r>
              <a:rPr lang="en-US" sz="11148">
                <a:solidFill>
                  <a:srgbClr val="2B3C56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Расчет процентов по депозиту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99408" y="5076825"/>
            <a:ext cx="608201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Сумма: 1000 BYN.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Доход: 1000 * 0,13 = 130 BYN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07233" y="5076825"/>
            <a:ext cx="658929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Сумма: 1000 BYN.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Доход: 1000 * 0,146 = 146 BYN 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41061" y="6447721"/>
            <a:ext cx="6040357" cy="565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5"/>
              </a:lnSpc>
            </a:pPr>
            <a:r>
              <a:rPr lang="en-US" sz="3232">
                <a:solidFill>
                  <a:srgbClr val="2B3C56"/>
                </a:solidFill>
                <a:latin typeface="Yeseva One"/>
                <a:ea typeface="Yeseva One"/>
                <a:cs typeface="Yeseva One"/>
                <a:sym typeface="Yeseva One"/>
              </a:rPr>
              <a:t>Срок 12 месяцев/ставка 13%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781701" y="6406673"/>
            <a:ext cx="6040357" cy="113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5"/>
              </a:lnSpc>
            </a:pPr>
            <a:r>
              <a:rPr lang="en-US" sz="3232">
                <a:solidFill>
                  <a:srgbClr val="2B3C56"/>
                </a:solidFill>
                <a:latin typeface="Yeseva One"/>
                <a:ea typeface="Yeseva One"/>
                <a:cs typeface="Yeseva One"/>
                <a:sym typeface="Yeseva One"/>
              </a:rPr>
              <a:t>Срок 12 месяцев/ставка 14,6%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1474" y="4209047"/>
            <a:ext cx="7208923" cy="3727076"/>
            <a:chOff x="0" y="0"/>
            <a:chExt cx="1351041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51041" cy="698500"/>
            </a:xfrm>
            <a:custGeom>
              <a:avLst/>
              <a:gdLst/>
              <a:ahLst/>
              <a:cxnLst/>
              <a:rect l="l" t="t" r="r" b="b"/>
              <a:pathLst>
                <a:path w="1351041" h="698500">
                  <a:moveTo>
                    <a:pt x="1351041" y="349250"/>
                  </a:moveTo>
                  <a:lnTo>
                    <a:pt x="1147841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147841" y="0"/>
                  </a:lnTo>
                  <a:lnTo>
                    <a:pt x="1351041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1122441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955575" y="8453825"/>
            <a:ext cx="23889160" cy="1166407"/>
            <a:chOff x="0" y="0"/>
            <a:chExt cx="14305969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05969" cy="698500"/>
            </a:xfrm>
            <a:custGeom>
              <a:avLst/>
              <a:gdLst/>
              <a:ahLst/>
              <a:cxnLst/>
              <a:rect l="l" t="t" r="r" b="b"/>
              <a:pathLst>
                <a:path w="14305969" h="698500">
                  <a:moveTo>
                    <a:pt x="14305969" y="349250"/>
                  </a:moveTo>
                  <a:lnTo>
                    <a:pt x="1410276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102769" y="0"/>
                  </a:lnTo>
                  <a:lnTo>
                    <a:pt x="14305969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14077369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298706" y="8786012"/>
            <a:ext cx="4816526" cy="3027329"/>
            <a:chOff x="0" y="0"/>
            <a:chExt cx="1111324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1324" cy="698500"/>
            </a:xfrm>
            <a:custGeom>
              <a:avLst/>
              <a:gdLst/>
              <a:ahLst/>
              <a:cxnLst/>
              <a:rect l="l" t="t" r="r" b="b"/>
              <a:pathLst>
                <a:path w="1111324" h="698500">
                  <a:moveTo>
                    <a:pt x="1111324" y="349250"/>
                  </a:moveTo>
                  <a:lnTo>
                    <a:pt x="908124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908124" y="0"/>
                  </a:lnTo>
                  <a:lnTo>
                    <a:pt x="1111324" y="349250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88272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770179" y="8786012"/>
            <a:ext cx="4500177" cy="3212764"/>
            <a:chOff x="0" y="0"/>
            <a:chExt cx="1377621" cy="9835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77621" cy="983510"/>
            </a:xfrm>
            <a:custGeom>
              <a:avLst/>
              <a:gdLst/>
              <a:ahLst/>
              <a:cxnLst/>
              <a:rect l="l" t="t" r="r" b="b"/>
              <a:pathLst>
                <a:path w="1377621" h="983510">
                  <a:moveTo>
                    <a:pt x="1377621" y="491755"/>
                  </a:moveTo>
                  <a:lnTo>
                    <a:pt x="1174421" y="983510"/>
                  </a:lnTo>
                  <a:lnTo>
                    <a:pt x="203200" y="983510"/>
                  </a:lnTo>
                  <a:lnTo>
                    <a:pt x="0" y="491755"/>
                  </a:lnTo>
                  <a:lnTo>
                    <a:pt x="203200" y="0"/>
                  </a:lnTo>
                  <a:lnTo>
                    <a:pt x="1174421" y="0"/>
                  </a:lnTo>
                  <a:lnTo>
                    <a:pt x="1377621" y="491755"/>
                  </a:lnTo>
                  <a:close/>
                </a:path>
              </a:pathLst>
            </a:custGeom>
            <a:solidFill>
              <a:srgbClr val="2B3C5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1149021" cy="10216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5400000" flipH="1">
            <a:off x="-75855" y="-120557"/>
            <a:ext cx="4871790" cy="4871790"/>
          </a:xfrm>
          <a:custGeom>
            <a:avLst/>
            <a:gdLst/>
            <a:ahLst/>
            <a:cxnLst/>
            <a:rect l="l" t="t" r="r" b="b"/>
            <a:pathLst>
              <a:path w="4871790" h="4871790">
                <a:moveTo>
                  <a:pt x="4871791" y="0"/>
                </a:moveTo>
                <a:lnTo>
                  <a:pt x="0" y="0"/>
                </a:lnTo>
                <a:lnTo>
                  <a:pt x="0" y="4871790"/>
                </a:lnTo>
                <a:lnTo>
                  <a:pt x="4871791" y="4871790"/>
                </a:lnTo>
                <a:lnTo>
                  <a:pt x="4871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 flipH="1" flipV="1">
            <a:off x="13492064" y="-120557"/>
            <a:ext cx="4871790" cy="4871790"/>
          </a:xfrm>
          <a:custGeom>
            <a:avLst/>
            <a:gdLst/>
            <a:ahLst/>
            <a:cxnLst/>
            <a:rect l="l" t="t" r="r" b="b"/>
            <a:pathLst>
              <a:path w="4871790" h="4871790">
                <a:moveTo>
                  <a:pt x="4871791" y="4871790"/>
                </a:moveTo>
                <a:lnTo>
                  <a:pt x="0" y="4871790"/>
                </a:lnTo>
                <a:lnTo>
                  <a:pt x="0" y="0"/>
                </a:lnTo>
                <a:lnTo>
                  <a:pt x="4871791" y="0"/>
                </a:lnTo>
                <a:lnTo>
                  <a:pt x="4871791" y="487179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9887603" y="4209047"/>
            <a:ext cx="7208923" cy="3727076"/>
            <a:chOff x="0" y="0"/>
            <a:chExt cx="1351041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51041" cy="698500"/>
            </a:xfrm>
            <a:custGeom>
              <a:avLst/>
              <a:gdLst/>
              <a:ahLst/>
              <a:cxnLst/>
              <a:rect l="l" t="t" r="r" b="b"/>
              <a:pathLst>
                <a:path w="1351041" h="698500">
                  <a:moveTo>
                    <a:pt x="1351041" y="349250"/>
                  </a:moveTo>
                  <a:lnTo>
                    <a:pt x="1147841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147841" y="0"/>
                  </a:lnTo>
                  <a:lnTo>
                    <a:pt x="1351041" y="349250"/>
                  </a:lnTo>
                  <a:close/>
                </a:path>
              </a:pathLst>
            </a:custGeom>
            <a:solidFill>
              <a:srgbClr val="00C49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1122441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818458" y="3627205"/>
            <a:ext cx="5954956" cy="847345"/>
          </a:xfrm>
          <a:custGeom>
            <a:avLst/>
            <a:gdLst/>
            <a:ahLst/>
            <a:cxnLst/>
            <a:rect l="l" t="t" r="r" b="b"/>
            <a:pathLst>
              <a:path w="5954956" h="847345">
                <a:moveTo>
                  <a:pt x="0" y="0"/>
                </a:moveTo>
                <a:lnTo>
                  <a:pt x="5954955" y="0"/>
                </a:lnTo>
                <a:lnTo>
                  <a:pt x="5954955" y="847345"/>
                </a:lnTo>
                <a:lnTo>
                  <a:pt x="0" y="8473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970332" y="2724934"/>
            <a:ext cx="5043465" cy="1804542"/>
          </a:xfrm>
          <a:custGeom>
            <a:avLst/>
            <a:gdLst/>
            <a:ahLst/>
            <a:cxnLst/>
            <a:rect l="l" t="t" r="r" b="b"/>
            <a:pathLst>
              <a:path w="5043465" h="1804542">
                <a:moveTo>
                  <a:pt x="0" y="0"/>
                </a:moveTo>
                <a:lnTo>
                  <a:pt x="5043465" y="0"/>
                </a:lnTo>
                <a:lnTo>
                  <a:pt x="5043465" y="1804542"/>
                </a:lnTo>
                <a:lnTo>
                  <a:pt x="0" y="18045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134226" y="371475"/>
            <a:ext cx="12019547" cy="25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4"/>
              </a:lnSpc>
            </a:pPr>
            <a:r>
              <a:rPr lang="en-US" sz="11148">
                <a:solidFill>
                  <a:srgbClr val="2B3C56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Расчет процентов по кредиту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57902" y="5449016"/>
            <a:ext cx="567606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Переплата: 1000 * 0,1788 = 178,8 BYN 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654031" y="5449016"/>
            <a:ext cx="567606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Переплата: 1000 * 0,1999 = 199,9 BYN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78681" y="6778742"/>
            <a:ext cx="5834509" cy="56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3245">
                <a:solidFill>
                  <a:srgbClr val="2B3C56"/>
                </a:solidFill>
                <a:latin typeface="Yeseva One"/>
                <a:ea typeface="Yeseva One"/>
                <a:cs typeface="Yeseva One"/>
                <a:sym typeface="Yeseva One"/>
              </a:rPr>
              <a:t>Срок до 3 лет/ставка 17,88%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552188" y="6778742"/>
            <a:ext cx="5879753" cy="56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3245">
                <a:solidFill>
                  <a:srgbClr val="2B3C56"/>
                </a:solidFill>
                <a:latin typeface="Yeseva One"/>
                <a:ea typeface="Yeseva One"/>
                <a:cs typeface="Yeseva One"/>
                <a:sym typeface="Yeseva One"/>
              </a:rPr>
              <a:t>Срок до 3 лет/ставка 19,99%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212</Words>
  <Application>Microsoft Office PowerPoint</Application>
  <PresentationFormat>Произвольный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Bebas Neue Cyrillic</vt:lpstr>
      <vt:lpstr>Yeseva One</vt:lpstr>
      <vt:lpstr>Inter</vt:lpstr>
      <vt:lpstr>Inter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</dc:title>
  <dc:creator>user</dc:creator>
  <cp:lastModifiedBy>user</cp:lastModifiedBy>
  <cp:revision>2</cp:revision>
  <dcterms:created xsi:type="dcterms:W3CDTF">2006-08-16T00:00:00Z</dcterms:created>
  <dcterms:modified xsi:type="dcterms:W3CDTF">2025-04-16T20:12:23Z</dcterms:modified>
  <dc:identifier>DAGk0EBKLsY</dc:identifier>
</cp:coreProperties>
</file>