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858000" cy="9144000"/>
  <p:embeddedFontLst>
    <p:embeddedFont>
      <p:font typeface="Cambria Math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4" roundtripDataSignature="AMtx7mhZVAx02gS9l/2XWnSIffYMsHI/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E15487F-CFE5-4957-9A97-08A9305F5FEB}">
  <a:tblStyle styleId="{7E15487F-CFE5-4957-9A97-08A9305F5FE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CambriaMath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6.jpg"/><Relationship Id="rId6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18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18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18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8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18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18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1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18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18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1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1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18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18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1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9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29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2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3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1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2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2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2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2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2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3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3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3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3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3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9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19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2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22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2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2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3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23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25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26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6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7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17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7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17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17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7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17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17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7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7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7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148064" y="2819400"/>
            <a:ext cx="3995936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/>
              <a:t>Денежно- кредитная система</a:t>
            </a:r>
            <a:endParaRPr/>
          </a:p>
        </p:txBody>
      </p:sp>
      <p:sp>
        <p:nvSpPr>
          <p:cNvPr id="162" name="Google Shape;162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Обществоведение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10 класс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452320" y="6252194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0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Вклады и кредитование</a:t>
            </a:r>
            <a:endParaRPr sz="4000"/>
          </a:p>
        </p:txBody>
      </p:sp>
      <p:grpSp>
        <p:nvGrpSpPr>
          <p:cNvPr id="328" name="Google Shape;328;p10"/>
          <p:cNvGrpSpPr/>
          <p:nvPr/>
        </p:nvGrpSpPr>
        <p:grpSpPr>
          <a:xfrm>
            <a:off x="252046" y="2276869"/>
            <a:ext cx="7847818" cy="3528397"/>
            <a:chOff x="526" y="864093"/>
            <a:chExt cx="7847818" cy="3528397"/>
          </a:xfrm>
        </p:grpSpPr>
        <p:sp>
          <p:nvSpPr>
            <p:cNvPr id="329" name="Google Shape;329;p10"/>
            <p:cNvSpPr/>
            <p:nvPr/>
          </p:nvSpPr>
          <p:spPr>
            <a:xfrm>
              <a:off x="3924436" y="1579380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0" name="Google Shape;330;p10"/>
            <p:cNvSpPr/>
            <p:nvPr/>
          </p:nvSpPr>
          <p:spPr>
            <a:xfrm>
              <a:off x="3878716" y="1579380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1" name="Google Shape;331;p10"/>
            <p:cNvSpPr/>
            <p:nvPr/>
          </p:nvSpPr>
          <p:spPr>
            <a:xfrm>
              <a:off x="1147868" y="1579380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2" name="Google Shape;332;p10"/>
            <p:cNvSpPr/>
            <p:nvPr/>
          </p:nvSpPr>
          <p:spPr>
            <a:xfrm>
              <a:off x="1944215" y="864093"/>
              <a:ext cx="3960440" cy="71528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0"/>
            <p:cNvSpPr txBox="1"/>
            <p:nvPr/>
          </p:nvSpPr>
          <p:spPr>
            <a:xfrm>
              <a:off x="1944215" y="864093"/>
              <a:ext cx="3960440" cy="7152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Принятие денег на депозит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526" y="2061264"/>
              <a:ext cx="2294683" cy="23312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0"/>
            <p:cNvSpPr txBox="1"/>
            <p:nvPr/>
          </p:nvSpPr>
          <p:spPr>
            <a:xfrm>
              <a:off x="526" y="2061264"/>
              <a:ext cx="2294683" cy="23312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 определённый срок или до востребования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2777094" y="2061264"/>
              <a:ext cx="2294683" cy="23312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0"/>
            <p:cNvSpPr txBox="1"/>
            <p:nvPr/>
          </p:nvSpPr>
          <p:spPr>
            <a:xfrm>
              <a:off x="2777094" y="2061264"/>
              <a:ext cx="2294683" cy="23312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под определённый процент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8" name="Google Shape;338;p10"/>
            <p:cNvSpPr/>
            <p:nvPr/>
          </p:nvSpPr>
          <p:spPr>
            <a:xfrm>
              <a:off x="5553661" y="2061264"/>
              <a:ext cx="2294683" cy="233122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0"/>
            <p:cNvSpPr txBox="1"/>
            <p:nvPr/>
          </p:nvSpPr>
          <p:spPr>
            <a:xfrm>
              <a:off x="5553661" y="2061264"/>
              <a:ext cx="2294683" cy="23312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 определённых условиях (возможность досрочного снятия, механизм уплаты процентов и т.д.)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1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Вклады и кредитование</a:t>
            </a:r>
            <a:endParaRPr sz="4000"/>
          </a:p>
        </p:txBody>
      </p:sp>
      <p:grpSp>
        <p:nvGrpSpPr>
          <p:cNvPr id="345" name="Google Shape;345;p11"/>
          <p:cNvGrpSpPr/>
          <p:nvPr/>
        </p:nvGrpSpPr>
        <p:grpSpPr>
          <a:xfrm>
            <a:off x="255617" y="1628798"/>
            <a:ext cx="7912685" cy="4536507"/>
            <a:chOff x="4097" y="360038"/>
            <a:chExt cx="7912685" cy="4536507"/>
          </a:xfrm>
        </p:grpSpPr>
        <p:sp>
          <p:nvSpPr>
            <p:cNvPr id="346" name="Google Shape;346;p11"/>
            <p:cNvSpPr/>
            <p:nvPr/>
          </p:nvSpPr>
          <p:spPr>
            <a:xfrm>
              <a:off x="7016561" y="2242984"/>
              <a:ext cx="91440" cy="35889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7" name="Google Shape;347;p11"/>
            <p:cNvSpPr/>
            <p:nvPr/>
          </p:nvSpPr>
          <p:spPr>
            <a:xfrm>
              <a:off x="3960439" y="1029592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8" name="Google Shape;348;p11"/>
            <p:cNvSpPr/>
            <p:nvPr/>
          </p:nvSpPr>
          <p:spPr>
            <a:xfrm>
              <a:off x="4948667" y="2242984"/>
              <a:ext cx="91440" cy="35889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9" name="Google Shape;349;p11"/>
            <p:cNvSpPr/>
            <p:nvPr/>
          </p:nvSpPr>
          <p:spPr>
            <a:xfrm>
              <a:off x="3960439" y="1029592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0" name="Google Shape;350;p11"/>
            <p:cNvSpPr/>
            <p:nvPr/>
          </p:nvSpPr>
          <p:spPr>
            <a:xfrm>
              <a:off x="2880772" y="2242984"/>
              <a:ext cx="91440" cy="35889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1" name="Google Shape;351;p11"/>
            <p:cNvSpPr/>
            <p:nvPr/>
          </p:nvSpPr>
          <p:spPr>
            <a:xfrm>
              <a:off x="2926492" y="1029592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2" name="Google Shape;352;p11"/>
            <p:cNvSpPr/>
            <p:nvPr/>
          </p:nvSpPr>
          <p:spPr>
            <a:xfrm>
              <a:off x="812878" y="2242984"/>
              <a:ext cx="91440" cy="35889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3" name="Google Shape;353;p11"/>
            <p:cNvSpPr/>
            <p:nvPr/>
          </p:nvSpPr>
          <p:spPr>
            <a:xfrm>
              <a:off x="858598" y="1029592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4" name="Google Shape;354;p11"/>
            <p:cNvSpPr/>
            <p:nvPr/>
          </p:nvSpPr>
          <p:spPr>
            <a:xfrm>
              <a:off x="1512164" y="360038"/>
              <a:ext cx="4896550" cy="66955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1"/>
            <p:cNvSpPr txBox="1"/>
            <p:nvPr/>
          </p:nvSpPr>
          <p:spPr>
            <a:xfrm>
              <a:off x="1512164" y="360038"/>
              <a:ext cx="4896550" cy="6695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принципы кредитования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4097" y="1388482"/>
              <a:ext cx="1709003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1"/>
            <p:cNvSpPr txBox="1"/>
            <p:nvPr/>
          </p:nvSpPr>
          <p:spPr>
            <a:xfrm>
              <a:off x="4097" y="1388482"/>
              <a:ext cx="1709003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принцип срочности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4097" y="2601875"/>
              <a:ext cx="1709003" cy="229467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1"/>
            <p:cNvSpPr txBox="1"/>
            <p:nvPr/>
          </p:nvSpPr>
          <p:spPr>
            <a:xfrm>
              <a:off x="4097" y="2601875"/>
              <a:ext cx="1709003" cy="22946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кредит выдаёт- ся на опреде- лённый срок, предусмотрен- ный договором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" name="Google Shape;360;p11"/>
            <p:cNvSpPr/>
            <p:nvPr/>
          </p:nvSpPr>
          <p:spPr>
            <a:xfrm>
              <a:off x="2071991" y="1388482"/>
              <a:ext cx="1709003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1"/>
            <p:cNvSpPr txBox="1"/>
            <p:nvPr/>
          </p:nvSpPr>
          <p:spPr>
            <a:xfrm>
              <a:off x="2071991" y="1388482"/>
              <a:ext cx="1709003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принцип платности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2071991" y="2601875"/>
              <a:ext cx="1709003" cy="229467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1"/>
            <p:cNvSpPr txBox="1"/>
            <p:nvPr/>
          </p:nvSpPr>
          <p:spPr>
            <a:xfrm>
              <a:off x="2071991" y="2601875"/>
              <a:ext cx="1709003" cy="22946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плата за вре- менное заим- ствование у банка денеж- ных средств (проценты за пользование кредитом)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4139885" y="1388482"/>
              <a:ext cx="1709003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1"/>
            <p:cNvSpPr txBox="1"/>
            <p:nvPr/>
          </p:nvSpPr>
          <p:spPr>
            <a:xfrm>
              <a:off x="4139885" y="1388482"/>
              <a:ext cx="1709003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принцип возвратности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4139885" y="2601875"/>
              <a:ext cx="1709003" cy="229467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1"/>
            <p:cNvSpPr txBox="1"/>
            <p:nvPr/>
          </p:nvSpPr>
          <p:spPr>
            <a:xfrm>
              <a:off x="4139885" y="2601875"/>
              <a:ext cx="1709003" cy="22946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вся сумма кре- дита должна быть возвраще- на полностью в определённый договором срок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8" name="Google Shape;368;p11"/>
            <p:cNvSpPr/>
            <p:nvPr/>
          </p:nvSpPr>
          <p:spPr>
            <a:xfrm>
              <a:off x="6207779" y="1388482"/>
              <a:ext cx="1709003" cy="85450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1"/>
            <p:cNvSpPr txBox="1"/>
            <p:nvPr/>
          </p:nvSpPr>
          <p:spPr>
            <a:xfrm>
              <a:off x="6207779" y="1388482"/>
              <a:ext cx="1709003" cy="8545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принцип гарантирован-ности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6207779" y="2601875"/>
              <a:ext cx="1709003" cy="229467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1"/>
            <p:cNvSpPr txBox="1"/>
            <p:nvPr/>
          </p:nvSpPr>
          <p:spPr>
            <a:xfrm>
              <a:off x="6207779" y="2601875"/>
              <a:ext cx="1709003" cy="22946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банк оценивает кредитоспособ-ность заёмщика и требует от не- го имуществен- ный залог или поручительство третьих лиц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Вклады и кредитование</a:t>
            </a:r>
            <a:endParaRPr sz="4000"/>
          </a:p>
        </p:txBody>
      </p:sp>
      <p:grpSp>
        <p:nvGrpSpPr>
          <p:cNvPr id="377" name="Google Shape;377;p12"/>
          <p:cNvGrpSpPr/>
          <p:nvPr/>
        </p:nvGrpSpPr>
        <p:grpSpPr>
          <a:xfrm>
            <a:off x="291471" y="1397787"/>
            <a:ext cx="7840976" cy="5126768"/>
            <a:chOff x="39951" y="787"/>
            <a:chExt cx="7840976" cy="5126768"/>
          </a:xfrm>
        </p:grpSpPr>
        <p:sp>
          <p:nvSpPr>
            <p:cNvPr id="378" name="Google Shape;378;p12"/>
            <p:cNvSpPr/>
            <p:nvPr/>
          </p:nvSpPr>
          <p:spPr>
            <a:xfrm>
              <a:off x="5955549" y="4037734"/>
              <a:ext cx="91440" cy="32234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9" name="Google Shape;379;p12"/>
            <p:cNvSpPr/>
            <p:nvPr/>
          </p:nvSpPr>
          <p:spPr>
            <a:xfrm>
              <a:off x="5955549" y="2947912"/>
              <a:ext cx="91440" cy="32234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0" name="Google Shape;380;p12"/>
            <p:cNvSpPr/>
            <p:nvPr/>
          </p:nvSpPr>
          <p:spPr>
            <a:xfrm>
              <a:off x="3960440" y="1858090"/>
              <a:ext cx="2040829" cy="3223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1" name="Google Shape;381;p12"/>
            <p:cNvSpPr/>
            <p:nvPr/>
          </p:nvSpPr>
          <p:spPr>
            <a:xfrm>
              <a:off x="1873890" y="4037734"/>
              <a:ext cx="91440" cy="32234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2" name="Google Shape;382;p12"/>
            <p:cNvSpPr/>
            <p:nvPr/>
          </p:nvSpPr>
          <p:spPr>
            <a:xfrm>
              <a:off x="1873890" y="2947912"/>
              <a:ext cx="91440" cy="32234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3" name="Google Shape;383;p12"/>
            <p:cNvSpPr/>
            <p:nvPr/>
          </p:nvSpPr>
          <p:spPr>
            <a:xfrm>
              <a:off x="1919610" y="1858090"/>
              <a:ext cx="2040829" cy="32234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4" name="Google Shape;384;p12"/>
            <p:cNvSpPr/>
            <p:nvPr/>
          </p:nvSpPr>
          <p:spPr>
            <a:xfrm>
              <a:off x="3914719" y="768268"/>
              <a:ext cx="91440" cy="32234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5" name="Google Shape;385;p12"/>
            <p:cNvSpPr/>
            <p:nvPr/>
          </p:nvSpPr>
          <p:spPr>
            <a:xfrm>
              <a:off x="2016220" y="787"/>
              <a:ext cx="3888438" cy="7674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2"/>
            <p:cNvSpPr txBox="1"/>
            <p:nvPr/>
          </p:nvSpPr>
          <p:spPr>
            <a:xfrm>
              <a:off x="2016220" y="787"/>
              <a:ext cx="3888438" cy="7674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Ставка рефинансирования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7" name="Google Shape;387;p12"/>
            <p:cNvSpPr/>
            <p:nvPr/>
          </p:nvSpPr>
          <p:spPr>
            <a:xfrm>
              <a:off x="432049" y="1090609"/>
              <a:ext cx="7056781" cy="7674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2"/>
            <p:cNvSpPr txBox="1"/>
            <p:nvPr/>
          </p:nvSpPr>
          <p:spPr>
            <a:xfrm>
              <a:off x="432049" y="1090609"/>
              <a:ext cx="7056781" cy="7674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величина процентов, которые коммерческие банки уплачивают центральному банку за пользование предоставленными им кредитами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9" name="Google Shape;389;p12"/>
            <p:cNvSpPr/>
            <p:nvPr/>
          </p:nvSpPr>
          <p:spPr>
            <a:xfrm>
              <a:off x="39951" y="2180431"/>
              <a:ext cx="3759317" cy="76748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2"/>
            <p:cNvSpPr txBox="1"/>
            <p:nvPr/>
          </p:nvSpPr>
          <p:spPr>
            <a:xfrm>
              <a:off x="77416" y="2217896"/>
              <a:ext cx="3684387" cy="6925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если ставка повышается: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1" name="Google Shape;391;p12"/>
            <p:cNvSpPr/>
            <p:nvPr/>
          </p:nvSpPr>
          <p:spPr>
            <a:xfrm>
              <a:off x="39951" y="3270253"/>
              <a:ext cx="3759317" cy="7674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2"/>
            <p:cNvSpPr txBox="1"/>
            <p:nvPr/>
          </p:nvSpPr>
          <p:spPr>
            <a:xfrm>
              <a:off x="39951" y="3270253"/>
              <a:ext cx="3759317" cy="7674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увеличиваются проценты по кредитам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3" name="Google Shape;393;p12"/>
            <p:cNvSpPr/>
            <p:nvPr/>
          </p:nvSpPr>
          <p:spPr>
            <a:xfrm>
              <a:off x="39951" y="4360075"/>
              <a:ext cx="3759317" cy="7674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2"/>
            <p:cNvSpPr txBox="1"/>
            <p:nvPr/>
          </p:nvSpPr>
          <p:spPr>
            <a:xfrm>
              <a:off x="39951" y="4360075"/>
              <a:ext cx="3759317" cy="7674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увеличиваются проценты по депозитам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5" name="Google Shape;395;p12"/>
            <p:cNvSpPr/>
            <p:nvPr/>
          </p:nvSpPr>
          <p:spPr>
            <a:xfrm>
              <a:off x="4121610" y="2180431"/>
              <a:ext cx="3759317" cy="76748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2"/>
            <p:cNvSpPr txBox="1"/>
            <p:nvPr/>
          </p:nvSpPr>
          <p:spPr>
            <a:xfrm>
              <a:off x="4159075" y="2217896"/>
              <a:ext cx="3684387" cy="6925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если ставка понижается: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7" name="Google Shape;397;p12"/>
            <p:cNvSpPr/>
            <p:nvPr/>
          </p:nvSpPr>
          <p:spPr>
            <a:xfrm>
              <a:off x="4121610" y="3270253"/>
              <a:ext cx="3759317" cy="7674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2"/>
            <p:cNvSpPr txBox="1"/>
            <p:nvPr/>
          </p:nvSpPr>
          <p:spPr>
            <a:xfrm>
              <a:off x="4121610" y="3270253"/>
              <a:ext cx="3759317" cy="7674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уменьшаются проценты по кредитам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9" name="Google Shape;399;p12"/>
            <p:cNvSpPr/>
            <p:nvPr/>
          </p:nvSpPr>
          <p:spPr>
            <a:xfrm>
              <a:off x="4121610" y="4360075"/>
              <a:ext cx="3759317" cy="7674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2"/>
            <p:cNvSpPr txBox="1"/>
            <p:nvPr/>
          </p:nvSpPr>
          <p:spPr>
            <a:xfrm>
              <a:off x="4121610" y="4360075"/>
              <a:ext cx="3759317" cy="7674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уменьшаются проценты по депозитам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Вклады и кредитование</a:t>
            </a:r>
            <a:endParaRPr sz="4000"/>
          </a:p>
        </p:txBody>
      </p:sp>
      <p:grpSp>
        <p:nvGrpSpPr>
          <p:cNvPr id="406" name="Google Shape;406;p13"/>
          <p:cNvGrpSpPr/>
          <p:nvPr/>
        </p:nvGrpSpPr>
        <p:grpSpPr>
          <a:xfrm>
            <a:off x="253090" y="1468209"/>
            <a:ext cx="7917739" cy="4857685"/>
            <a:chOff x="1570" y="199449"/>
            <a:chExt cx="7917739" cy="4857685"/>
          </a:xfrm>
        </p:grpSpPr>
        <p:sp>
          <p:nvSpPr>
            <p:cNvPr id="407" name="Google Shape;407;p13"/>
            <p:cNvSpPr/>
            <p:nvPr/>
          </p:nvSpPr>
          <p:spPr>
            <a:xfrm>
              <a:off x="6697793" y="2463245"/>
              <a:ext cx="91440" cy="43148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8" name="Google Shape;408;p13"/>
            <p:cNvSpPr/>
            <p:nvPr/>
          </p:nvSpPr>
          <p:spPr>
            <a:xfrm>
              <a:off x="3960440" y="1004428"/>
              <a:ext cx="2783073" cy="43148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9" name="Google Shape;409;p13"/>
            <p:cNvSpPr/>
            <p:nvPr/>
          </p:nvSpPr>
          <p:spPr>
            <a:xfrm>
              <a:off x="3914720" y="2463245"/>
              <a:ext cx="91440" cy="43148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0" name="Google Shape;410;p13"/>
            <p:cNvSpPr/>
            <p:nvPr/>
          </p:nvSpPr>
          <p:spPr>
            <a:xfrm>
              <a:off x="3914720" y="1004428"/>
              <a:ext cx="91440" cy="43148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1" name="Google Shape;411;p13"/>
            <p:cNvSpPr/>
            <p:nvPr/>
          </p:nvSpPr>
          <p:spPr>
            <a:xfrm>
              <a:off x="1131646" y="2463245"/>
              <a:ext cx="91440" cy="43148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2" name="Google Shape;412;p13"/>
            <p:cNvSpPr/>
            <p:nvPr/>
          </p:nvSpPr>
          <p:spPr>
            <a:xfrm>
              <a:off x="1177366" y="1004428"/>
              <a:ext cx="2783073" cy="43148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3" name="Google Shape;413;p13"/>
            <p:cNvSpPr/>
            <p:nvPr/>
          </p:nvSpPr>
          <p:spPr>
            <a:xfrm>
              <a:off x="1016968" y="199449"/>
              <a:ext cx="5886942" cy="80497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3"/>
            <p:cNvSpPr txBox="1"/>
            <p:nvPr/>
          </p:nvSpPr>
          <p:spPr>
            <a:xfrm>
              <a:off x="1016968" y="199449"/>
              <a:ext cx="5886942" cy="80497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Наиболее распространённые кредиты для населения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570" y="1435909"/>
              <a:ext cx="2351592" cy="102733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3"/>
            <p:cNvSpPr txBox="1"/>
            <p:nvPr/>
          </p:nvSpPr>
          <p:spPr>
            <a:xfrm>
              <a:off x="1570" y="1435909"/>
              <a:ext cx="2351592" cy="10273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потребительский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570" y="2894726"/>
              <a:ext cx="2351592" cy="216240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3"/>
            <p:cNvSpPr txBox="1"/>
            <p:nvPr/>
          </p:nvSpPr>
          <p:spPr>
            <a:xfrm>
              <a:off x="1570" y="2894726"/>
              <a:ext cx="2351592" cy="21624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предоставляется на потребительские нужды в счёт буду- щих доходов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2784643" y="1435909"/>
              <a:ext cx="2351592" cy="102733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3"/>
            <p:cNvSpPr txBox="1"/>
            <p:nvPr/>
          </p:nvSpPr>
          <p:spPr>
            <a:xfrm>
              <a:off x="2784643" y="1435909"/>
              <a:ext cx="2351592" cy="10273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автокредит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2784643" y="2894726"/>
              <a:ext cx="2351592" cy="216240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3"/>
            <p:cNvSpPr txBox="1"/>
            <p:nvPr/>
          </p:nvSpPr>
          <p:spPr>
            <a:xfrm>
              <a:off x="2784643" y="2894726"/>
              <a:ext cx="2351592" cy="21624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целевой кредит на покупку автомобиля, при оформлении которого автомобиль выступает в качестве залога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5567717" y="1435909"/>
              <a:ext cx="2351592" cy="102733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3"/>
            <p:cNvSpPr txBox="1"/>
            <p:nvPr/>
          </p:nvSpPr>
          <p:spPr>
            <a:xfrm>
              <a:off x="5567717" y="1435909"/>
              <a:ext cx="2351592" cy="10273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ипотечный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5567717" y="2894726"/>
              <a:ext cx="2351592" cy="216240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3"/>
            <p:cNvSpPr txBox="1"/>
            <p:nvPr/>
          </p:nvSpPr>
          <p:spPr>
            <a:xfrm>
              <a:off x="5567717" y="2894726"/>
              <a:ext cx="2351592" cy="21624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целевой кредит, при котором приобретае- мая недвижимость выступает в качестве залога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Вклады и кредитование</a:t>
            </a:r>
            <a:endParaRPr sz="4000"/>
          </a:p>
        </p:txBody>
      </p:sp>
      <p:grpSp>
        <p:nvGrpSpPr>
          <p:cNvPr id="432" name="Google Shape;432;p14"/>
          <p:cNvGrpSpPr/>
          <p:nvPr/>
        </p:nvGrpSpPr>
        <p:grpSpPr>
          <a:xfrm>
            <a:off x="325402" y="1472034"/>
            <a:ext cx="7773114" cy="4978275"/>
            <a:chOff x="1874" y="75034"/>
            <a:chExt cx="7773114" cy="4978275"/>
          </a:xfrm>
        </p:grpSpPr>
        <p:sp>
          <p:nvSpPr>
            <p:cNvPr id="433" name="Google Shape;433;p14"/>
            <p:cNvSpPr/>
            <p:nvPr/>
          </p:nvSpPr>
          <p:spPr>
            <a:xfrm>
              <a:off x="5970645" y="2556064"/>
              <a:ext cx="91440" cy="73862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4" name="Google Shape;434;p14"/>
            <p:cNvSpPr/>
            <p:nvPr/>
          </p:nvSpPr>
          <p:spPr>
            <a:xfrm>
              <a:off x="3888432" y="904858"/>
              <a:ext cx="2127933" cy="73862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5" name="Google Shape;435;p14"/>
            <p:cNvSpPr/>
            <p:nvPr/>
          </p:nvSpPr>
          <p:spPr>
            <a:xfrm>
              <a:off x="1714778" y="2556064"/>
              <a:ext cx="91440" cy="73862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6" name="Google Shape;436;p14"/>
            <p:cNvSpPr/>
            <p:nvPr/>
          </p:nvSpPr>
          <p:spPr>
            <a:xfrm>
              <a:off x="1760498" y="904858"/>
              <a:ext cx="2127933" cy="73862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7" name="Google Shape;437;p14"/>
            <p:cNvSpPr/>
            <p:nvPr/>
          </p:nvSpPr>
          <p:spPr>
            <a:xfrm>
              <a:off x="1894628" y="75034"/>
              <a:ext cx="3987607" cy="8298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4"/>
            <p:cNvSpPr txBox="1"/>
            <p:nvPr/>
          </p:nvSpPr>
          <p:spPr>
            <a:xfrm>
              <a:off x="1894628" y="75034"/>
              <a:ext cx="3987607" cy="8298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Формы повышения лояльности клиентов банками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1874" y="1643480"/>
              <a:ext cx="3517246" cy="91258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4"/>
            <p:cNvSpPr txBox="1"/>
            <p:nvPr/>
          </p:nvSpPr>
          <p:spPr>
            <a:xfrm>
              <a:off x="1874" y="1643480"/>
              <a:ext cx="3517246" cy="9125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овердрафт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1874" y="3294686"/>
              <a:ext cx="3517246" cy="17586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4"/>
            <p:cNvSpPr txBox="1"/>
            <p:nvPr/>
          </p:nvSpPr>
          <p:spPr>
            <a:xfrm>
              <a:off x="1874" y="3294686"/>
              <a:ext cx="3517246" cy="17586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кредитование банком расчётно- го счёта клиента для оплаты им расчётных документов при не- достаточности или отсутствии на расчётном счёте клиента- заёмщика денежных средств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4257742" y="1643480"/>
              <a:ext cx="3517246" cy="91258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4"/>
            <p:cNvSpPr txBox="1"/>
            <p:nvPr/>
          </p:nvSpPr>
          <p:spPr>
            <a:xfrm>
              <a:off x="4257742" y="1643480"/>
              <a:ext cx="3517246" cy="9125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грейс-период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4257742" y="3294686"/>
              <a:ext cx="3517246" cy="17586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4"/>
            <p:cNvSpPr txBox="1"/>
            <p:nvPr/>
          </p:nvSpPr>
          <p:spPr>
            <a:xfrm>
              <a:off x="4257742" y="3294686"/>
              <a:ext cx="3517246" cy="17586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льготный период кредитования,  время, в течение которого можно бесплатно пользоваться кредит- ными средствами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Вклады и кредитование</a:t>
            </a:r>
            <a:endParaRPr sz="4000"/>
          </a:p>
        </p:txBody>
      </p:sp>
      <p:graphicFrame>
        <p:nvGraphicFramePr>
          <p:cNvPr id="452" name="Google Shape;452;p15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{7E15487F-CFE5-4957-9A97-08A9305F5FEB}</a:tableStyleId>
              </a:tblPr>
              <a:tblGrid>
                <a:gridCol w="1512175"/>
                <a:gridCol w="6408700"/>
              </a:tblGrid>
              <a:tr h="7092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Механизмы покупки товара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2127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Рассрочка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Оплата купленного товара производится частями на протя- жении определённого времени. Может равняться стоимос- ти товара или предусматривать определённую переплату от изначальной стоимости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145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Кредит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Покупка товара за денежные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средства, взятые на условиях кредитования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145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Лизинг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Долгосрочная аренда имущества (оборудования, недвижи- мости, автомобиля) с последующим правом его выкупа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Вклады и кредитование</a:t>
            </a:r>
            <a:endParaRPr sz="4000"/>
          </a:p>
        </p:txBody>
      </p:sp>
      <p:graphicFrame>
        <p:nvGraphicFramePr>
          <p:cNvPr id="458" name="Google Shape;458;p16"/>
          <p:cNvGraphicFramePr/>
          <p:nvPr/>
        </p:nvGraphicFramePr>
        <p:xfrm>
          <a:off x="251520" y="2780927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{7E15487F-CFE5-4957-9A97-08A9305F5FEB}</a:tableStyleId>
              </a:tblPr>
              <a:tblGrid>
                <a:gridCol w="1728200"/>
                <a:gridCol w="6192700"/>
              </a:tblGrid>
              <a:tr h="517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Ценные бумаги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1553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Казначейский вексель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Ценная бумага, которую выпускает государство в целях покрытия бюджетных расходов. Является обязательст- вом государства перед держателем выкупить у него дан- ный вексель по цене, действующей на момент погаше- ния. Цена размещения данной бумаги обычно ниже её номинальной цены, а выкупается бумага по номиналь- ной цене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836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Облигация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Ценная бумага, в которой указывается обязательство вернуть через определённый срок уплаченные за неё деньги и выплатить доход в виде фиксированного про- цента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459" name="Google Shape;459;p16"/>
          <p:cNvSpPr/>
          <p:nvPr/>
        </p:nvSpPr>
        <p:spPr>
          <a:xfrm>
            <a:off x="250341" y="1300078"/>
            <a:ext cx="7920880" cy="1192817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Государственный кредит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форма кредитования, при которой заёмщи- ком выступает государство, а кредиторами – банки и население, пред- приятия и организации (осуществляется через выпуск и продаже госу- дарством ценных бумаг)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79512" y="1600202"/>
            <a:ext cx="8784976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Деньги, их функции и формы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Банки и их функции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Вклады и кредитование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Деньги, их функции и формы</a:t>
            </a: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148816" y="1292543"/>
            <a:ext cx="8126288" cy="624289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Деньги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всеобщий эквивалент (мера) стоимости, средство обращения, платежа и сбережения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aphicFrame>
        <p:nvGraphicFramePr>
          <p:cNvPr id="178" name="Google Shape;178;p3"/>
          <p:cNvGraphicFramePr/>
          <p:nvPr/>
        </p:nvGraphicFramePr>
        <p:xfrm>
          <a:off x="164525" y="206084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{7E15487F-CFE5-4957-9A97-08A9305F5FEB}</a:tableStyleId>
              </a:tblPr>
              <a:tblGrid>
                <a:gridCol w="1959200"/>
                <a:gridCol w="6048675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Функции денег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Мера стоимости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Выражают стоимость товара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Средство обра- щения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Выполняют роль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посредника в процессе обращения то- варов. Когда товар переходит от продавца к покупате- лю, деньги переходят от покупателя к продавцу (оплата товара на кассе и т.д.)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Средство плате- жа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Обслуживают погашение долговых обязательств (по- купка товара в кредит, плата за жилищно-коммуналь- ные услуги, выплата зарплаты и т.д.)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Средство сбере- жения и накоп- ления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Являются воплощением богатства, накапливаются для покупки дорогостоящих товаров и услуг и т.д.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Мировые деньги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Используются как мера обмена одной валюты на дру- гую (раньше – золото, теперь – валюты ведущих разви- тых стран: $, €, ₤, ¥)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Деньги, их функции и формы</a:t>
            </a:r>
            <a:endParaRPr/>
          </a:p>
        </p:txBody>
      </p:sp>
      <p:grpSp>
        <p:nvGrpSpPr>
          <p:cNvPr id="184" name="Google Shape;184;p4"/>
          <p:cNvGrpSpPr/>
          <p:nvPr/>
        </p:nvGrpSpPr>
        <p:grpSpPr>
          <a:xfrm>
            <a:off x="251587" y="1556788"/>
            <a:ext cx="7992752" cy="4680527"/>
            <a:chOff x="67" y="360036"/>
            <a:chExt cx="7992752" cy="4680527"/>
          </a:xfrm>
        </p:grpSpPr>
        <p:sp>
          <p:nvSpPr>
            <p:cNvPr id="185" name="Google Shape;185;p4"/>
            <p:cNvSpPr/>
            <p:nvPr/>
          </p:nvSpPr>
          <p:spPr>
            <a:xfrm>
              <a:off x="7099465" y="2787814"/>
              <a:ext cx="91440" cy="35600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6" name="Google Shape;186;p4"/>
            <p:cNvSpPr/>
            <p:nvPr/>
          </p:nvSpPr>
          <p:spPr>
            <a:xfrm>
              <a:off x="6119547" y="1847100"/>
              <a:ext cx="1025637" cy="3560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7" name="Google Shape;187;p4"/>
            <p:cNvSpPr/>
            <p:nvPr/>
          </p:nvSpPr>
          <p:spPr>
            <a:xfrm>
              <a:off x="5048190" y="2787814"/>
              <a:ext cx="91440" cy="35600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8" name="Google Shape;188;p4"/>
            <p:cNvSpPr/>
            <p:nvPr/>
          </p:nvSpPr>
          <p:spPr>
            <a:xfrm>
              <a:off x="5093910" y="1847100"/>
              <a:ext cx="1025637" cy="35600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9" name="Google Shape;189;p4"/>
            <p:cNvSpPr/>
            <p:nvPr/>
          </p:nvSpPr>
          <p:spPr>
            <a:xfrm>
              <a:off x="4032358" y="925476"/>
              <a:ext cx="2087189" cy="3560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0" name="Google Shape;190;p4"/>
            <p:cNvSpPr/>
            <p:nvPr/>
          </p:nvSpPr>
          <p:spPr>
            <a:xfrm>
              <a:off x="2925086" y="2787814"/>
              <a:ext cx="91440" cy="35600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1" name="Google Shape;191;p4"/>
            <p:cNvSpPr/>
            <p:nvPr/>
          </p:nvSpPr>
          <p:spPr>
            <a:xfrm>
              <a:off x="1945168" y="1847100"/>
              <a:ext cx="1025637" cy="3560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2" name="Google Shape;192;p4"/>
            <p:cNvSpPr/>
            <p:nvPr/>
          </p:nvSpPr>
          <p:spPr>
            <a:xfrm>
              <a:off x="801982" y="2787814"/>
              <a:ext cx="91440" cy="35600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3" name="Google Shape;193;p4"/>
            <p:cNvSpPr/>
            <p:nvPr/>
          </p:nvSpPr>
          <p:spPr>
            <a:xfrm>
              <a:off x="847702" y="1847100"/>
              <a:ext cx="1097466" cy="35600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4" name="Google Shape;194;p4"/>
            <p:cNvSpPr/>
            <p:nvPr/>
          </p:nvSpPr>
          <p:spPr>
            <a:xfrm>
              <a:off x="1945168" y="925476"/>
              <a:ext cx="2087189" cy="35600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5" name="Google Shape;195;p4"/>
            <p:cNvSpPr/>
            <p:nvPr/>
          </p:nvSpPr>
          <p:spPr>
            <a:xfrm>
              <a:off x="2014962" y="360036"/>
              <a:ext cx="4034790" cy="56543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 txBox="1"/>
            <p:nvPr/>
          </p:nvSpPr>
          <p:spPr>
            <a:xfrm>
              <a:off x="2014962" y="360036"/>
              <a:ext cx="4034790" cy="5654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Виды денег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637141" y="1281482"/>
              <a:ext cx="2616054" cy="56561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"/>
            <p:cNvSpPr txBox="1"/>
            <p:nvPr/>
          </p:nvSpPr>
          <p:spPr>
            <a:xfrm>
              <a:off x="637141" y="1281482"/>
              <a:ext cx="2616054" cy="5656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натуральные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67" y="2203107"/>
              <a:ext cx="1695268" cy="58470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 txBox="1"/>
            <p:nvPr/>
          </p:nvSpPr>
          <p:spPr>
            <a:xfrm>
              <a:off x="67" y="2203107"/>
              <a:ext cx="1695268" cy="584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товарные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67" y="3143820"/>
              <a:ext cx="1695268" cy="189674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 txBox="1"/>
            <p:nvPr/>
          </p:nvSpPr>
          <p:spPr>
            <a:xfrm>
              <a:off x="67" y="3143820"/>
              <a:ext cx="1695268" cy="18967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зерно, соль, скот и т.д.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2051343" y="2203107"/>
              <a:ext cx="1838925" cy="58470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4"/>
            <p:cNvSpPr txBox="1"/>
            <p:nvPr/>
          </p:nvSpPr>
          <p:spPr>
            <a:xfrm>
              <a:off x="2051343" y="2203107"/>
              <a:ext cx="1838925" cy="584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металлические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2051343" y="3143820"/>
              <a:ext cx="1838925" cy="189674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4"/>
            <p:cNvSpPr txBox="1"/>
            <p:nvPr/>
          </p:nvSpPr>
          <p:spPr>
            <a:xfrm>
              <a:off x="2051343" y="3143820"/>
              <a:ext cx="1838925" cy="18967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монеты из драго- ценных метал- лов (золото, се- ребро)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4811520" y="1281482"/>
              <a:ext cx="2616054" cy="56561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4"/>
            <p:cNvSpPr txBox="1"/>
            <p:nvPr/>
          </p:nvSpPr>
          <p:spPr>
            <a:xfrm>
              <a:off x="4811520" y="1281482"/>
              <a:ext cx="2616054" cy="5656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символические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4246275" y="2203107"/>
              <a:ext cx="1695268" cy="58470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4"/>
            <p:cNvSpPr txBox="1"/>
            <p:nvPr/>
          </p:nvSpPr>
          <p:spPr>
            <a:xfrm>
              <a:off x="4246275" y="2203107"/>
              <a:ext cx="1695268" cy="584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бумажные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4246275" y="3143820"/>
              <a:ext cx="1695268" cy="189674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4"/>
            <p:cNvSpPr txBox="1"/>
            <p:nvPr/>
          </p:nvSpPr>
          <p:spPr>
            <a:xfrm>
              <a:off x="4246275" y="3143820"/>
              <a:ext cx="1695268" cy="18967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банкноты и мо- неты из недра- гоценных ме- таллов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6297551" y="2203107"/>
              <a:ext cx="1695268" cy="58470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4"/>
            <p:cNvSpPr txBox="1"/>
            <p:nvPr/>
          </p:nvSpPr>
          <p:spPr>
            <a:xfrm>
              <a:off x="6297551" y="2203107"/>
              <a:ext cx="1695268" cy="584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электронные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6297551" y="3143820"/>
              <a:ext cx="1695268" cy="189674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4"/>
            <p:cNvSpPr txBox="1"/>
            <p:nvPr/>
          </p:nvSpPr>
          <p:spPr>
            <a:xfrm>
              <a:off x="6297551" y="3143820"/>
              <a:ext cx="1695268" cy="18967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записи на сче- тах, специально созданные еди- ницы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Деньги, их функции и формы</a:t>
            </a:r>
            <a:endParaRPr/>
          </a:p>
        </p:txBody>
      </p:sp>
      <p:grpSp>
        <p:nvGrpSpPr>
          <p:cNvPr id="222" name="Google Shape;222;p5"/>
          <p:cNvGrpSpPr/>
          <p:nvPr/>
        </p:nvGrpSpPr>
        <p:grpSpPr>
          <a:xfrm>
            <a:off x="254552" y="1266080"/>
            <a:ext cx="7986822" cy="4469854"/>
            <a:chOff x="3032" y="69328"/>
            <a:chExt cx="7986822" cy="4469854"/>
          </a:xfrm>
        </p:grpSpPr>
        <p:sp>
          <p:nvSpPr>
            <p:cNvPr id="223" name="Google Shape;223;p5"/>
            <p:cNvSpPr/>
            <p:nvPr/>
          </p:nvSpPr>
          <p:spPr>
            <a:xfrm>
              <a:off x="6374502" y="1853806"/>
              <a:ext cx="91440" cy="42720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4" name="Google Shape;224;p5"/>
            <p:cNvSpPr/>
            <p:nvPr/>
          </p:nvSpPr>
          <p:spPr>
            <a:xfrm>
              <a:off x="4321259" y="747856"/>
              <a:ext cx="2098963" cy="4272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5" name="Google Shape;225;p5"/>
            <p:cNvSpPr/>
            <p:nvPr/>
          </p:nvSpPr>
          <p:spPr>
            <a:xfrm>
              <a:off x="3407341" y="2982661"/>
              <a:ext cx="91440" cy="42720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6" name="Google Shape;226;p5"/>
            <p:cNvSpPr/>
            <p:nvPr/>
          </p:nvSpPr>
          <p:spPr>
            <a:xfrm>
              <a:off x="2222295" y="1853806"/>
              <a:ext cx="1230765" cy="4272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7" name="Google Shape;227;p5"/>
            <p:cNvSpPr/>
            <p:nvPr/>
          </p:nvSpPr>
          <p:spPr>
            <a:xfrm>
              <a:off x="974474" y="2982661"/>
              <a:ext cx="91440" cy="42720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8" name="Google Shape;228;p5"/>
            <p:cNvSpPr/>
            <p:nvPr/>
          </p:nvSpPr>
          <p:spPr>
            <a:xfrm>
              <a:off x="1020194" y="1853806"/>
              <a:ext cx="1202101" cy="42720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9" name="Google Shape;229;p5"/>
            <p:cNvSpPr/>
            <p:nvPr/>
          </p:nvSpPr>
          <p:spPr>
            <a:xfrm>
              <a:off x="2222295" y="747856"/>
              <a:ext cx="2098963" cy="42720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0" name="Google Shape;230;p5"/>
            <p:cNvSpPr/>
            <p:nvPr/>
          </p:nvSpPr>
          <p:spPr>
            <a:xfrm>
              <a:off x="2716677" y="69328"/>
              <a:ext cx="3209164" cy="67852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5"/>
            <p:cNvSpPr txBox="1"/>
            <p:nvPr/>
          </p:nvSpPr>
          <p:spPr>
            <a:xfrm>
              <a:off x="2716677" y="69328"/>
              <a:ext cx="3209164" cy="6785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Денежный оборот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652663" y="1175064"/>
              <a:ext cx="3139265" cy="6787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5"/>
            <p:cNvSpPr txBox="1"/>
            <p:nvPr/>
          </p:nvSpPr>
          <p:spPr>
            <a:xfrm>
              <a:off x="652663" y="1175064"/>
              <a:ext cx="3139265" cy="6787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наличные деньги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3032" y="2281013"/>
              <a:ext cx="2034322" cy="70164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5"/>
            <p:cNvSpPr txBox="1"/>
            <p:nvPr/>
          </p:nvSpPr>
          <p:spPr>
            <a:xfrm>
              <a:off x="3032" y="2281013"/>
              <a:ext cx="2034322" cy="7016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металлические деньги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3032" y="3409869"/>
              <a:ext cx="2034322" cy="111274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5"/>
            <p:cNvSpPr txBox="1"/>
            <p:nvPr/>
          </p:nvSpPr>
          <p:spPr>
            <a:xfrm>
              <a:off x="3032" y="3409869"/>
              <a:ext cx="2034322" cy="11127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монеты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2464563" y="2281013"/>
              <a:ext cx="1976995" cy="70164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5"/>
            <p:cNvSpPr txBox="1"/>
            <p:nvPr/>
          </p:nvSpPr>
          <p:spPr>
            <a:xfrm>
              <a:off x="2464563" y="2281013"/>
              <a:ext cx="1976995" cy="7016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бумажные  деньги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2464563" y="3409869"/>
              <a:ext cx="1976995" cy="111274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5"/>
            <p:cNvSpPr txBox="1"/>
            <p:nvPr/>
          </p:nvSpPr>
          <p:spPr>
            <a:xfrm>
              <a:off x="2464563" y="3409869"/>
              <a:ext cx="1976995" cy="11127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банкноты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4850589" y="1175064"/>
              <a:ext cx="3139265" cy="67874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5"/>
            <p:cNvSpPr txBox="1"/>
            <p:nvPr/>
          </p:nvSpPr>
          <p:spPr>
            <a:xfrm>
              <a:off x="4850589" y="1175064"/>
              <a:ext cx="3139265" cy="6787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безналичные деньги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4868766" y="2281013"/>
              <a:ext cx="3102911" cy="225816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5"/>
            <p:cNvSpPr txBox="1"/>
            <p:nvPr/>
          </p:nvSpPr>
          <p:spPr>
            <a:xfrm>
              <a:off x="4868766" y="2281013"/>
              <a:ext cx="3102911" cy="22581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записи на счетах в банках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6" name="Google Shape;246;p5"/>
          <p:cNvSpPr/>
          <p:nvPr/>
        </p:nvSpPr>
        <p:spPr>
          <a:xfrm>
            <a:off x="251520" y="6021288"/>
            <a:ext cx="7920880" cy="624289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Кешбэк 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(cashback)</a:t>
            </a: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возврат части денег за покупку на карту (при безналичной оплате) для повышения лояльности клиентов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Деньги, их функции и формы</a:t>
            </a:r>
            <a:endParaRPr/>
          </a:p>
        </p:txBody>
      </p:sp>
      <p:sp>
        <p:nvSpPr>
          <p:cNvPr id="252" name="Google Shape;252;p6"/>
          <p:cNvSpPr/>
          <p:nvPr/>
        </p:nvSpPr>
        <p:spPr>
          <a:xfrm>
            <a:off x="192460" y="1484784"/>
            <a:ext cx="7920880" cy="86409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Инфляция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(лат. inflatio - вздутие)</a:t>
            </a: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обесценивание денег, вызванное превышением количества денег, находящихся в обращении, над их товар- ным покрытие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53" name="Google Shape;253;p6"/>
          <p:cNvSpPr/>
          <p:nvPr/>
        </p:nvSpPr>
        <p:spPr>
          <a:xfrm>
            <a:off x="251520" y="3068960"/>
            <a:ext cx="3672408" cy="93610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Недостаток средств для нормального функционирования производства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4440932" y="3068960"/>
            <a:ext cx="3672408" cy="93610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Недостаток средств для приобретения товаров и услуг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55" name="Google Shape;255;p6"/>
          <p:cNvSpPr/>
          <p:nvPr/>
        </p:nvSpPr>
        <p:spPr>
          <a:xfrm>
            <a:off x="323528" y="4941168"/>
            <a:ext cx="7789812" cy="72008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Кредитная система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– это совокупность учреждений и организаций, которые накапливают денежные средства и занимаются кредитованием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56" name="Google Shape;256;p6"/>
          <p:cNvSpPr/>
          <p:nvPr/>
        </p:nvSpPr>
        <p:spPr>
          <a:xfrm>
            <a:off x="323528" y="5733256"/>
            <a:ext cx="7789812" cy="50405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Ключевая роль </a:t>
            </a: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банков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в кредитной системе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57" name="Google Shape;257;p6"/>
          <p:cNvSpPr/>
          <p:nvPr/>
        </p:nvSpPr>
        <p:spPr>
          <a:xfrm>
            <a:off x="5845088" y="4041570"/>
            <a:ext cx="864096" cy="827590"/>
          </a:xfrm>
          <a:prstGeom prst="downArrow">
            <a:avLst>
              <a:gd fmla="val 50000" name="adj1"/>
              <a:gd fmla="val 61466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6"/>
          <p:cNvSpPr/>
          <p:nvPr/>
        </p:nvSpPr>
        <p:spPr>
          <a:xfrm>
            <a:off x="1655676" y="4056826"/>
            <a:ext cx="864096" cy="827590"/>
          </a:xfrm>
          <a:prstGeom prst="downArrow">
            <a:avLst>
              <a:gd fmla="val 50000" name="adj1"/>
              <a:gd fmla="val 61466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Банки и их функции</a:t>
            </a:r>
            <a:endParaRPr sz="4000"/>
          </a:p>
        </p:txBody>
      </p:sp>
      <p:grpSp>
        <p:nvGrpSpPr>
          <p:cNvPr id="264" name="Google Shape;264;p7"/>
          <p:cNvGrpSpPr/>
          <p:nvPr/>
        </p:nvGrpSpPr>
        <p:grpSpPr>
          <a:xfrm>
            <a:off x="252046" y="2996952"/>
            <a:ext cx="7847818" cy="3024335"/>
            <a:chOff x="526" y="648072"/>
            <a:chExt cx="7847818" cy="3024335"/>
          </a:xfrm>
        </p:grpSpPr>
        <p:sp>
          <p:nvSpPr>
            <p:cNvPr id="265" name="Google Shape;265;p7"/>
            <p:cNvSpPr/>
            <p:nvPr/>
          </p:nvSpPr>
          <p:spPr>
            <a:xfrm>
              <a:off x="3924436" y="1363359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6" name="Google Shape;266;p7"/>
            <p:cNvSpPr/>
            <p:nvPr/>
          </p:nvSpPr>
          <p:spPr>
            <a:xfrm>
              <a:off x="3878716" y="1363359"/>
              <a:ext cx="91440" cy="48188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7" name="Google Shape;267;p7"/>
            <p:cNvSpPr/>
            <p:nvPr/>
          </p:nvSpPr>
          <p:spPr>
            <a:xfrm>
              <a:off x="1147868" y="1363359"/>
              <a:ext cx="2776567" cy="48188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8" name="Google Shape;268;p7"/>
            <p:cNvSpPr/>
            <p:nvPr/>
          </p:nvSpPr>
          <p:spPr>
            <a:xfrm>
              <a:off x="3024334" y="648072"/>
              <a:ext cx="1800202" cy="71528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7"/>
            <p:cNvSpPr txBox="1"/>
            <p:nvPr/>
          </p:nvSpPr>
          <p:spPr>
            <a:xfrm>
              <a:off x="3024334" y="648072"/>
              <a:ext cx="1800202" cy="7152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Банк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526" y="1845243"/>
              <a:ext cx="2294683" cy="182716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7"/>
            <p:cNvSpPr txBox="1"/>
            <p:nvPr/>
          </p:nvSpPr>
          <p:spPr>
            <a:xfrm>
              <a:off x="526" y="1845243"/>
              <a:ext cx="2294683" cy="18271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накапливает денежные средства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2777094" y="1845243"/>
              <a:ext cx="2294683" cy="182716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7"/>
            <p:cNvSpPr txBox="1"/>
            <p:nvPr/>
          </p:nvSpPr>
          <p:spPr>
            <a:xfrm>
              <a:off x="2777094" y="1845243"/>
              <a:ext cx="2294683" cy="18271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осуществляет кредитование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5553661" y="1845243"/>
              <a:ext cx="2294683" cy="182716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7"/>
            <p:cNvSpPr txBox="1"/>
            <p:nvPr/>
          </p:nvSpPr>
          <p:spPr>
            <a:xfrm>
              <a:off x="5553661" y="1845243"/>
              <a:ext cx="2294683" cy="18271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осуществляет посредничество в денежных расчётах и операциях с ценными бумагами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6" name="Google Shape;276;p7"/>
          <p:cNvSpPr/>
          <p:nvPr/>
        </p:nvSpPr>
        <p:spPr>
          <a:xfrm>
            <a:off x="237540" y="1628800"/>
            <a:ext cx="7920880" cy="86409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Банк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(итал. banco – скамья, лавка менялы)</a:t>
            </a: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финансовое учреждение, специализирующееся на накоплении денежных средств, кредитовании, посредничестве в денежных расчётах и операциях с ценными бумагами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Банки и их функции</a:t>
            </a:r>
            <a:endParaRPr sz="4000"/>
          </a:p>
        </p:txBody>
      </p:sp>
      <p:grpSp>
        <p:nvGrpSpPr>
          <p:cNvPr id="282" name="Google Shape;282;p8"/>
          <p:cNvGrpSpPr/>
          <p:nvPr/>
        </p:nvGrpSpPr>
        <p:grpSpPr>
          <a:xfrm>
            <a:off x="255373" y="1766102"/>
            <a:ext cx="7985180" cy="4405915"/>
            <a:chOff x="3853" y="425334"/>
            <a:chExt cx="7985180" cy="4405915"/>
          </a:xfrm>
        </p:grpSpPr>
        <p:sp>
          <p:nvSpPr>
            <p:cNvPr id="283" name="Google Shape;283;p8"/>
            <p:cNvSpPr/>
            <p:nvPr/>
          </p:nvSpPr>
          <p:spPr>
            <a:xfrm>
              <a:off x="5584776" y="2290831"/>
              <a:ext cx="1316358" cy="4569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4" name="Google Shape;284;p8"/>
            <p:cNvSpPr/>
            <p:nvPr/>
          </p:nvSpPr>
          <p:spPr>
            <a:xfrm>
              <a:off x="4268418" y="2290831"/>
              <a:ext cx="1316358" cy="45691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5" name="Google Shape;285;p8"/>
            <p:cNvSpPr/>
            <p:nvPr/>
          </p:nvSpPr>
          <p:spPr>
            <a:xfrm>
              <a:off x="3338264" y="1045447"/>
              <a:ext cx="2246511" cy="4569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6" name="Google Shape;286;p8"/>
            <p:cNvSpPr/>
            <p:nvPr/>
          </p:nvSpPr>
          <p:spPr>
            <a:xfrm>
              <a:off x="221433" y="2290831"/>
              <a:ext cx="326369" cy="21337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7" name="Google Shape;287;p8"/>
            <p:cNvSpPr/>
            <p:nvPr/>
          </p:nvSpPr>
          <p:spPr>
            <a:xfrm>
              <a:off x="221433" y="2290831"/>
              <a:ext cx="326369" cy="8635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8" name="Google Shape;288;p8"/>
            <p:cNvSpPr/>
            <p:nvPr/>
          </p:nvSpPr>
          <p:spPr>
            <a:xfrm>
              <a:off x="1091753" y="1045447"/>
              <a:ext cx="2246511" cy="45691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9" name="Google Shape;289;p8"/>
            <p:cNvSpPr/>
            <p:nvPr/>
          </p:nvSpPr>
          <p:spPr>
            <a:xfrm>
              <a:off x="2250365" y="425334"/>
              <a:ext cx="2175798" cy="62011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8"/>
            <p:cNvSpPr txBox="1"/>
            <p:nvPr/>
          </p:nvSpPr>
          <p:spPr>
            <a:xfrm>
              <a:off x="2250365" y="425334"/>
              <a:ext cx="2175798" cy="6201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Банки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3853" y="1502365"/>
              <a:ext cx="2175798" cy="78846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8"/>
            <p:cNvSpPr txBox="1"/>
            <p:nvPr/>
          </p:nvSpPr>
          <p:spPr>
            <a:xfrm>
              <a:off x="3853" y="1502365"/>
              <a:ext cx="2175798" cy="7884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центральный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(национальный)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547803" y="2747748"/>
              <a:ext cx="2175798" cy="81329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8"/>
            <p:cNvSpPr txBox="1"/>
            <p:nvPr/>
          </p:nvSpPr>
          <p:spPr>
            <a:xfrm>
              <a:off x="547803" y="2747748"/>
              <a:ext cx="2175798" cy="8132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хранение золотова- лютных резервов страны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547803" y="4017958"/>
              <a:ext cx="2175798" cy="81329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8"/>
            <p:cNvSpPr txBox="1"/>
            <p:nvPr/>
          </p:nvSpPr>
          <p:spPr>
            <a:xfrm>
              <a:off x="547803" y="4017958"/>
              <a:ext cx="2175798" cy="8132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эмиссия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(выпуск в обращение денег)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4496877" y="1502365"/>
              <a:ext cx="2175798" cy="78846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8"/>
            <p:cNvSpPr txBox="1"/>
            <p:nvPr/>
          </p:nvSpPr>
          <p:spPr>
            <a:xfrm>
              <a:off x="4496877" y="1502365"/>
              <a:ext cx="2175798" cy="7884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коммерческие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3180519" y="2747748"/>
              <a:ext cx="2175798" cy="73457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8"/>
            <p:cNvSpPr txBox="1"/>
            <p:nvPr/>
          </p:nvSpPr>
          <p:spPr>
            <a:xfrm>
              <a:off x="3180519" y="2747748"/>
              <a:ext cx="2175798" cy="7345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универсальные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5813235" y="2747748"/>
              <a:ext cx="2175798" cy="73457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8"/>
            <p:cNvSpPr txBox="1"/>
            <p:nvPr/>
          </p:nvSpPr>
          <p:spPr>
            <a:xfrm>
              <a:off x="5813235" y="2747748"/>
              <a:ext cx="2175798" cy="7345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специализирован-ные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Вклады и кредитование</a:t>
            </a:r>
            <a:endParaRPr sz="4000"/>
          </a:p>
        </p:txBody>
      </p:sp>
      <p:grpSp>
        <p:nvGrpSpPr>
          <p:cNvPr id="308" name="Google Shape;308;p9"/>
          <p:cNvGrpSpPr/>
          <p:nvPr/>
        </p:nvGrpSpPr>
        <p:grpSpPr>
          <a:xfrm>
            <a:off x="325402" y="1472034"/>
            <a:ext cx="7773114" cy="4978275"/>
            <a:chOff x="1874" y="75034"/>
            <a:chExt cx="7773114" cy="4978275"/>
          </a:xfrm>
        </p:grpSpPr>
        <p:sp>
          <p:nvSpPr>
            <p:cNvPr id="309" name="Google Shape;309;p9"/>
            <p:cNvSpPr/>
            <p:nvPr/>
          </p:nvSpPr>
          <p:spPr>
            <a:xfrm>
              <a:off x="5970645" y="2556064"/>
              <a:ext cx="91440" cy="73862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0" name="Google Shape;310;p9"/>
            <p:cNvSpPr/>
            <p:nvPr/>
          </p:nvSpPr>
          <p:spPr>
            <a:xfrm>
              <a:off x="3888432" y="904858"/>
              <a:ext cx="2127933" cy="73862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1" name="Google Shape;311;p9"/>
            <p:cNvSpPr/>
            <p:nvPr/>
          </p:nvSpPr>
          <p:spPr>
            <a:xfrm>
              <a:off x="1714778" y="2556064"/>
              <a:ext cx="91440" cy="73862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2" name="Google Shape;312;p9"/>
            <p:cNvSpPr/>
            <p:nvPr/>
          </p:nvSpPr>
          <p:spPr>
            <a:xfrm>
              <a:off x="1760498" y="904858"/>
              <a:ext cx="2127933" cy="73862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3" name="Google Shape;313;p9"/>
            <p:cNvSpPr/>
            <p:nvPr/>
          </p:nvSpPr>
          <p:spPr>
            <a:xfrm>
              <a:off x="1894628" y="75034"/>
              <a:ext cx="3987607" cy="8298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9"/>
            <p:cNvSpPr txBox="1"/>
            <p:nvPr/>
          </p:nvSpPr>
          <p:spPr>
            <a:xfrm>
              <a:off x="1894628" y="75034"/>
              <a:ext cx="3987607" cy="8298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Банковские операции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1874" y="1643480"/>
              <a:ext cx="3517246" cy="91258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9"/>
            <p:cNvSpPr txBox="1"/>
            <p:nvPr/>
          </p:nvSpPr>
          <p:spPr>
            <a:xfrm>
              <a:off x="1874" y="1643480"/>
              <a:ext cx="3517246" cy="9125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принятие денег на </a:t>
              </a: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депозит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1874" y="3294686"/>
              <a:ext cx="3517246" cy="17586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9"/>
            <p:cNvSpPr txBox="1"/>
            <p:nvPr/>
          </p:nvSpPr>
          <p:spPr>
            <a:xfrm>
              <a:off x="1874" y="3294686"/>
              <a:ext cx="3517246" cy="17586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депозит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(банковский вклад) – это сумма денег, которая разме- щена вкладчиком в банке на определённый срок или до востребования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4257742" y="1643480"/>
              <a:ext cx="3517246" cy="91258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9"/>
            <p:cNvSpPr txBox="1"/>
            <p:nvPr/>
          </p:nvSpPr>
          <p:spPr>
            <a:xfrm>
              <a:off x="4257742" y="1643480"/>
              <a:ext cx="3517246" cy="9125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выдача денег в </a:t>
              </a: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кредит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4257742" y="3294686"/>
              <a:ext cx="3517246" cy="17586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9"/>
            <p:cNvSpPr txBox="1"/>
            <p:nvPr/>
          </p:nvSpPr>
          <p:spPr>
            <a:xfrm>
              <a:off x="4257742" y="3294686"/>
              <a:ext cx="3517246" cy="17586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кредит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(лат. creditum – ссуда, долг) – это денежные средства, предоставляемые банком друго- му лицу (кредитополучателю) в размере и на условиях, предус- мотренных кредитным дого- вором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03.02.2021</vt:lpwstr>
  </property>
</Properties>
</file>