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49"/>
  </p:notesMasterIdLst>
  <p:sldIdLst>
    <p:sldId id="256" r:id="rId3"/>
    <p:sldId id="307" r:id="rId4"/>
    <p:sldId id="308" r:id="rId5"/>
    <p:sldId id="310" r:id="rId6"/>
    <p:sldId id="281" r:id="rId7"/>
    <p:sldId id="282" r:id="rId8"/>
    <p:sldId id="321" r:id="rId9"/>
    <p:sldId id="311" r:id="rId10"/>
    <p:sldId id="278" r:id="rId11"/>
    <p:sldId id="309" r:id="rId12"/>
    <p:sldId id="312" r:id="rId13"/>
    <p:sldId id="257" r:id="rId14"/>
    <p:sldId id="313" r:id="rId15"/>
    <p:sldId id="292" r:id="rId16"/>
    <p:sldId id="288" r:id="rId17"/>
    <p:sldId id="284" r:id="rId18"/>
    <p:sldId id="286" r:id="rId19"/>
    <p:sldId id="283" r:id="rId20"/>
    <p:sldId id="287" r:id="rId21"/>
    <p:sldId id="285" r:id="rId22"/>
    <p:sldId id="289" r:id="rId23"/>
    <p:sldId id="290" r:id="rId24"/>
    <p:sldId id="291" r:id="rId25"/>
    <p:sldId id="320" r:id="rId26"/>
    <p:sldId id="316" r:id="rId27"/>
    <p:sldId id="294" r:id="rId28"/>
    <p:sldId id="296" r:id="rId29"/>
    <p:sldId id="293" r:id="rId30"/>
    <p:sldId id="314" r:id="rId31"/>
    <p:sldId id="315" r:id="rId32"/>
    <p:sldId id="297" r:id="rId33"/>
    <p:sldId id="299" r:id="rId34"/>
    <p:sldId id="298" r:id="rId35"/>
    <p:sldId id="300" r:id="rId36"/>
    <p:sldId id="301" r:id="rId37"/>
    <p:sldId id="302" r:id="rId38"/>
    <p:sldId id="303" r:id="rId39"/>
    <p:sldId id="304" r:id="rId40"/>
    <p:sldId id="306" r:id="rId41"/>
    <p:sldId id="305" r:id="rId42"/>
    <p:sldId id="317" r:id="rId43"/>
    <p:sldId id="318" r:id="rId44"/>
    <p:sldId id="322" r:id="rId45"/>
    <p:sldId id="323" r:id="rId46"/>
    <p:sldId id="324" r:id="rId47"/>
    <p:sldId id="319" r:id="rId48"/>
  </p:sldIdLst>
  <p:sldSz cx="9144000" cy="5143500" type="screen16x9"/>
  <p:notesSz cx="6858000" cy="9945688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PT Sans Narrow" charset="-52"/>
      <p:regular r:id="rId54"/>
      <p:bold r:id="rId55"/>
    </p:embeddedFont>
    <p:embeddedFont>
      <p:font typeface="Corsiva" charset="0"/>
      <p:regular r:id="rId56"/>
      <p:bold r:id="rId57"/>
      <p:italic r:id="rId58"/>
      <p:boldItalic r:id="rId59"/>
    </p:embeddedFont>
    <p:embeddedFont>
      <p:font typeface="Open Sans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lmVXbxK3EfBSDm3DBy4YWlsL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9" autoAdjust="0"/>
  </p:normalViewPr>
  <p:slideViewPr>
    <p:cSldViewPr snapToGrid="0">
      <p:cViewPr varScale="1">
        <p:scale>
          <a:sx n="89" d="100"/>
          <a:sy n="89" d="100"/>
        </p:scale>
        <p:origin x="-83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117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0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10"/>
          <p:cNvGrpSpPr/>
          <p:nvPr/>
        </p:nvGrpSpPr>
        <p:grpSpPr>
          <a:xfrm>
            <a:off x="1004146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10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0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10"/>
          <p:cNvGrpSpPr/>
          <p:nvPr/>
        </p:nvGrpSpPr>
        <p:grpSpPr>
          <a:xfrm>
            <a:off x="1004153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10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10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7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9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4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88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45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9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7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30.03.2025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750272" y="1543609"/>
            <a:ext cx="7832240" cy="19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400" i="1" dirty="0" smtClean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400" i="1" dirty="0" smtClean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400" i="1" dirty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400" i="1" dirty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400" i="1" dirty="0" smtClean="0">
                <a:solidFill>
                  <a:srgbClr val="000510"/>
                </a:solidFill>
                <a:latin typeface="Corsiva"/>
                <a:ea typeface="Corsiva"/>
                <a:cs typeface="Corsiva"/>
                <a:sym typeface="Corsiva"/>
              </a:rPr>
              <a:t>СЕМИНАР-ПРАКТИКУМ</a:t>
            </a:r>
            <a:r>
              <a:rPr lang="ru-RU" sz="3400" i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3400" i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400" i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«ФОРМИРОВАНИЕ ФИНАНСОВОЙ ГРАМОТНОСТИ НА УЧЕБНЫХ ЗАНЯТИЯХ»</a:t>
            </a:r>
            <a:endParaRPr lang="ru-RU" sz="3400" i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1986591" y="3515421"/>
            <a:ext cx="556169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Мискевич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Светлана Викторовна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«Средняя школа №34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г.Бобруйска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111\Downloads\cdf17be73e107f216e125f055a1e0c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b="4872"/>
          <a:stretch/>
        </p:blipFill>
        <p:spPr bwMode="auto">
          <a:xfrm>
            <a:off x="479698" y="136634"/>
            <a:ext cx="8348992" cy="48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«Услуги и товары»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5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1" y="200659"/>
            <a:ext cx="1714499" cy="2247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ownloads\11585babedcecc79dfaa6750527f4e7ca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22913" r="5478" b="4000"/>
          <a:stretch/>
        </p:blipFill>
        <p:spPr bwMode="auto">
          <a:xfrm>
            <a:off x="265431" y="2641599"/>
            <a:ext cx="2682240" cy="2042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1\Downloads\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6"/>
          <a:stretch/>
        </p:blipFill>
        <p:spPr bwMode="auto">
          <a:xfrm>
            <a:off x="2616250" y="410209"/>
            <a:ext cx="270383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t="12237" b="10445"/>
          <a:stretch/>
        </p:blipFill>
        <p:spPr bwMode="auto">
          <a:xfrm>
            <a:off x="3236125" y="2738056"/>
            <a:ext cx="2501671" cy="184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111\Downloads\hqdefaul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2889"/>
          <a:stretch/>
        </p:blipFill>
        <p:spPr bwMode="auto">
          <a:xfrm>
            <a:off x="6125281" y="342900"/>
            <a:ext cx="2455001" cy="1963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-358"/>
          <a:stretch/>
        </p:blipFill>
        <p:spPr bwMode="auto">
          <a:xfrm>
            <a:off x="6008015" y="2641599"/>
            <a:ext cx="2689532" cy="1836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«Желаемое – </a:t>
            </a:r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необходимое</a:t>
            </a:r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2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1520" y="1265487"/>
            <a:ext cx="54051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мыло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43236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билеты в кинотеатр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1840" y="1306127"/>
            <a:ext cx="5496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обувь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50348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игрушечная машинка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1520" y="1346767"/>
            <a:ext cx="5496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хлеб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265487"/>
            <a:ext cx="8798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мороженое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28" y="528964"/>
            <a:ext cx="8681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молодых людей понимать, анализировать, оценивать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использовать информацию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связанную с финансами, для принятия эффективных решений в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различных жизненных контекстах (учеба, семья, личные расходы,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финансовое благополучие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общества).</a:t>
            </a:r>
          </a:p>
        </p:txBody>
      </p:sp>
    </p:spTree>
    <p:extLst>
      <p:ext uri="{BB962C8B-B14F-4D97-AF65-F5344CB8AC3E}">
        <p14:creationId xmlns:p14="http://schemas.microsoft.com/office/powerpoint/2010/main" val="122615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50348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воздушный шарик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440" y="1041967"/>
            <a:ext cx="8798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молоко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391727"/>
            <a:ext cx="8798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билеты в цирк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133407"/>
            <a:ext cx="8798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0" dirty="0">
                <a:solidFill>
                  <a:srgbClr val="FF0000"/>
                </a:solidFill>
                <a:latin typeface="Times New Roman"/>
                <a:ea typeface="Times New Roman"/>
              </a:rPr>
              <a:t>одежда</a:t>
            </a:r>
            <a:endParaRPr lang="ru-RU" sz="13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29654" y="2431337"/>
            <a:ext cx="4183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40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«Желаемое – </a:t>
            </a:r>
            <a:r>
              <a:rPr lang="ru-RU" sz="40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необходимое</a:t>
            </a:r>
            <a:r>
              <a:rPr lang="ru-RU" sz="40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40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qrcoder.ru/code/?https%3A%2F%2Flearningapps.org%2Fwatch%3Fv%3Dpvu6e74sa25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" y="392478"/>
            <a:ext cx="3690912" cy="369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80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«Доходы и расходы»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6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58047"/>
            <a:ext cx="87985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81818"/>
                </a:solidFill>
                <a:latin typeface="Times New Roman"/>
                <a:ea typeface="Times New Roman"/>
              </a:rPr>
              <a:t>Семья Соловьевых</a:t>
            </a:r>
            <a:endParaRPr lang="ru-RU" sz="2200" dirty="0">
              <a:latin typeface="Times New Roman"/>
              <a:ea typeface="Times New Roman"/>
            </a:endParaRPr>
          </a:p>
          <a:p>
            <a:pPr indent="449580" algn="just"/>
            <a:endParaRPr lang="ru-RU" sz="2200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 indent="449580" algn="just"/>
            <a:r>
              <a:rPr lang="ru-RU" sz="22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Составьте </a:t>
            </a:r>
            <a:r>
              <a:rPr lang="ru-RU" sz="2200" dirty="0">
                <a:solidFill>
                  <a:srgbClr val="181818"/>
                </a:solidFill>
                <a:latin typeface="Times New Roman"/>
                <a:ea typeface="Times New Roman"/>
              </a:rPr>
              <a:t>семейный бюджет семьи за прошедший месяц на основе известных данных. Семья Соловьевых – неполная, состоит из мамы (врач), бабушки (пенсионерка) и трехлетнего Пети. За октябрь мама получила зарплату 15000 рублей, бабушке была выплачена пенсия 9000 рублей, детское пособие составило 800 рублей. Расходы составили: коммунальные услуги – 4000 рублей, продукты – 12000 рублей, лекарства для семьи во время эпидемии гриппа – 2000 рублей, зимняя одежда – 5000 рублей, игрушки – 300 рублей, поход на день рождения к друзьям – 500 рублей, расходы на транспорт – 1000 рублей, ремонт стиральной машины - 1000 рублей. </a:t>
            </a:r>
            <a:endParaRPr lang="ru-RU" sz="2200" dirty="0" smtClean="0">
              <a:solidFill>
                <a:srgbClr val="181818"/>
              </a:solidFill>
              <a:latin typeface="Times New Roman"/>
              <a:ea typeface="Times New Roman"/>
            </a:endParaRPr>
          </a:p>
          <a:p>
            <a:pPr indent="449580" algn="just"/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9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680" y="158047"/>
            <a:ext cx="8798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81818"/>
                </a:solidFill>
                <a:latin typeface="Times New Roman"/>
                <a:ea typeface="Times New Roman"/>
              </a:rPr>
              <a:t>Семья Петровых</a:t>
            </a:r>
            <a:endParaRPr lang="ru-RU" sz="1800" dirty="0">
              <a:latin typeface="Times New Roman"/>
              <a:ea typeface="Times New Roman"/>
            </a:endParaRPr>
          </a:p>
          <a:p>
            <a:pPr indent="449580" algn="just"/>
            <a:r>
              <a:rPr lang="ru-RU" sz="2200" dirty="0">
                <a:solidFill>
                  <a:srgbClr val="181818"/>
                </a:solidFill>
                <a:latin typeface="Times New Roman"/>
                <a:ea typeface="Times New Roman"/>
              </a:rPr>
              <a:t>Составьте семейный бюджет семьи за прошедший месяц на основе известных данных. Семья Петровых состоит из папы (индивидуальный предприниматель), мамы (безработная), бабушки (пенсионерка) и сына (студент). За октябрь отец получил прибыль от предпринимательской деятельности в размере 30 000 рублей, бабушке была выплачена пенсия в размере 4500 рублей, мама не смогла найти работу, и получила пособие по безработице в сумме 2000 рублей. Сын получил стипендию в размере 1500 и потратил ее на покупку джинсов. Семья подарила маме на день рождения мобильный телефон стоимостью 4400 рублей. На покупку еды семье пришлось потратить 15000 рублей и транспортные расходы - 1200 рублей, на оплату жилищно - коммунальных услуг – 6300 рублей, ремонт холодильника – 2000 рублей. Помощь заболевшему родственнику – 1000</a:t>
            </a:r>
            <a:r>
              <a:rPr lang="ru-RU" sz="2200" dirty="0" smtClean="0">
                <a:solidFill>
                  <a:srgbClr val="181818"/>
                </a:solidFill>
                <a:latin typeface="Times New Roman"/>
                <a:ea typeface="Times New Roman"/>
              </a:rPr>
              <a:t>.</a:t>
            </a:r>
            <a:endParaRPr lang="ru-RU" sz="2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0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66800"/>
              </p:ext>
            </p:extLst>
          </p:nvPr>
        </p:nvGraphicFramePr>
        <p:xfrm>
          <a:off x="1188720" y="229172"/>
          <a:ext cx="7213600" cy="4160520"/>
        </p:xfrm>
        <a:graphic>
          <a:graphicData uri="http://schemas.openxmlformats.org/drawingml/2006/table">
            <a:tbl>
              <a:tblPr firstRow="1" firstCol="1" bandRow="1"/>
              <a:tblGrid>
                <a:gridCol w="3425746"/>
                <a:gridCol w="3787854"/>
              </a:tblGrid>
              <a:tr h="50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dirty="0" smtClean="0">
                          <a:solidFill>
                            <a:srgbClr val="000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300" b="1" dirty="0" smtClean="0">
                          <a:solidFill>
                            <a:srgbClr val="00051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>
                        <a:solidFill>
                          <a:srgbClr val="00051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5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«Ситуации»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3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fo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1" y="125796"/>
            <a:ext cx="4571562" cy="45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0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«Назови пословицу»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8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4" y="416560"/>
            <a:ext cx="6334372" cy="36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840" y="4266982"/>
            <a:ext cx="3514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«Денег куры не клюют»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4" y="416560"/>
            <a:ext cx="6334372" cy="3619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7" y="365324"/>
            <a:ext cx="6157936" cy="382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0480" y="4266982"/>
            <a:ext cx="425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«Деньги лопатой гребут»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87" y="365324"/>
            <a:ext cx="6157936" cy="382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 bwMode="auto">
          <a:xfrm>
            <a:off x="1710230" y="399393"/>
            <a:ext cx="5683250" cy="37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0480" y="4266982"/>
            <a:ext cx="425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«Деньги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любят счёт»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 bwMode="auto">
          <a:xfrm>
            <a:off x="1710230" y="399393"/>
            <a:ext cx="5683250" cy="37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4" y="314325"/>
            <a:ext cx="5033963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083" y="4266982"/>
            <a:ext cx="6295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«Не имей сто рублей, а имей сто друзей»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94" y="314325"/>
            <a:ext cx="5033963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63" y="457200"/>
            <a:ext cx="5456949" cy="3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28" y="1159585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«Деньги </a:t>
            </a:r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мира»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9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710" y="4266982"/>
            <a:ext cx="6674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«Денежки — воробушки, прилетели-улетели»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63" y="457200"/>
            <a:ext cx="5456949" cy="36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«Составь задание»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68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4097" y="17378"/>
            <a:ext cx="26591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Муха, Муха-Цокотуха,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Позолоченное брюхо!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Муха по полю пошла,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Муха денежку нашла.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Пошла Муха на базар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купила самовар: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«Приходите, тараканы,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Я вас чаем угощу!»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Тараканы прибегали,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Все стаканы выпивали,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А букашки —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По три чашки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 молоком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 крендельком: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Нынче Муха-Цокотуха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Именинница!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9296" y="560409"/>
            <a:ext cx="249620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Приходили к Мухе блошки,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Приносили ей сапожки,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А сапожки не простые —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 них застёжки золотые.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Приходила к Мухе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Бабушка-пчела,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Мухе-Цокотухе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Мёду принесла…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«Бабочка-красавица,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Кушайте варенье!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Или вам не нравится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Наше угощенье?»</a:t>
            </a:r>
          </a:p>
        </p:txBody>
      </p:sp>
    </p:spTree>
    <p:extLst>
      <p:ext uri="{BB962C8B-B14F-4D97-AF65-F5344CB8AC3E}">
        <p14:creationId xmlns:p14="http://schemas.microsoft.com/office/powerpoint/2010/main" val="3911752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«Ситуации» 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20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882" y="341201"/>
            <a:ext cx="83802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/>
              </a:rPr>
              <a:t>Вася </a:t>
            </a:r>
            <a:r>
              <a:rPr lang="ru-RU" sz="4000" dirty="0">
                <a:latin typeface="Times New Roman"/>
              </a:rPr>
              <a:t>разместил в </a:t>
            </a:r>
            <a:r>
              <a:rPr lang="ru-RU" sz="4000" dirty="0" err="1">
                <a:latin typeface="Times New Roman"/>
              </a:rPr>
              <a:t>Instagram</a:t>
            </a:r>
            <a:r>
              <a:rPr lang="ru-RU" sz="4000" dirty="0">
                <a:latin typeface="Times New Roman"/>
              </a:rPr>
              <a:t> фотографию своей банковской карты, прокомментировав: «Ура! Теперь и у меня есть банковская карта! Спасибо, родители!»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997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882" y="341201"/>
            <a:ext cx="83802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/>
              </a:rPr>
              <a:t>Ирина написала на своей страничке в </a:t>
            </a:r>
            <a:r>
              <a:rPr lang="ru-RU" sz="4000" dirty="0" err="1">
                <a:latin typeface="Times New Roman"/>
              </a:rPr>
              <a:t>соцсети</a:t>
            </a:r>
            <a:r>
              <a:rPr lang="ru-RU" sz="4000" dirty="0">
                <a:latin typeface="Times New Roman"/>
              </a:rPr>
              <a:t> «В Контакте»: «Как сильно меня любят мои родители! Мама в качестве ПИН-кода для своей карты использует именно мой день рождения!»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832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Rossijskie-banki-s-bazovoj-litsenziej-narastili-rentabeln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r="8860"/>
          <a:stretch/>
        </p:blipFill>
        <p:spPr bwMode="auto">
          <a:xfrm>
            <a:off x="238664" y="-1"/>
            <a:ext cx="3207083" cy="26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ownloads\kariguz_eko_komfort_40h60_kd_ek10_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 b="17660"/>
          <a:stretch/>
        </p:blipFill>
        <p:spPr bwMode="auto">
          <a:xfrm>
            <a:off x="1842205" y="2622142"/>
            <a:ext cx="3342293" cy="2230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1\Downloads\dd652b961265eb7251347b8724c9d6c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4" y="113185"/>
            <a:ext cx="3681908" cy="2881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11698"/>
              </p:ext>
            </p:extLst>
          </p:nvPr>
        </p:nvGraphicFramePr>
        <p:xfrm>
          <a:off x="518160" y="147892"/>
          <a:ext cx="3444240" cy="4800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4240"/>
              </a:tblGrid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Злотый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Рупия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Шекель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Донг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Юань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Фунт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Иена</a:t>
                      </a: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</a:t>
                      </a:r>
                    </a:p>
                  </a:txBody>
                  <a:tcPr marL="31430" marR="3143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68800" y="142009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Польша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Вьетнам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Израиль,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Япония,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Куба,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Китай,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Англия 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4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36391"/>
              </p:ext>
            </p:extLst>
          </p:nvPr>
        </p:nvGraphicFramePr>
        <p:xfrm>
          <a:off x="1691680" y="249492"/>
          <a:ext cx="5760640" cy="4526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5734"/>
                <a:gridCol w="3024906"/>
              </a:tblGrid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Злотый</a:t>
                      </a:r>
                      <a:endParaRPr lang="ru-RU" sz="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Польша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Рупия</a:t>
                      </a:r>
                      <a:endParaRPr lang="ru-RU" sz="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Индия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Шекель</a:t>
                      </a:r>
                      <a:endParaRPr lang="ru-RU" sz="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Израиль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Донг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Вьетнам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Юань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 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Фунт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Иена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</a:t>
                      </a:r>
                      <a:endParaRPr lang="ru-RU" sz="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3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Куба</a:t>
                      </a:r>
                      <a:endParaRPr lang="ru-RU" sz="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430" marR="31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4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1088" y="1653571"/>
            <a:ext cx="34263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44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«Деньги </a:t>
            </a:r>
            <a:r>
              <a:rPr lang="ru-RU" sz="44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мира» </a:t>
            </a:r>
            <a:endParaRPr lang="ru-RU" sz="44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qrcoder.ru/code/?https%3A%2F%2Flearningapps.org%2Fwatch%3Fv%3Dp804hedtk25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6" y="310217"/>
            <a:ext cx="3743762" cy="37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59" y="581516"/>
            <a:ext cx="83662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</a:p>
          <a:p>
            <a:pPr algn="ctr"/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«Оригинал </a:t>
            </a:r>
            <a:r>
              <a:rPr lang="ru-RU" sz="7200" b="1" i="1" dirty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или фальшивка» </a:t>
            </a:r>
            <a:r>
              <a:rPr lang="ru-RU" sz="7200" b="1" i="1" dirty="0" smtClean="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i="1" dirty="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325120"/>
            <a:ext cx="8595359" cy="442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3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543</Words>
  <Application>Microsoft Office PowerPoint</Application>
  <PresentationFormat>Экран (16:9)</PresentationFormat>
  <Paragraphs>157</Paragraphs>
  <Slides>46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Times New Roman</vt:lpstr>
      <vt:lpstr>PT Sans Narrow</vt:lpstr>
      <vt:lpstr>Corsiva</vt:lpstr>
      <vt:lpstr>Open Sans</vt:lpstr>
      <vt:lpstr>Tropic</vt:lpstr>
      <vt:lpstr>1_Тема Office</vt:lpstr>
      <vt:lpstr>  СЕМИНАР-ПРАКТИКУМ «ФОРМИРОВАНИЕ ФИНАНСОВОЙ ГРАМОТНОСТИ НА УЧЕБНЫХ ЗАНЯТИЯХ»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ЭОР    при изучении учебных предметов  «Всемирная история», «История Беларуси», «Обществоведение»</dc:title>
  <dc:creator>user</dc:creator>
  <cp:lastModifiedBy>1111</cp:lastModifiedBy>
  <cp:revision>34</cp:revision>
  <dcterms:modified xsi:type="dcterms:W3CDTF">2025-03-30T19:55:26Z</dcterms:modified>
</cp:coreProperties>
</file>