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Brygada 1918"/>
      <p:regular r:id="rId17"/>
    </p:embeddedFont>
    <p:embeddedFont>
      <p:font typeface="Brygada 1918"/>
      <p:regular r:id="rId18"/>
    </p:embeddedFont>
    <p:embeddedFont>
      <p:font typeface="Brygada 1918"/>
      <p:regular r:id="rId19"/>
    </p:embeddedFont>
    <p:embeddedFont>
      <p:font typeface="Brygada 1918"/>
      <p:regular r:id="rId20"/>
    </p:embeddedFont>
    <p:embeddedFont>
      <p:font typeface="Montserrat Medium"/>
      <p:regular r:id="rId21"/>
    </p:embeddedFont>
    <p:embeddedFont>
      <p:font typeface="Montserrat Medium"/>
      <p:regular r:id="rId22"/>
    </p:embeddedFont>
    <p:embeddedFont>
      <p:font typeface="Montserrat Medium"/>
      <p:regular r:id="rId23"/>
    </p:embeddedFont>
    <p:embeddedFont>
      <p:font typeface="Montserrat Medium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660" y="2248019"/>
            <a:ext cx="76454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Информация как фактор производства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35660" y="3996214"/>
            <a:ext cx="7645479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Факторы производства включают труд, капитал, землю, предпринимательство и информацию. Информация становится ключевым фактором в современной экономике. Эта презентация покажет вам почему. Обзор содержания презентации перед вами.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6235660" y="5622846"/>
            <a:ext cx="342543" cy="342543"/>
          </a:xfrm>
          <a:prstGeom prst="roundRect">
            <a:avLst>
              <a:gd name="adj" fmla="val 26691789"/>
            </a:avLst>
          </a:prstGeom>
          <a:solidFill>
            <a:srgbClr val="F7CF85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344960" y="5745361"/>
            <a:ext cx="123825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КГ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685240" y="5606772"/>
            <a:ext cx="2469594" cy="3746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по Кирилл  Гацко</a:t>
            </a: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2546033"/>
            <a:ext cx="570940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Заключение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49260" y="3580686"/>
            <a:ext cx="7645479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Информация – важный фактор производства. Эффективно используйте её для достижения успеха.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749260" y="4506397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Информация важна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749260" y="4923711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Управляйте ей эффективно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749260" y="5341025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Достигайте успеха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2594967"/>
            <a:ext cx="12876967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Роль информации в современной экономике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49260" y="3843695"/>
            <a:ext cx="3343394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Стратегический ресурс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49260" y="4414599"/>
            <a:ext cx="6304836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Информация – стратегический ресурс для развития. Она влияет на принятие решений и формирует конкурентное преимущество.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583924" y="3843695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Рост ВВП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83924" y="4414599"/>
            <a:ext cx="6304836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В развитых странах, например, в США и ЕС, значение информации в ВВП растет последние 20 лет.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9469" y="583883"/>
            <a:ext cx="7657862" cy="212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Типы информации и информационные ресурсы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29469" y="3264694"/>
            <a:ext cx="477679" cy="477679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5" name="Text 2"/>
          <p:cNvSpPr/>
          <p:nvPr/>
        </p:nvSpPr>
        <p:spPr>
          <a:xfrm>
            <a:off x="6298466" y="3291245"/>
            <a:ext cx="339685" cy="424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6919436" y="3264694"/>
            <a:ext cx="3032879" cy="70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Экономическая информация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919436" y="4099798"/>
            <a:ext cx="3032879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Определение и примеры экономической информации.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10164604" y="3264694"/>
            <a:ext cx="477679" cy="477679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9" name="Text 6"/>
          <p:cNvSpPr/>
          <p:nvPr/>
        </p:nvSpPr>
        <p:spPr>
          <a:xfrm>
            <a:off x="10233600" y="3291245"/>
            <a:ext cx="339685" cy="424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854571" y="3264694"/>
            <a:ext cx="3032879" cy="70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Научно-техническая информация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854571" y="4099798"/>
            <a:ext cx="3032879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Значение научно-технической информации для инноваций.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29469" y="5569625"/>
            <a:ext cx="477679" cy="477679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13" name="Text 10"/>
          <p:cNvSpPr/>
          <p:nvPr/>
        </p:nvSpPr>
        <p:spPr>
          <a:xfrm>
            <a:off x="6298466" y="5596176"/>
            <a:ext cx="339685" cy="424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6919436" y="5569625"/>
            <a:ext cx="4235887" cy="353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Управленческая информация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19436" y="6050875"/>
            <a:ext cx="6967895" cy="679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Необходимость управленческой информации для эффективного управления.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6229469" y="6968847"/>
            <a:ext cx="7657862" cy="679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Информационные ресурсы: базы данных, экспертные системы, интернет-порталы.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660" y="1126093"/>
            <a:ext cx="76454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Информация и производительность труда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60" y="2874288"/>
            <a:ext cx="535186" cy="5351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35660" y="3623548"/>
            <a:ext cx="2334339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Повышение эффективности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35660" y="4465558"/>
            <a:ext cx="2334339" cy="1712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Информация повышает эффективность работы сотрудников.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111" y="2874288"/>
            <a:ext cx="535186" cy="5351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91111" y="3623548"/>
            <a:ext cx="2334458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Информационные технологии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891111" y="4465558"/>
            <a:ext cx="2334458" cy="1712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Информационные технологии повышают производительность.</a:t>
            </a:r>
            <a:endParaRPr lang="en-US" sz="16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6681" y="2874288"/>
            <a:ext cx="535186" cy="5351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6681" y="3623548"/>
            <a:ext cx="2334339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Статистика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6681" y="4108728"/>
            <a:ext cx="2334339" cy="1712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Статистика подтверждает повышение производительности при внедрении IT.</a:t>
            </a:r>
            <a:endParaRPr lang="en-US" sz="1650" dirty="0"/>
          </a:p>
        </p:txBody>
      </p:sp>
      <p:sp>
        <p:nvSpPr>
          <p:cNvPr id="13" name="Text 7"/>
          <p:cNvSpPr/>
          <p:nvPr/>
        </p:nvSpPr>
        <p:spPr>
          <a:xfrm>
            <a:off x="6235660" y="6418540"/>
            <a:ext cx="7645479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CRM-, ERP-системы и системы управления знаниями помогают в этом.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1029533"/>
            <a:ext cx="7645479" cy="214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Информационные технологии (IT) и их применение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990124" y="3491270"/>
            <a:ext cx="30480" cy="2783086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</p:sp>
      <p:sp>
        <p:nvSpPr>
          <p:cNvPr id="5" name="Shape 2"/>
          <p:cNvSpPr/>
          <p:nvPr/>
        </p:nvSpPr>
        <p:spPr>
          <a:xfrm>
            <a:off x="1200507" y="3957757"/>
            <a:ext cx="642223" cy="3048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</p:sp>
      <p:sp>
        <p:nvSpPr>
          <p:cNvPr id="6" name="Shape 3"/>
          <p:cNvSpPr/>
          <p:nvPr/>
        </p:nvSpPr>
        <p:spPr>
          <a:xfrm>
            <a:off x="749260" y="3732133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7" name="Text 4"/>
          <p:cNvSpPr/>
          <p:nvPr/>
        </p:nvSpPr>
        <p:spPr>
          <a:xfrm>
            <a:off x="818852" y="3758922"/>
            <a:ext cx="342543" cy="42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060615" y="3705344"/>
            <a:ext cx="381345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Большие данные (Big Data)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1200507" y="4956810"/>
            <a:ext cx="642223" cy="3048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</p:sp>
      <p:sp>
        <p:nvSpPr>
          <p:cNvPr id="10" name="Shape 7"/>
          <p:cNvSpPr/>
          <p:nvPr/>
        </p:nvSpPr>
        <p:spPr>
          <a:xfrm>
            <a:off x="749260" y="4731187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1" name="Text 8"/>
          <p:cNvSpPr/>
          <p:nvPr/>
        </p:nvSpPr>
        <p:spPr>
          <a:xfrm>
            <a:off x="818852" y="4757976"/>
            <a:ext cx="342543" cy="42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2060615" y="4704398"/>
            <a:ext cx="4328636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Искусственный интеллект (AI)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1200507" y="5955863"/>
            <a:ext cx="642223" cy="3048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</p:sp>
      <p:sp>
        <p:nvSpPr>
          <p:cNvPr id="14" name="Shape 11"/>
          <p:cNvSpPr/>
          <p:nvPr/>
        </p:nvSpPr>
        <p:spPr>
          <a:xfrm>
            <a:off x="749260" y="5730240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5" name="Text 12"/>
          <p:cNvSpPr/>
          <p:nvPr/>
        </p:nvSpPr>
        <p:spPr>
          <a:xfrm>
            <a:off x="818852" y="5757029"/>
            <a:ext cx="342543" cy="42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2060615" y="5703451"/>
            <a:ext cx="3279815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Облачные вычисления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749260" y="6515219"/>
            <a:ext cx="7645479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IT применяются в производстве, финансах, маркетинге и логистике. Ожидается рост рынка IT-технологий в России.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660" y="1207770"/>
            <a:ext cx="7617738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Информация и инновации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60" y="2242423"/>
            <a:ext cx="1070491" cy="128456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7263" y="2456498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Роль информации</a:t>
            </a:r>
            <a:endParaRPr lang="en-US" sz="220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60" y="3526988"/>
            <a:ext cx="1070491" cy="128456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627263" y="3741063"/>
            <a:ext cx="3609142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Информационный поиск</a:t>
            </a:r>
            <a:endParaRPr lang="en-US" sz="220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660" y="4811554"/>
            <a:ext cx="1070491" cy="128456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627263" y="5025628"/>
            <a:ext cx="3652004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Информационный обмен</a:t>
            </a:r>
            <a:endParaRPr lang="en-US" sz="2200" dirty="0"/>
          </a:p>
        </p:txBody>
      </p:sp>
      <p:sp>
        <p:nvSpPr>
          <p:cNvPr id="10" name="Text 4"/>
          <p:cNvSpPr/>
          <p:nvPr/>
        </p:nvSpPr>
        <p:spPr>
          <a:xfrm>
            <a:off x="6235660" y="6336983"/>
            <a:ext cx="7645479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Информация важна для создания инноваций. Анализ данных выявляет новые возможности.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783074"/>
            <a:ext cx="9183410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Информационная безопасность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34383" y="4044315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Важность защиты</a:t>
            </a:r>
            <a:endParaRPr lang="en-US" sz="2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7175" y="1924764"/>
            <a:ext cx="4596051" cy="459605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570280" y="3746004"/>
            <a:ext cx="320278" cy="400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9934337" y="2814995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Виды угроз</a:t>
            </a:r>
            <a:endParaRPr lang="en-US" sz="22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175" y="1924764"/>
            <a:ext cx="4596051" cy="459605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86797" y="2788503"/>
            <a:ext cx="320278" cy="400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</a:t>
            </a:r>
            <a:endParaRPr lang="en-US" sz="2500" dirty="0"/>
          </a:p>
        </p:txBody>
      </p:sp>
      <p:sp>
        <p:nvSpPr>
          <p:cNvPr id="9" name="Text 5"/>
          <p:cNvSpPr/>
          <p:nvPr/>
        </p:nvSpPr>
        <p:spPr>
          <a:xfrm>
            <a:off x="9934337" y="5273635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Методы защиты</a:t>
            </a:r>
            <a:endParaRPr lang="en-US" sz="22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175" y="1924764"/>
            <a:ext cx="4596051" cy="459605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707809" y="5533132"/>
            <a:ext cx="320278" cy="400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3</a:t>
            </a:r>
            <a:endParaRPr lang="en-US" sz="2500" dirty="0"/>
          </a:p>
        </p:txBody>
      </p:sp>
      <p:sp>
        <p:nvSpPr>
          <p:cNvPr id="12" name="Text 7"/>
          <p:cNvSpPr/>
          <p:nvPr/>
        </p:nvSpPr>
        <p:spPr>
          <a:xfrm>
            <a:off x="749260" y="6761678"/>
            <a:ext cx="13131879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Важно защищать информацию от кибер-атак и утечек данных. Используйте шифрование, брандмауэры, системы обнаружения.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8665" y="589717"/>
            <a:ext cx="7646670" cy="2138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Примеры успешного использования информации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48665" y="3049310"/>
            <a:ext cx="7646670" cy="784027"/>
          </a:xfrm>
          <a:prstGeom prst="roundRect">
            <a:avLst>
              <a:gd name="adj" fmla="val 4092"/>
            </a:avLst>
          </a:prstGeom>
          <a:solidFill>
            <a:srgbClr val="4D1529"/>
          </a:solidFill>
          <a:ln/>
        </p:spPr>
      </p:sp>
      <p:sp>
        <p:nvSpPr>
          <p:cNvPr id="5" name="Text 2"/>
          <p:cNvSpPr/>
          <p:nvPr/>
        </p:nvSpPr>
        <p:spPr>
          <a:xfrm>
            <a:off x="962501" y="3263146"/>
            <a:ext cx="2852023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Amazon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748665" y="4047173"/>
            <a:ext cx="7646670" cy="784027"/>
          </a:xfrm>
          <a:prstGeom prst="roundRect">
            <a:avLst>
              <a:gd name="adj" fmla="val 4092"/>
            </a:avLst>
          </a:prstGeom>
          <a:solidFill>
            <a:srgbClr val="4D1529"/>
          </a:solidFill>
          <a:ln/>
        </p:spPr>
      </p:sp>
      <p:sp>
        <p:nvSpPr>
          <p:cNvPr id="7" name="Text 4"/>
          <p:cNvSpPr/>
          <p:nvPr/>
        </p:nvSpPr>
        <p:spPr>
          <a:xfrm>
            <a:off x="962501" y="4261009"/>
            <a:ext cx="2852023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Google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748665" y="5045035"/>
            <a:ext cx="7646670" cy="784027"/>
          </a:xfrm>
          <a:prstGeom prst="roundRect">
            <a:avLst>
              <a:gd name="adj" fmla="val 4092"/>
            </a:avLst>
          </a:prstGeom>
          <a:solidFill>
            <a:srgbClr val="4D1529"/>
          </a:solidFill>
          <a:ln/>
        </p:spPr>
      </p:sp>
      <p:sp>
        <p:nvSpPr>
          <p:cNvPr id="9" name="Text 6"/>
          <p:cNvSpPr/>
          <p:nvPr/>
        </p:nvSpPr>
        <p:spPr>
          <a:xfrm>
            <a:off x="962501" y="5258872"/>
            <a:ext cx="2852023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Netflix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748665" y="6042898"/>
            <a:ext cx="7646670" cy="1596866"/>
          </a:xfrm>
          <a:prstGeom prst="roundRect">
            <a:avLst>
              <a:gd name="adj" fmla="val 2009"/>
            </a:avLst>
          </a:prstGeom>
          <a:solidFill>
            <a:srgbClr val="4D1529"/>
          </a:solidFill>
          <a:ln/>
        </p:spPr>
      </p:sp>
      <p:sp>
        <p:nvSpPr>
          <p:cNvPr id="11" name="Text 8"/>
          <p:cNvSpPr/>
          <p:nvPr/>
        </p:nvSpPr>
        <p:spPr>
          <a:xfrm>
            <a:off x="962501" y="6256734"/>
            <a:ext cx="2852023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Стратегии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62501" y="6741319"/>
            <a:ext cx="7218998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Компании достигли успеха благодаря эффективному управлению информацией.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439823"/>
            <a:ext cx="131318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Тенденции развития информационного общества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49260" y="3295055"/>
            <a:ext cx="2188607" cy="784979"/>
          </a:xfrm>
          <a:prstGeom prst="roundRect">
            <a:avLst>
              <a:gd name="adj" fmla="val 4091"/>
            </a:avLst>
          </a:prstGeom>
          <a:solidFill>
            <a:srgbClr val="4D1529"/>
          </a:solidFill>
          <a:ln/>
        </p:spPr>
      </p:sp>
      <p:sp>
        <p:nvSpPr>
          <p:cNvPr id="4" name="Text 2"/>
          <p:cNvSpPr/>
          <p:nvPr/>
        </p:nvSpPr>
        <p:spPr>
          <a:xfrm>
            <a:off x="1693069" y="3499366"/>
            <a:ext cx="300990" cy="376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23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3"/>
          <p:cNvSpPr/>
          <p:nvPr/>
        </p:nvSpPr>
        <p:spPr>
          <a:xfrm>
            <a:off x="3151942" y="3509129"/>
            <a:ext cx="1754624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Рост объема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3044904" y="4064794"/>
            <a:ext cx="10729198" cy="15240"/>
          </a:xfrm>
          <a:prstGeom prst="roundRect">
            <a:avLst>
              <a:gd name="adj" fmla="val 210732"/>
            </a:avLst>
          </a:prstGeom>
          <a:solidFill>
            <a:srgbClr val="662E42"/>
          </a:solidFill>
          <a:ln/>
        </p:spPr>
      </p:sp>
      <p:sp>
        <p:nvSpPr>
          <p:cNvPr id="7" name="Shape 5"/>
          <p:cNvSpPr/>
          <p:nvPr/>
        </p:nvSpPr>
        <p:spPr>
          <a:xfrm>
            <a:off x="749260" y="4187071"/>
            <a:ext cx="4377214" cy="784979"/>
          </a:xfrm>
          <a:prstGeom prst="roundRect">
            <a:avLst>
              <a:gd name="adj" fmla="val 4091"/>
            </a:avLst>
          </a:prstGeom>
          <a:solidFill>
            <a:srgbClr val="4D1529"/>
          </a:solidFill>
          <a:ln/>
        </p:spPr>
      </p:sp>
      <p:sp>
        <p:nvSpPr>
          <p:cNvPr id="8" name="Text 6"/>
          <p:cNvSpPr/>
          <p:nvPr/>
        </p:nvSpPr>
        <p:spPr>
          <a:xfrm>
            <a:off x="2787372" y="4391382"/>
            <a:ext cx="300990" cy="376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23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</a:t>
            </a:r>
            <a:endParaRPr lang="en-US" sz="2350" dirty="0"/>
          </a:p>
        </p:txBody>
      </p:sp>
      <p:sp>
        <p:nvSpPr>
          <p:cNvPr id="9" name="Text 7"/>
          <p:cNvSpPr/>
          <p:nvPr/>
        </p:nvSpPr>
        <p:spPr>
          <a:xfrm>
            <a:off x="5340548" y="4401145"/>
            <a:ext cx="1691045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Развитие AI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5233511" y="4956810"/>
            <a:ext cx="8540591" cy="15240"/>
          </a:xfrm>
          <a:prstGeom prst="roundRect">
            <a:avLst>
              <a:gd name="adj" fmla="val 210732"/>
            </a:avLst>
          </a:prstGeom>
          <a:solidFill>
            <a:srgbClr val="662E42"/>
          </a:solidFill>
          <a:ln/>
        </p:spPr>
      </p:sp>
      <p:sp>
        <p:nvSpPr>
          <p:cNvPr id="11" name="Shape 9"/>
          <p:cNvSpPr/>
          <p:nvPr/>
        </p:nvSpPr>
        <p:spPr>
          <a:xfrm>
            <a:off x="749260" y="5079087"/>
            <a:ext cx="6565940" cy="784979"/>
          </a:xfrm>
          <a:prstGeom prst="roundRect">
            <a:avLst>
              <a:gd name="adj" fmla="val 4091"/>
            </a:avLst>
          </a:prstGeom>
          <a:solidFill>
            <a:srgbClr val="4D1529"/>
          </a:solidFill>
          <a:ln/>
        </p:spPr>
      </p:sp>
      <p:sp>
        <p:nvSpPr>
          <p:cNvPr id="12" name="Text 10"/>
          <p:cNvSpPr/>
          <p:nvPr/>
        </p:nvSpPr>
        <p:spPr>
          <a:xfrm>
            <a:off x="3881676" y="5283398"/>
            <a:ext cx="300990" cy="376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23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3</a:t>
            </a:r>
            <a:endParaRPr lang="en-US" sz="2350" dirty="0"/>
          </a:p>
        </p:txBody>
      </p:sp>
      <p:sp>
        <p:nvSpPr>
          <p:cNvPr id="13" name="Text 11"/>
          <p:cNvSpPr/>
          <p:nvPr/>
        </p:nvSpPr>
        <p:spPr>
          <a:xfrm>
            <a:off x="7529274" y="5293162"/>
            <a:ext cx="3136821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Роль больших данных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49260" y="6104930"/>
            <a:ext cx="13131879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Объем информации и скорость ее распространения растут. Развивается искусственный интеллект и машинное обучение.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2025-03-17T08:02:19Z</dcterms:created>
  <dcterms:modified xsi:type="dcterms:W3CDTF">2025-03-17T08:02:19Z</dcterms:modified>
</cp:coreProperties>
</file>