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embeddedFontLst>
    <p:embeddedFont>
      <p:font typeface="Cambria Math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7" roundtripDataSignature="AMtx7miTgM7h2uRpmU3ea1fvX3ugr298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mbriaMath-regular.fntdata"/><Relationship Id="rId25" Type="http://schemas.openxmlformats.org/officeDocument/2006/relationships/slide" Target="slides/slide20.xml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2.jpg"/><Relationship Id="rId6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22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22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22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2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22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2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22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2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22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22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2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2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2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22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1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3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3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33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3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3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5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5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6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6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6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6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6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6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7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7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7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7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7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7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3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23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6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26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6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6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6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7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27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29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2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0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3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30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30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3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1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21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1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1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21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1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2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21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1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1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21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/>
              <a:t>Социальные процессы и изменение общества</a:t>
            </a:r>
            <a:endParaRPr sz="2800"/>
          </a:p>
        </p:txBody>
      </p:sp>
      <p:sp>
        <p:nvSpPr>
          <p:cNvPr id="162" name="Google Shape;162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Обществоведение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10 класс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452320" y="6252194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0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500"/>
              <a:t>Сущность и виды массового поведения</a:t>
            </a:r>
            <a:endParaRPr sz="3500"/>
          </a:p>
        </p:txBody>
      </p:sp>
      <p:sp>
        <p:nvSpPr>
          <p:cNvPr id="348" name="Google Shape;348;p10"/>
          <p:cNvSpPr/>
          <p:nvPr/>
        </p:nvSpPr>
        <p:spPr>
          <a:xfrm>
            <a:off x="971600" y="1340768"/>
            <a:ext cx="2147228" cy="50405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Толпа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49" name="Google Shape;349;p10"/>
          <p:cNvSpPr/>
          <p:nvPr/>
        </p:nvSpPr>
        <p:spPr>
          <a:xfrm>
            <a:off x="185628" y="2024844"/>
            <a:ext cx="8038872" cy="70601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Публика 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временное собрание людей, имеющих схожие ожидания ка- кого-либо переживания или интересующихся одним и тем же предметом</a:t>
            </a:r>
            <a:endParaRPr/>
          </a:p>
        </p:txBody>
      </p:sp>
      <p:sp>
        <p:nvSpPr>
          <p:cNvPr id="350" name="Google Shape;350;p10"/>
          <p:cNvSpPr/>
          <p:nvPr/>
        </p:nvSpPr>
        <p:spPr>
          <a:xfrm>
            <a:off x="5253172" y="1340768"/>
            <a:ext cx="2147228" cy="50405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Публика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51" name="Google Shape;351;p10"/>
          <p:cNvSpPr/>
          <p:nvPr/>
        </p:nvSpPr>
        <p:spPr>
          <a:xfrm>
            <a:off x="3681944" y="1376772"/>
            <a:ext cx="1008112" cy="432048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2" name="Google Shape;352;p10"/>
          <p:cNvGrpSpPr/>
          <p:nvPr/>
        </p:nvGrpSpPr>
        <p:grpSpPr>
          <a:xfrm>
            <a:off x="1514580" y="2911743"/>
            <a:ext cx="5276638" cy="1582449"/>
            <a:chOff x="1322120" y="863"/>
            <a:chExt cx="5276638" cy="1582449"/>
          </a:xfrm>
        </p:grpSpPr>
        <p:sp>
          <p:nvSpPr>
            <p:cNvPr id="353" name="Google Shape;353;p10"/>
            <p:cNvSpPr/>
            <p:nvPr/>
          </p:nvSpPr>
          <p:spPr>
            <a:xfrm>
              <a:off x="3960440" y="642115"/>
              <a:ext cx="1424491" cy="4213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4" name="Google Shape;354;p10"/>
            <p:cNvSpPr/>
            <p:nvPr/>
          </p:nvSpPr>
          <p:spPr>
            <a:xfrm>
              <a:off x="2535948" y="642115"/>
              <a:ext cx="1424491" cy="42132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5" name="Google Shape;355;p10"/>
            <p:cNvSpPr/>
            <p:nvPr/>
          </p:nvSpPr>
          <p:spPr>
            <a:xfrm>
              <a:off x="2951518" y="863"/>
              <a:ext cx="2017842" cy="64125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0"/>
            <p:cNvSpPr txBox="1"/>
            <p:nvPr/>
          </p:nvSpPr>
          <p:spPr>
            <a:xfrm>
              <a:off x="2951518" y="863"/>
              <a:ext cx="2017842" cy="6412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Публика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1322120" y="1063443"/>
              <a:ext cx="2427654" cy="51986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0"/>
            <p:cNvSpPr txBox="1"/>
            <p:nvPr/>
          </p:nvSpPr>
          <p:spPr>
            <a:xfrm>
              <a:off x="1322120" y="1063443"/>
              <a:ext cx="2427654" cy="5198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случайная (сборище)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4171104" y="1063443"/>
              <a:ext cx="2427654" cy="51986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0"/>
            <p:cNvSpPr txBox="1"/>
            <p:nvPr/>
          </p:nvSpPr>
          <p:spPr>
            <a:xfrm>
              <a:off x="4171104" y="1063443"/>
              <a:ext cx="2427654" cy="5198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специально собранная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61" name="Google Shape;361;p10"/>
          <p:cNvSpPr/>
          <p:nvPr/>
        </p:nvSpPr>
        <p:spPr>
          <a:xfrm>
            <a:off x="1082516" y="4797152"/>
            <a:ext cx="2147228" cy="64807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Публика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62" name="Google Shape;362;p10"/>
          <p:cNvSpPr/>
          <p:nvPr/>
        </p:nvSpPr>
        <p:spPr>
          <a:xfrm>
            <a:off x="5364088" y="4797152"/>
            <a:ext cx="2147228" cy="64807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Толпа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63" name="Google Shape;363;p10"/>
          <p:cNvSpPr/>
          <p:nvPr/>
        </p:nvSpPr>
        <p:spPr>
          <a:xfrm>
            <a:off x="3419872" y="4797152"/>
            <a:ext cx="1728192" cy="576064"/>
          </a:xfrm>
          <a:prstGeom prst="rightArrow">
            <a:avLst>
              <a:gd fmla="val 50000" name="adj1"/>
              <a:gd fmla="val 8593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переход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4" name="Google Shape;364;p10"/>
          <p:cNvSpPr/>
          <p:nvPr/>
        </p:nvSpPr>
        <p:spPr>
          <a:xfrm>
            <a:off x="1082516" y="6093296"/>
            <a:ext cx="6428800" cy="64807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При возникновении сильного раздражителя принимаемые нормы поведения перестают работать</a:t>
            </a:r>
            <a:endParaRPr/>
          </a:p>
        </p:txBody>
      </p:sp>
      <p:sp>
        <p:nvSpPr>
          <p:cNvPr id="365" name="Google Shape;365;p10"/>
          <p:cNvSpPr/>
          <p:nvPr/>
        </p:nvSpPr>
        <p:spPr>
          <a:xfrm>
            <a:off x="3969976" y="5301208"/>
            <a:ext cx="432048" cy="734144"/>
          </a:xfrm>
          <a:prstGeom prst="upArrow">
            <a:avLst>
              <a:gd fmla="val 50000" name="adj1"/>
              <a:gd fmla="val 87936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1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500"/>
              <a:t>Сущность и виды массового поведения</a:t>
            </a:r>
            <a:endParaRPr sz="3500"/>
          </a:p>
        </p:txBody>
      </p:sp>
      <p:grpSp>
        <p:nvGrpSpPr>
          <p:cNvPr id="371" name="Google Shape;371;p11"/>
          <p:cNvGrpSpPr/>
          <p:nvPr/>
        </p:nvGrpSpPr>
        <p:grpSpPr>
          <a:xfrm>
            <a:off x="761137" y="1391519"/>
            <a:ext cx="7296155" cy="5170857"/>
            <a:chOff x="158" y="50751"/>
            <a:chExt cx="7296155" cy="5170857"/>
          </a:xfrm>
        </p:grpSpPr>
        <p:sp>
          <p:nvSpPr>
            <p:cNvPr id="372" name="Google Shape;372;p11"/>
            <p:cNvSpPr/>
            <p:nvPr/>
          </p:nvSpPr>
          <p:spPr>
            <a:xfrm>
              <a:off x="158" y="50751"/>
              <a:ext cx="4955239" cy="60833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1"/>
            <p:cNvSpPr txBox="1"/>
            <p:nvPr/>
          </p:nvSpPr>
          <p:spPr>
            <a:xfrm>
              <a:off x="17976" y="68569"/>
              <a:ext cx="4919603" cy="5727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Виды толпы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4" name="Google Shape;374;p11"/>
            <p:cNvSpPr/>
            <p:nvPr/>
          </p:nvSpPr>
          <p:spPr>
            <a:xfrm>
              <a:off x="495681" y="659087"/>
              <a:ext cx="495523" cy="45625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5" name="Google Shape;375;p11"/>
            <p:cNvSpPr/>
            <p:nvPr/>
          </p:nvSpPr>
          <p:spPr>
            <a:xfrm>
              <a:off x="991205" y="811171"/>
              <a:ext cx="6305108" cy="60833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1"/>
            <p:cNvSpPr txBox="1"/>
            <p:nvPr/>
          </p:nvSpPr>
          <p:spPr>
            <a:xfrm>
              <a:off x="1009023" y="828989"/>
              <a:ext cx="6269472" cy="5727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случайная толпа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(формируется стихийно)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495681" y="659087"/>
              <a:ext cx="495523" cy="12166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8" name="Google Shape;378;p11"/>
            <p:cNvSpPr/>
            <p:nvPr/>
          </p:nvSpPr>
          <p:spPr>
            <a:xfrm>
              <a:off x="991205" y="1571591"/>
              <a:ext cx="6305108" cy="60833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1"/>
            <p:cNvSpPr txBox="1"/>
            <p:nvPr/>
          </p:nvSpPr>
          <p:spPr>
            <a:xfrm>
              <a:off x="1009023" y="1589409"/>
              <a:ext cx="6269472" cy="5727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конвенциональная толпа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(собирается в связи с каким-ли- бо событием)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495681" y="659087"/>
              <a:ext cx="495523" cy="197709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1" name="Google Shape;381;p11"/>
            <p:cNvSpPr/>
            <p:nvPr/>
          </p:nvSpPr>
          <p:spPr>
            <a:xfrm>
              <a:off x="991205" y="2332011"/>
              <a:ext cx="6305108" cy="60833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1"/>
            <p:cNvSpPr txBox="1"/>
            <p:nvPr/>
          </p:nvSpPr>
          <p:spPr>
            <a:xfrm>
              <a:off x="1009023" y="2349829"/>
              <a:ext cx="6269472" cy="5727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экспрессивная толпа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(выражает эмоции)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495681" y="659087"/>
              <a:ext cx="495523" cy="27375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4" name="Google Shape;384;p11"/>
            <p:cNvSpPr/>
            <p:nvPr/>
          </p:nvSpPr>
          <p:spPr>
            <a:xfrm>
              <a:off x="991205" y="3092432"/>
              <a:ext cx="6305108" cy="60833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1"/>
            <p:cNvSpPr txBox="1"/>
            <p:nvPr/>
          </p:nvSpPr>
          <p:spPr>
            <a:xfrm>
              <a:off x="1009023" y="3110250"/>
              <a:ext cx="6269472" cy="5727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агрессивная толпа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(движима злостью)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495681" y="659087"/>
              <a:ext cx="495523" cy="349793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7" name="Google Shape;387;p11"/>
            <p:cNvSpPr/>
            <p:nvPr/>
          </p:nvSpPr>
          <p:spPr>
            <a:xfrm>
              <a:off x="991205" y="3852852"/>
              <a:ext cx="6305108" cy="60833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1"/>
            <p:cNvSpPr txBox="1"/>
            <p:nvPr/>
          </p:nvSpPr>
          <p:spPr>
            <a:xfrm>
              <a:off x="1009023" y="3870670"/>
              <a:ext cx="6269472" cy="5727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стяжательная толпа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(движима жадностью)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495681" y="659087"/>
              <a:ext cx="495523" cy="42583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0" name="Google Shape;390;p11"/>
            <p:cNvSpPr/>
            <p:nvPr/>
          </p:nvSpPr>
          <p:spPr>
            <a:xfrm>
              <a:off x="991205" y="4613272"/>
              <a:ext cx="6305108" cy="60833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1"/>
            <p:cNvSpPr txBox="1"/>
            <p:nvPr/>
          </p:nvSpPr>
          <p:spPr>
            <a:xfrm>
              <a:off x="1009023" y="4631090"/>
              <a:ext cx="6269472" cy="5727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паническая толпа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(объята страхом) и др.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92" name="Google Shape;392;p11"/>
          <p:cNvSpPr txBox="1"/>
          <p:nvPr/>
        </p:nvSpPr>
        <p:spPr>
          <a:xfrm rot="-5400000">
            <a:off x="-1511175" y="4129750"/>
            <a:ext cx="4929600" cy="369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легко превращается из одного вида в другой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500"/>
              <a:t>Сущность и виды массового поведения</a:t>
            </a:r>
            <a:endParaRPr sz="3500"/>
          </a:p>
        </p:txBody>
      </p:sp>
      <p:grpSp>
        <p:nvGrpSpPr>
          <p:cNvPr id="398" name="Google Shape;398;p12"/>
          <p:cNvGrpSpPr/>
          <p:nvPr/>
        </p:nvGrpSpPr>
        <p:grpSpPr>
          <a:xfrm>
            <a:off x="251689" y="2004613"/>
            <a:ext cx="7805592" cy="3944668"/>
            <a:chOff x="169" y="663845"/>
            <a:chExt cx="7805592" cy="3944668"/>
          </a:xfrm>
        </p:grpSpPr>
        <p:sp>
          <p:nvSpPr>
            <p:cNvPr id="399" name="Google Shape;399;p12"/>
            <p:cNvSpPr/>
            <p:nvPr/>
          </p:nvSpPr>
          <p:spPr>
            <a:xfrm>
              <a:off x="169" y="663845"/>
              <a:ext cx="5301227" cy="65081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2"/>
            <p:cNvSpPr txBox="1"/>
            <p:nvPr/>
          </p:nvSpPr>
          <p:spPr>
            <a:xfrm>
              <a:off x="19231" y="682907"/>
              <a:ext cx="5263103" cy="6126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правила поведения в толпе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1" name="Google Shape;401;p12"/>
            <p:cNvSpPr/>
            <p:nvPr/>
          </p:nvSpPr>
          <p:spPr>
            <a:xfrm>
              <a:off x="530291" y="1314657"/>
              <a:ext cx="530122" cy="81359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2" name="Google Shape;402;p12"/>
            <p:cNvSpPr/>
            <p:nvPr/>
          </p:nvSpPr>
          <p:spPr>
            <a:xfrm>
              <a:off x="1060414" y="1477360"/>
              <a:ext cx="6745347" cy="130179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2"/>
            <p:cNvSpPr txBox="1"/>
            <p:nvPr/>
          </p:nvSpPr>
          <p:spPr>
            <a:xfrm>
              <a:off x="1098542" y="1515488"/>
              <a:ext cx="6669091" cy="12255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попав в переполненное пространство, заранее определите мес- та, которые в случае чрезвычайной ситуации окажутся самы- ми опасными (проходы между секторами на стадионе, сетка, стеклянные двери, решётки, перегородки и т.п.) и наметьте се- бе пути отхода на случай, если что-нибудь произойдёт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4" name="Google Shape;404;p12"/>
            <p:cNvSpPr/>
            <p:nvPr/>
          </p:nvSpPr>
          <p:spPr>
            <a:xfrm>
              <a:off x="530291" y="1314657"/>
              <a:ext cx="530122" cy="207519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5" name="Google Shape;405;p12"/>
            <p:cNvSpPr/>
            <p:nvPr/>
          </p:nvSpPr>
          <p:spPr>
            <a:xfrm>
              <a:off x="1060414" y="2941856"/>
              <a:ext cx="6745347" cy="89599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2"/>
            <p:cNvSpPr txBox="1"/>
            <p:nvPr/>
          </p:nvSpPr>
          <p:spPr>
            <a:xfrm>
              <a:off x="1086657" y="2968099"/>
              <a:ext cx="6692861" cy="8435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находясь в толпе, спокойно перемещайтесь по ходу её движе- ния; ни в коем случае не пытайтесь идти в противоположном направлении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7" name="Google Shape;407;p12"/>
            <p:cNvSpPr/>
            <p:nvPr/>
          </p:nvSpPr>
          <p:spPr>
            <a:xfrm>
              <a:off x="530291" y="1314657"/>
              <a:ext cx="530122" cy="29898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8" name="Google Shape;408;p12"/>
            <p:cNvSpPr/>
            <p:nvPr/>
          </p:nvSpPr>
          <p:spPr>
            <a:xfrm>
              <a:off x="1060414" y="4000551"/>
              <a:ext cx="6745347" cy="60796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2"/>
            <p:cNvSpPr txBox="1"/>
            <p:nvPr/>
          </p:nvSpPr>
          <p:spPr>
            <a:xfrm>
              <a:off x="1078221" y="4018358"/>
              <a:ext cx="6709733" cy="5723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уклоняйтесь от всего неподвижного на пути, не поднимайте упавшие вещи и не цепляйтесь ни за что руками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500"/>
              <a:t>Сущность и виды массового поведения</a:t>
            </a:r>
            <a:endParaRPr sz="3500"/>
          </a:p>
        </p:txBody>
      </p:sp>
      <p:grpSp>
        <p:nvGrpSpPr>
          <p:cNvPr id="415" name="Google Shape;415;p13"/>
          <p:cNvGrpSpPr/>
          <p:nvPr/>
        </p:nvGrpSpPr>
        <p:grpSpPr>
          <a:xfrm>
            <a:off x="110243" y="1484784"/>
            <a:ext cx="1584176" cy="1918980"/>
            <a:chOff x="4097" y="1609411"/>
            <a:chExt cx="1709003" cy="1918980"/>
          </a:xfrm>
        </p:grpSpPr>
        <p:sp>
          <p:nvSpPr>
            <p:cNvPr id="416" name="Google Shape;416;p13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3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индустриали- зация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18" name="Google Shape;418;p13"/>
          <p:cNvGrpSpPr/>
          <p:nvPr/>
        </p:nvGrpSpPr>
        <p:grpSpPr>
          <a:xfrm>
            <a:off x="1766426" y="1499993"/>
            <a:ext cx="1584176" cy="1918980"/>
            <a:chOff x="4097" y="1609411"/>
            <a:chExt cx="1709003" cy="1918980"/>
          </a:xfrm>
        </p:grpSpPr>
        <p:sp>
          <p:nvSpPr>
            <p:cNvPr id="419" name="Google Shape;419;p13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3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урбанизация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21" name="Google Shape;421;p13"/>
          <p:cNvGrpSpPr/>
          <p:nvPr/>
        </p:nvGrpSpPr>
        <p:grpSpPr>
          <a:xfrm>
            <a:off x="3422609" y="1499993"/>
            <a:ext cx="1584176" cy="1918980"/>
            <a:chOff x="4097" y="1609411"/>
            <a:chExt cx="1709003" cy="1918980"/>
          </a:xfrm>
        </p:grpSpPr>
        <p:sp>
          <p:nvSpPr>
            <p:cNvPr id="422" name="Google Shape;422;p13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3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стандартиза- ция произ- водства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24" name="Google Shape;424;p13"/>
          <p:cNvGrpSpPr/>
          <p:nvPr/>
        </p:nvGrpSpPr>
        <p:grpSpPr>
          <a:xfrm>
            <a:off x="5078792" y="1499993"/>
            <a:ext cx="1584176" cy="1918980"/>
            <a:chOff x="4097" y="1609411"/>
            <a:chExt cx="1709003" cy="1918980"/>
          </a:xfrm>
        </p:grpSpPr>
        <p:sp>
          <p:nvSpPr>
            <p:cNvPr id="425" name="Google Shape;425;p13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3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потребление однотипных товаров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27" name="Google Shape;427;p13"/>
          <p:cNvGrpSpPr/>
          <p:nvPr/>
        </p:nvGrpSpPr>
        <p:grpSpPr>
          <a:xfrm>
            <a:off x="6734978" y="1499993"/>
            <a:ext cx="1584176" cy="1918980"/>
            <a:chOff x="4097" y="1609411"/>
            <a:chExt cx="1709003" cy="1918980"/>
          </a:xfrm>
        </p:grpSpPr>
        <p:sp>
          <p:nvSpPr>
            <p:cNvPr id="428" name="Google Shape;428;p13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3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распростране-ние средств массовой ком- муникации и массовой культуры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30" name="Google Shape;430;p13"/>
          <p:cNvGrpSpPr/>
          <p:nvPr/>
        </p:nvGrpSpPr>
        <p:grpSpPr>
          <a:xfrm>
            <a:off x="200668" y="4581128"/>
            <a:ext cx="8124930" cy="576064"/>
            <a:chOff x="4097" y="1609411"/>
            <a:chExt cx="1709003" cy="1918980"/>
          </a:xfrm>
        </p:grpSpPr>
        <p:sp>
          <p:nvSpPr>
            <p:cNvPr id="431" name="Google Shape;431;p13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3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появление во второй половине XIX - начале ХХ в. масс как субъекта социального действия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33" name="Google Shape;433;p13"/>
          <p:cNvSpPr/>
          <p:nvPr/>
        </p:nvSpPr>
        <p:spPr>
          <a:xfrm>
            <a:off x="539552" y="3524394"/>
            <a:ext cx="576064" cy="936104"/>
          </a:xfrm>
          <a:prstGeom prst="downArrow">
            <a:avLst>
              <a:gd fmla="val 50000" name="adj1"/>
              <a:gd fmla="val 82346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>
            <a:off x="2195736" y="3531998"/>
            <a:ext cx="576064" cy="936104"/>
          </a:xfrm>
          <a:prstGeom prst="downArrow">
            <a:avLst>
              <a:gd fmla="val 50000" name="adj1"/>
              <a:gd fmla="val 82346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3"/>
          <p:cNvSpPr/>
          <p:nvPr/>
        </p:nvSpPr>
        <p:spPr>
          <a:xfrm>
            <a:off x="3864868" y="3541421"/>
            <a:ext cx="576064" cy="936104"/>
          </a:xfrm>
          <a:prstGeom prst="downArrow">
            <a:avLst>
              <a:gd fmla="val 50000" name="adj1"/>
              <a:gd fmla="val 82346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3"/>
          <p:cNvSpPr/>
          <p:nvPr/>
        </p:nvSpPr>
        <p:spPr>
          <a:xfrm>
            <a:off x="5582848" y="3539603"/>
            <a:ext cx="576064" cy="936104"/>
          </a:xfrm>
          <a:prstGeom prst="downArrow">
            <a:avLst>
              <a:gd fmla="val 50000" name="adj1"/>
              <a:gd fmla="val 82346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3"/>
          <p:cNvSpPr/>
          <p:nvPr/>
        </p:nvSpPr>
        <p:spPr>
          <a:xfrm>
            <a:off x="7239034" y="3548230"/>
            <a:ext cx="576064" cy="936104"/>
          </a:xfrm>
          <a:prstGeom prst="downArrow">
            <a:avLst>
              <a:gd fmla="val 50000" name="adj1"/>
              <a:gd fmla="val 82346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8" name="Google Shape;438;p13"/>
          <p:cNvGrpSpPr/>
          <p:nvPr/>
        </p:nvGrpSpPr>
        <p:grpSpPr>
          <a:xfrm>
            <a:off x="200668" y="5877272"/>
            <a:ext cx="8124930" cy="576064"/>
            <a:chOff x="4097" y="1609411"/>
            <a:chExt cx="1709003" cy="1918980"/>
          </a:xfrm>
        </p:grpSpPr>
        <p:sp>
          <p:nvSpPr>
            <p:cNvPr id="439" name="Google Shape;439;p13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3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Массовое поведение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коллективное поведение, спровоцированное воздействием средств массовой коммуникации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41" name="Google Shape;441;p13"/>
          <p:cNvSpPr/>
          <p:nvPr/>
        </p:nvSpPr>
        <p:spPr>
          <a:xfrm>
            <a:off x="3936876" y="5229200"/>
            <a:ext cx="432048" cy="648072"/>
          </a:xfrm>
          <a:prstGeom prst="downArrow">
            <a:avLst>
              <a:gd fmla="val 50000" name="adj1"/>
              <a:gd fmla="val 82346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500"/>
              <a:t>Сущность и виды массового поведения</a:t>
            </a:r>
            <a:endParaRPr sz="3500"/>
          </a:p>
        </p:txBody>
      </p:sp>
      <p:grpSp>
        <p:nvGrpSpPr>
          <p:cNvPr id="447" name="Google Shape;447;p14"/>
          <p:cNvGrpSpPr/>
          <p:nvPr/>
        </p:nvGrpSpPr>
        <p:grpSpPr>
          <a:xfrm>
            <a:off x="399920" y="1425890"/>
            <a:ext cx="7768095" cy="5014330"/>
            <a:chOff x="4384" y="85122"/>
            <a:chExt cx="7768095" cy="5014330"/>
          </a:xfrm>
        </p:grpSpPr>
        <p:sp>
          <p:nvSpPr>
            <p:cNvPr id="448" name="Google Shape;448;p14"/>
            <p:cNvSpPr/>
            <p:nvPr/>
          </p:nvSpPr>
          <p:spPr>
            <a:xfrm>
              <a:off x="4384" y="85122"/>
              <a:ext cx="6774265" cy="105564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4"/>
            <p:cNvSpPr txBox="1"/>
            <p:nvPr/>
          </p:nvSpPr>
          <p:spPr>
            <a:xfrm>
              <a:off x="35303" y="116041"/>
              <a:ext cx="6712427" cy="9938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Массовое поведение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это однотипные, совпадающие формы поведения большого числа людей как результат их реакции на социально значимый раздражитель (чаще всего, покушение на их интересы)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681810" y="1140771"/>
              <a:ext cx="677426" cy="79173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1" name="Google Shape;451;p14"/>
            <p:cNvSpPr/>
            <p:nvPr/>
          </p:nvSpPr>
          <p:spPr>
            <a:xfrm>
              <a:off x="1359237" y="1404683"/>
              <a:ext cx="6413242" cy="105564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4"/>
            <p:cNvSpPr txBox="1"/>
            <p:nvPr/>
          </p:nvSpPr>
          <p:spPr>
            <a:xfrm>
              <a:off x="1390156" y="1435602"/>
              <a:ext cx="6351404" cy="9938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совпадение индивидуальных стратегий поведения разоб- щённых участников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681810" y="1140771"/>
              <a:ext cx="677426" cy="211129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4" name="Google Shape;454;p14"/>
            <p:cNvSpPr/>
            <p:nvPr/>
          </p:nvSpPr>
          <p:spPr>
            <a:xfrm>
              <a:off x="1359237" y="2724244"/>
              <a:ext cx="6413242" cy="105564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4"/>
            <p:cNvSpPr txBox="1"/>
            <p:nvPr/>
          </p:nvSpPr>
          <p:spPr>
            <a:xfrm>
              <a:off x="1390156" y="2755163"/>
              <a:ext cx="6351404" cy="9938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анонимность участников (масса всегда безлика)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681810" y="1140771"/>
              <a:ext cx="677426" cy="34308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7" name="Google Shape;457;p14"/>
            <p:cNvSpPr/>
            <p:nvPr/>
          </p:nvSpPr>
          <p:spPr>
            <a:xfrm>
              <a:off x="1359237" y="4043804"/>
              <a:ext cx="6413242" cy="105564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4"/>
            <p:cNvSpPr txBox="1"/>
            <p:nvPr/>
          </p:nvSpPr>
          <p:spPr>
            <a:xfrm>
              <a:off x="1390156" y="4074723"/>
              <a:ext cx="6351404" cy="9938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неорганизованность и бесструктурность (массовое поведе- ние по своей природе стихийно, хотя его можно «укротить» и управлять им)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59" name="Google Shape;459;p14"/>
          <p:cNvSpPr txBox="1"/>
          <p:nvPr/>
        </p:nvSpPr>
        <p:spPr>
          <a:xfrm rot="-5400000">
            <a:off x="8550" y="4054000"/>
            <a:ext cx="1575300" cy="369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Особенности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500"/>
              <a:t>Сущность и виды массового поведения</a:t>
            </a:r>
            <a:endParaRPr sz="3500"/>
          </a:p>
        </p:txBody>
      </p:sp>
      <p:grpSp>
        <p:nvGrpSpPr>
          <p:cNvPr id="465" name="Google Shape;465;p15"/>
          <p:cNvGrpSpPr/>
          <p:nvPr/>
        </p:nvGrpSpPr>
        <p:grpSpPr>
          <a:xfrm>
            <a:off x="251520" y="1385393"/>
            <a:ext cx="8054279" cy="5067038"/>
            <a:chOff x="0" y="116633"/>
            <a:chExt cx="8054279" cy="5067038"/>
          </a:xfrm>
        </p:grpSpPr>
        <p:sp>
          <p:nvSpPr>
            <p:cNvPr id="466" name="Google Shape;466;p15"/>
            <p:cNvSpPr/>
            <p:nvPr/>
          </p:nvSpPr>
          <p:spPr>
            <a:xfrm>
              <a:off x="7585271" y="1401923"/>
              <a:ext cx="239519" cy="127402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7" name="Google Shape;467;p15"/>
            <p:cNvSpPr/>
            <p:nvPr/>
          </p:nvSpPr>
          <p:spPr>
            <a:xfrm>
              <a:off x="7585271" y="1401923"/>
              <a:ext cx="239519" cy="51400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8" name="Google Shape;468;p15"/>
            <p:cNvSpPr/>
            <p:nvPr/>
          </p:nvSpPr>
          <p:spPr>
            <a:xfrm>
              <a:off x="4027140" y="651856"/>
              <a:ext cx="2879696" cy="2148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57222"/>
                  </a:lnTo>
                  <a:lnTo>
                    <a:pt x="120000" y="57222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9" name="Google Shape;469;p15"/>
            <p:cNvSpPr/>
            <p:nvPr/>
          </p:nvSpPr>
          <p:spPr>
            <a:xfrm>
              <a:off x="229488" y="1398171"/>
              <a:ext cx="202556" cy="351788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0" name="Google Shape;470;p15"/>
            <p:cNvSpPr/>
            <p:nvPr/>
          </p:nvSpPr>
          <p:spPr>
            <a:xfrm>
              <a:off x="229488" y="1398171"/>
              <a:ext cx="202556" cy="275787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1" name="Google Shape;471;p15"/>
            <p:cNvSpPr/>
            <p:nvPr/>
          </p:nvSpPr>
          <p:spPr>
            <a:xfrm>
              <a:off x="229488" y="1398171"/>
              <a:ext cx="202556" cy="199785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2" name="Google Shape;472;p15"/>
            <p:cNvSpPr/>
            <p:nvPr/>
          </p:nvSpPr>
          <p:spPr>
            <a:xfrm>
              <a:off x="229488" y="1398171"/>
              <a:ext cx="202556" cy="123783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3" name="Google Shape;473;p15"/>
            <p:cNvSpPr/>
            <p:nvPr/>
          </p:nvSpPr>
          <p:spPr>
            <a:xfrm>
              <a:off x="229488" y="1398171"/>
              <a:ext cx="202556" cy="4778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4" name="Google Shape;474;p15"/>
            <p:cNvSpPr/>
            <p:nvPr/>
          </p:nvSpPr>
          <p:spPr>
            <a:xfrm>
              <a:off x="1147443" y="651856"/>
              <a:ext cx="2879696" cy="21109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56105"/>
                  </a:lnTo>
                  <a:lnTo>
                    <a:pt x="0" y="56105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5" name="Google Shape;475;p15"/>
            <p:cNvSpPr/>
            <p:nvPr/>
          </p:nvSpPr>
          <p:spPr>
            <a:xfrm>
              <a:off x="1933598" y="116633"/>
              <a:ext cx="4187083" cy="5352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5"/>
            <p:cNvSpPr txBox="1"/>
            <p:nvPr/>
          </p:nvSpPr>
          <p:spPr>
            <a:xfrm>
              <a:off x="1933598" y="116633"/>
              <a:ext cx="4187083" cy="5352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Формы массового поведения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0" y="862948"/>
              <a:ext cx="2294887" cy="5352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5"/>
            <p:cNvSpPr txBox="1"/>
            <p:nvPr/>
          </p:nvSpPr>
          <p:spPr>
            <a:xfrm>
              <a:off x="0" y="862948"/>
              <a:ext cx="2294887" cy="5352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неорганизованные действия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432045" y="1608380"/>
              <a:ext cx="3336795" cy="5352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5"/>
            <p:cNvSpPr txBox="1"/>
            <p:nvPr/>
          </p:nvSpPr>
          <p:spPr>
            <a:xfrm>
              <a:off x="432045" y="1608380"/>
              <a:ext cx="3336795" cy="5352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распространение слухов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432045" y="2368397"/>
              <a:ext cx="3336795" cy="5352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5"/>
            <p:cNvSpPr txBox="1"/>
            <p:nvPr/>
          </p:nvSpPr>
          <p:spPr>
            <a:xfrm>
              <a:off x="432045" y="2368397"/>
              <a:ext cx="3336795" cy="5352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массовая истерия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432045" y="3128414"/>
              <a:ext cx="3336795" cy="5352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5"/>
            <p:cNvSpPr txBox="1"/>
            <p:nvPr/>
          </p:nvSpPr>
          <p:spPr>
            <a:xfrm>
              <a:off x="432045" y="3128414"/>
              <a:ext cx="3336795" cy="5352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паника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432045" y="3888431"/>
              <a:ext cx="3336795" cy="5352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5"/>
            <p:cNvSpPr txBox="1"/>
            <p:nvPr/>
          </p:nvSpPr>
          <p:spPr>
            <a:xfrm>
              <a:off x="432045" y="3888431"/>
              <a:ext cx="3336795" cy="5352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погром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432045" y="4648448"/>
              <a:ext cx="3336795" cy="5352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5"/>
            <p:cNvSpPr txBox="1"/>
            <p:nvPr/>
          </p:nvSpPr>
          <p:spPr>
            <a:xfrm>
              <a:off x="432045" y="4648448"/>
              <a:ext cx="3336795" cy="5352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бунт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5759392" y="866700"/>
              <a:ext cx="2294887" cy="5352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5"/>
            <p:cNvSpPr txBox="1"/>
            <p:nvPr/>
          </p:nvSpPr>
          <p:spPr>
            <a:xfrm>
              <a:off x="5759392" y="866700"/>
              <a:ext cx="2294887" cy="5352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организованные действия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4248476" y="1648319"/>
              <a:ext cx="3336795" cy="5352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5"/>
            <p:cNvSpPr txBox="1"/>
            <p:nvPr/>
          </p:nvSpPr>
          <p:spPr>
            <a:xfrm>
              <a:off x="4248476" y="1648319"/>
              <a:ext cx="3336795" cy="5352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проведение демонстраций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4248476" y="2408336"/>
              <a:ext cx="3336795" cy="5352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5"/>
            <p:cNvSpPr txBox="1"/>
            <p:nvPr/>
          </p:nvSpPr>
          <p:spPr>
            <a:xfrm>
              <a:off x="4248476" y="2408336"/>
              <a:ext cx="3336795" cy="5352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деятельность социальных движений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Социальные движения</a:t>
            </a:r>
            <a:endParaRPr sz="3500"/>
          </a:p>
        </p:txBody>
      </p:sp>
      <p:grpSp>
        <p:nvGrpSpPr>
          <p:cNvPr id="500" name="Google Shape;500;p16"/>
          <p:cNvGrpSpPr/>
          <p:nvPr/>
        </p:nvGrpSpPr>
        <p:grpSpPr>
          <a:xfrm>
            <a:off x="399920" y="1486543"/>
            <a:ext cx="7768095" cy="4893025"/>
            <a:chOff x="4384" y="145775"/>
            <a:chExt cx="7768095" cy="4893025"/>
          </a:xfrm>
        </p:grpSpPr>
        <p:sp>
          <p:nvSpPr>
            <p:cNvPr id="501" name="Google Shape;501;p16"/>
            <p:cNvSpPr/>
            <p:nvPr/>
          </p:nvSpPr>
          <p:spPr>
            <a:xfrm>
              <a:off x="4384" y="145775"/>
              <a:ext cx="6774265" cy="93434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6"/>
            <p:cNvSpPr txBox="1"/>
            <p:nvPr/>
          </p:nvSpPr>
          <p:spPr>
            <a:xfrm>
              <a:off x="31750" y="173141"/>
              <a:ext cx="6719533" cy="8796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движения </a:t>
              </a: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это массовые действия, способст- вующие или препятствующие социальным изменениям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681810" y="1080118"/>
              <a:ext cx="677426" cy="79173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4" name="Google Shape;504;p16"/>
            <p:cNvSpPr/>
            <p:nvPr/>
          </p:nvSpPr>
          <p:spPr>
            <a:xfrm>
              <a:off x="1359237" y="1344031"/>
              <a:ext cx="6413242" cy="105564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6"/>
            <p:cNvSpPr txBox="1"/>
            <p:nvPr/>
          </p:nvSpPr>
          <p:spPr>
            <a:xfrm>
              <a:off x="1390156" y="1374950"/>
              <a:ext cx="6351404" cy="9938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имеют неопределённый временной цикл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681810" y="1080118"/>
              <a:ext cx="677426" cy="211129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7" name="Google Shape;507;p16"/>
            <p:cNvSpPr/>
            <p:nvPr/>
          </p:nvSpPr>
          <p:spPr>
            <a:xfrm>
              <a:off x="1359237" y="2663591"/>
              <a:ext cx="6413242" cy="105564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6"/>
            <p:cNvSpPr txBox="1"/>
            <p:nvPr/>
          </p:nvSpPr>
          <p:spPr>
            <a:xfrm>
              <a:off x="1390156" y="2694510"/>
              <a:ext cx="6351404" cy="9938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нестабильны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681810" y="1080118"/>
              <a:ext cx="677426" cy="34308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10" name="Google Shape;510;p16"/>
            <p:cNvSpPr/>
            <p:nvPr/>
          </p:nvSpPr>
          <p:spPr>
            <a:xfrm>
              <a:off x="1359237" y="3983152"/>
              <a:ext cx="6413242" cy="105564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6"/>
            <p:cNvSpPr txBox="1"/>
            <p:nvPr/>
          </p:nvSpPr>
          <p:spPr>
            <a:xfrm>
              <a:off x="1390156" y="4014071"/>
              <a:ext cx="6351404" cy="9938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 некоторых условиях легко распадаются (основное от- личие от социальных институтов)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Социальные движения</a:t>
            </a:r>
            <a:endParaRPr sz="3500"/>
          </a:p>
        </p:txBody>
      </p:sp>
      <p:grpSp>
        <p:nvGrpSpPr>
          <p:cNvPr id="517" name="Google Shape;517;p17"/>
          <p:cNvGrpSpPr/>
          <p:nvPr/>
        </p:nvGrpSpPr>
        <p:grpSpPr>
          <a:xfrm>
            <a:off x="323528" y="2492896"/>
            <a:ext cx="7848871" cy="4063999"/>
            <a:chOff x="0" y="0"/>
            <a:chExt cx="7848871" cy="4063999"/>
          </a:xfrm>
        </p:grpSpPr>
        <p:sp>
          <p:nvSpPr>
            <p:cNvPr id="518" name="Google Shape;518;p17"/>
            <p:cNvSpPr/>
            <p:nvPr/>
          </p:nvSpPr>
          <p:spPr>
            <a:xfrm>
              <a:off x="0" y="0"/>
              <a:ext cx="6671541" cy="12192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7"/>
            <p:cNvSpPr txBox="1"/>
            <p:nvPr/>
          </p:nvSpPr>
          <p:spPr>
            <a:xfrm>
              <a:off x="35709" y="35709"/>
              <a:ext cx="5355929" cy="11477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возникновение чувства беспокойства, неуверен- ности в завтрашнем дне, ломка системы ценнос- тей и привычных норм поведения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588665" y="1422399"/>
              <a:ext cx="6671541" cy="12192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7"/>
            <p:cNvSpPr txBox="1"/>
            <p:nvPr/>
          </p:nvSpPr>
          <p:spPr>
            <a:xfrm>
              <a:off x="624374" y="1458108"/>
              <a:ext cx="5218977" cy="11477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обсуждение существующего положения вещей, формулирование основных проблем, выдвиже- ние лидеров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1177330" y="2844799"/>
              <a:ext cx="6671541" cy="12192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7"/>
            <p:cNvSpPr txBox="1"/>
            <p:nvPr/>
          </p:nvSpPr>
          <p:spPr>
            <a:xfrm>
              <a:off x="1213039" y="2880508"/>
              <a:ext cx="5218977" cy="11477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дальнейшее оформление движения (постановка его основных целей и задач, создание символи- ки, идеологии, возможна официальная регист- рация организации)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5879061" y="924560"/>
              <a:ext cx="792480" cy="792480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FD7E7">
                <a:alpha val="89803"/>
              </a:srgbClr>
            </a:solidFill>
            <a:ln cap="flat" cmpd="sng" w="9525">
              <a:solidFill>
                <a:srgbClr val="CFD7E7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7"/>
            <p:cNvSpPr txBox="1"/>
            <p:nvPr/>
          </p:nvSpPr>
          <p:spPr>
            <a:xfrm>
              <a:off x="6057369" y="924560"/>
              <a:ext cx="435864" cy="5963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6467726" y="2338832"/>
              <a:ext cx="792480" cy="792480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FD7E7">
                <a:alpha val="89803"/>
              </a:srgbClr>
            </a:solidFill>
            <a:ln cap="flat" cmpd="sng" w="9525">
              <a:solidFill>
                <a:srgbClr val="CFD7E7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7"/>
            <p:cNvSpPr txBox="1"/>
            <p:nvPr/>
          </p:nvSpPr>
          <p:spPr>
            <a:xfrm>
              <a:off x="6646034" y="2338832"/>
              <a:ext cx="435864" cy="5963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8" name="Google Shape;528;p17"/>
          <p:cNvGrpSpPr/>
          <p:nvPr/>
        </p:nvGrpSpPr>
        <p:grpSpPr>
          <a:xfrm>
            <a:off x="482065" y="1491816"/>
            <a:ext cx="7531797" cy="576064"/>
            <a:chOff x="4097" y="1609411"/>
            <a:chExt cx="1709003" cy="1918980"/>
          </a:xfrm>
        </p:grpSpPr>
        <p:sp>
          <p:nvSpPr>
            <p:cNvPr id="529" name="Google Shape;529;p17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7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Стадии формирования и развития социального движения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Социальные движения</a:t>
            </a:r>
            <a:endParaRPr sz="3500"/>
          </a:p>
        </p:txBody>
      </p:sp>
      <p:grpSp>
        <p:nvGrpSpPr>
          <p:cNvPr id="536" name="Google Shape;536;p18"/>
          <p:cNvGrpSpPr/>
          <p:nvPr/>
        </p:nvGrpSpPr>
        <p:grpSpPr>
          <a:xfrm>
            <a:off x="323536" y="1268760"/>
            <a:ext cx="7839928" cy="5381532"/>
            <a:chOff x="8" y="0"/>
            <a:chExt cx="7839928" cy="5381532"/>
          </a:xfrm>
        </p:grpSpPr>
        <p:sp>
          <p:nvSpPr>
            <p:cNvPr id="537" name="Google Shape;537;p18"/>
            <p:cNvSpPr/>
            <p:nvPr/>
          </p:nvSpPr>
          <p:spPr>
            <a:xfrm>
              <a:off x="2736300" y="2065279"/>
              <a:ext cx="2376270" cy="1270040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8"/>
            <p:cNvSpPr txBox="1"/>
            <p:nvPr/>
          </p:nvSpPr>
          <p:spPr>
            <a:xfrm>
              <a:off x="3084297" y="2251272"/>
              <a:ext cx="1680276" cy="8980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движения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9" name="Google Shape;539;p18"/>
            <p:cNvSpPr/>
            <p:nvPr/>
          </p:nvSpPr>
          <p:spPr>
            <a:xfrm rot="-5406813">
              <a:off x="3610339" y="1278891"/>
              <a:ext cx="623414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8"/>
            <p:cNvSpPr txBox="1"/>
            <p:nvPr/>
          </p:nvSpPr>
          <p:spPr>
            <a:xfrm rot="5393187">
              <a:off x="3675239" y="1430026"/>
              <a:ext cx="493870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2880318" y="0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8"/>
            <p:cNvSpPr txBox="1"/>
            <p:nvPr/>
          </p:nvSpPr>
          <p:spPr>
            <a:xfrm>
              <a:off x="3184824" y="130195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прогрессив- 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3" name="Google Shape;543;p18"/>
            <p:cNvSpPr/>
            <p:nvPr/>
          </p:nvSpPr>
          <p:spPr>
            <a:xfrm rot="-2659023">
              <a:off x="4595806" y="1510495"/>
              <a:ext cx="652052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8"/>
            <p:cNvSpPr txBox="1"/>
            <p:nvPr/>
          </p:nvSpPr>
          <p:spPr>
            <a:xfrm rot="-2659023">
              <a:off x="4614235" y="1642110"/>
              <a:ext cx="522508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4752527" y="432050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8"/>
            <p:cNvSpPr txBox="1"/>
            <p:nvPr/>
          </p:nvSpPr>
          <p:spPr>
            <a:xfrm>
              <a:off x="5057033" y="562245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регрессив- 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7" name="Google Shape;547;p18"/>
            <p:cNvSpPr/>
            <p:nvPr/>
          </p:nvSpPr>
          <p:spPr>
            <a:xfrm rot="-1220778">
              <a:off x="5067818" y="1973794"/>
              <a:ext cx="467047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8"/>
            <p:cNvSpPr txBox="1"/>
            <p:nvPr/>
          </p:nvSpPr>
          <p:spPr>
            <a:xfrm rot="-1220778">
              <a:off x="5071859" y="2082678"/>
              <a:ext cx="337503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5472607" y="1296144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8"/>
            <p:cNvSpPr txBox="1"/>
            <p:nvPr/>
          </p:nvSpPr>
          <p:spPr>
            <a:xfrm>
              <a:off x="5777113" y="1426339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политичес- кие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1" name="Google Shape;551;p18"/>
            <p:cNvSpPr/>
            <p:nvPr/>
          </p:nvSpPr>
          <p:spPr>
            <a:xfrm rot="-28134">
              <a:off x="5255074" y="2472096"/>
              <a:ext cx="343663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8"/>
            <p:cNvSpPr txBox="1"/>
            <p:nvPr/>
          </p:nvSpPr>
          <p:spPr>
            <a:xfrm rot="-28134">
              <a:off x="5255076" y="2558881"/>
              <a:ext cx="240564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5760642" y="2232249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8"/>
            <p:cNvSpPr txBox="1"/>
            <p:nvPr/>
          </p:nvSpPr>
          <p:spPr>
            <a:xfrm>
              <a:off x="6065148" y="2362444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профессио- нальные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5" name="Google Shape;555;p18"/>
            <p:cNvSpPr/>
            <p:nvPr/>
          </p:nvSpPr>
          <p:spPr>
            <a:xfrm rot="1136205">
              <a:off x="5098219" y="2968729"/>
              <a:ext cx="475781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8"/>
            <p:cNvSpPr txBox="1"/>
            <p:nvPr/>
          </p:nvSpPr>
          <p:spPr>
            <a:xfrm rot="1136205">
              <a:off x="5101725" y="3034072"/>
              <a:ext cx="346237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5544619" y="3168355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8"/>
            <p:cNvSpPr txBox="1"/>
            <p:nvPr/>
          </p:nvSpPr>
          <p:spPr>
            <a:xfrm>
              <a:off x="5849125" y="3298550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пацифист- ские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 rot="2614104">
              <a:off x="4608938" y="3434551"/>
              <a:ext cx="628729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8"/>
            <p:cNvSpPr txBox="1"/>
            <p:nvPr/>
          </p:nvSpPr>
          <p:spPr>
            <a:xfrm rot="2614104">
              <a:off x="4626779" y="3476272"/>
              <a:ext cx="499185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4752535" y="4032454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8"/>
            <p:cNvSpPr txBox="1"/>
            <p:nvPr/>
          </p:nvSpPr>
          <p:spPr>
            <a:xfrm>
              <a:off x="5057041" y="4162649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молодёжные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 rot="5400000">
              <a:off x="3617782" y="3680647"/>
              <a:ext cx="613307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8"/>
            <p:cNvSpPr txBox="1"/>
            <p:nvPr/>
          </p:nvSpPr>
          <p:spPr>
            <a:xfrm rot="5400000">
              <a:off x="3682554" y="3702238"/>
              <a:ext cx="483763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2884788" y="4492504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8"/>
            <p:cNvSpPr txBox="1"/>
            <p:nvPr/>
          </p:nvSpPr>
          <p:spPr>
            <a:xfrm>
              <a:off x="3189294" y="4622699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феминист- ские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 rot="8125839">
              <a:off x="2589860" y="3470687"/>
              <a:ext cx="666683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8"/>
            <p:cNvSpPr txBox="1"/>
            <p:nvPr/>
          </p:nvSpPr>
          <p:spPr>
            <a:xfrm rot="-2674161">
              <a:off x="2700776" y="3511595"/>
              <a:ext cx="537139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1008112" y="4104460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8"/>
            <p:cNvSpPr txBox="1"/>
            <p:nvPr/>
          </p:nvSpPr>
          <p:spPr>
            <a:xfrm>
              <a:off x="1312618" y="4234655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 rot="9584982">
              <a:off x="2252978" y="3006851"/>
              <a:ext cx="510586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8"/>
            <p:cNvSpPr txBox="1"/>
            <p:nvPr/>
          </p:nvSpPr>
          <p:spPr>
            <a:xfrm rot="-1215018">
              <a:off x="2378518" y="3070795"/>
              <a:ext cx="381042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216022" y="3240361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8"/>
            <p:cNvSpPr txBox="1"/>
            <p:nvPr/>
          </p:nvSpPr>
          <p:spPr>
            <a:xfrm>
              <a:off x="520528" y="3370556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националь- 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5" name="Google Shape;575;p18"/>
            <p:cNvSpPr/>
            <p:nvPr/>
          </p:nvSpPr>
          <p:spPr>
            <a:xfrm rot="10742247">
              <a:off x="2243072" y="2509710"/>
              <a:ext cx="348993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8"/>
            <p:cNvSpPr txBox="1"/>
            <p:nvPr/>
          </p:nvSpPr>
          <p:spPr>
            <a:xfrm rot="-57753">
              <a:off x="2347763" y="2595194"/>
              <a:ext cx="244295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8"/>
            <p:cNvSpPr/>
            <p:nvPr/>
          </p:nvSpPr>
          <p:spPr>
            <a:xfrm>
              <a:off x="8" y="2304253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8"/>
            <p:cNvSpPr txBox="1"/>
            <p:nvPr/>
          </p:nvSpPr>
          <p:spPr>
            <a:xfrm>
              <a:off x="304514" y="2434448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правозащит-ные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 rot="-9723285">
              <a:off x="2224243" y="2014582"/>
              <a:ext cx="499099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8"/>
            <p:cNvSpPr txBox="1"/>
            <p:nvPr/>
          </p:nvSpPr>
          <p:spPr>
            <a:xfrm rot="1076715">
              <a:off x="2350636" y="2120902"/>
              <a:ext cx="369555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144025" y="1368152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8"/>
            <p:cNvSpPr txBox="1"/>
            <p:nvPr/>
          </p:nvSpPr>
          <p:spPr>
            <a:xfrm>
              <a:off x="448531" y="1498347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экологичес- кие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 rot="-8218332">
              <a:off x="2610847" y="1547003"/>
              <a:ext cx="618677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8"/>
            <p:cNvSpPr txBox="1"/>
            <p:nvPr/>
          </p:nvSpPr>
          <p:spPr>
            <a:xfrm rot="2581668">
              <a:off x="2722969" y="1677563"/>
              <a:ext cx="489133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1008111" y="504053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8"/>
            <p:cNvSpPr txBox="1"/>
            <p:nvPr/>
          </p:nvSpPr>
          <p:spPr>
            <a:xfrm>
              <a:off x="1312617" y="634248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утопические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9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Социальные движения</a:t>
            </a:r>
            <a:endParaRPr sz="3500"/>
          </a:p>
        </p:txBody>
      </p:sp>
      <p:grpSp>
        <p:nvGrpSpPr>
          <p:cNvPr id="592" name="Google Shape;592;p19"/>
          <p:cNvGrpSpPr/>
          <p:nvPr/>
        </p:nvGrpSpPr>
        <p:grpSpPr>
          <a:xfrm>
            <a:off x="2575985" y="1786880"/>
            <a:ext cx="3153830" cy="576064"/>
            <a:chOff x="4097" y="1609411"/>
            <a:chExt cx="1709003" cy="1918980"/>
          </a:xfrm>
        </p:grpSpPr>
        <p:sp>
          <p:nvSpPr>
            <p:cNvPr id="593" name="Google Shape;593;p19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9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Социальное движение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95" name="Google Shape;595;p19"/>
          <p:cNvGrpSpPr/>
          <p:nvPr/>
        </p:nvGrpSpPr>
        <p:grpSpPr>
          <a:xfrm>
            <a:off x="2573352" y="3429000"/>
            <a:ext cx="3153830" cy="576064"/>
            <a:chOff x="4097" y="1609411"/>
            <a:chExt cx="1709003" cy="1918980"/>
          </a:xfrm>
        </p:grpSpPr>
        <p:sp>
          <p:nvSpPr>
            <p:cNvPr id="596" name="Google Shape;596;p19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9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достижение цели</a:t>
              </a:r>
              <a:endParaRPr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98" name="Google Shape;598;p19"/>
          <p:cNvGrpSpPr/>
          <p:nvPr/>
        </p:nvGrpSpPr>
        <p:grpSpPr>
          <a:xfrm>
            <a:off x="1701995" y="5066719"/>
            <a:ext cx="4896544" cy="576064"/>
            <a:chOff x="4097" y="1609411"/>
            <a:chExt cx="1709003" cy="1918980"/>
          </a:xfrm>
        </p:grpSpPr>
        <p:sp>
          <p:nvSpPr>
            <p:cNvPr id="599" name="Google Shape;599;p19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9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социальный институт или организация</a:t>
              </a:r>
              <a:endParaRPr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601" name="Google Shape;601;p19"/>
          <p:cNvSpPr/>
          <p:nvPr/>
        </p:nvSpPr>
        <p:spPr>
          <a:xfrm>
            <a:off x="3862235" y="2434120"/>
            <a:ext cx="576064" cy="936104"/>
          </a:xfrm>
          <a:prstGeom prst="downArrow">
            <a:avLst>
              <a:gd fmla="val 50000" name="adj1"/>
              <a:gd fmla="val 82346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9"/>
          <p:cNvSpPr/>
          <p:nvPr/>
        </p:nvSpPr>
        <p:spPr>
          <a:xfrm>
            <a:off x="3862235" y="4067839"/>
            <a:ext cx="576064" cy="936104"/>
          </a:xfrm>
          <a:prstGeom prst="downArrow">
            <a:avLst>
              <a:gd fmla="val 50000" name="adj1"/>
              <a:gd fmla="val 82346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79512" y="1600202"/>
            <a:ext cx="8784976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Социальный процесс и его виды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Сущность и виды массового поведения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Социальные движения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0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Социальные движения</a:t>
            </a:r>
            <a:endParaRPr sz="3500"/>
          </a:p>
        </p:txBody>
      </p:sp>
      <p:grpSp>
        <p:nvGrpSpPr>
          <p:cNvPr id="608" name="Google Shape;608;p20"/>
          <p:cNvGrpSpPr/>
          <p:nvPr/>
        </p:nvGrpSpPr>
        <p:grpSpPr>
          <a:xfrm>
            <a:off x="257659" y="2413108"/>
            <a:ext cx="7908600" cy="3096127"/>
            <a:chOff x="6139" y="1016108"/>
            <a:chExt cx="7908600" cy="3096127"/>
          </a:xfrm>
        </p:grpSpPr>
        <p:sp>
          <p:nvSpPr>
            <p:cNvPr id="609" name="Google Shape;609;p20"/>
            <p:cNvSpPr/>
            <p:nvPr/>
          </p:nvSpPr>
          <p:spPr>
            <a:xfrm>
              <a:off x="3960440" y="1977214"/>
              <a:ext cx="2135021" cy="6314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10" name="Google Shape;610;p20"/>
            <p:cNvSpPr/>
            <p:nvPr/>
          </p:nvSpPr>
          <p:spPr>
            <a:xfrm>
              <a:off x="1825418" y="1977214"/>
              <a:ext cx="2135021" cy="63148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11" name="Google Shape;611;p20"/>
            <p:cNvSpPr/>
            <p:nvPr/>
          </p:nvSpPr>
          <p:spPr>
            <a:xfrm>
              <a:off x="2448273" y="1016108"/>
              <a:ext cx="3024332" cy="96110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0"/>
            <p:cNvSpPr txBox="1"/>
            <p:nvPr/>
          </p:nvSpPr>
          <p:spPr>
            <a:xfrm>
              <a:off x="2448273" y="1016108"/>
              <a:ext cx="3024332" cy="9611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Особая роль молодёжи в процессах изменения общества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6139" y="2608699"/>
              <a:ext cx="3638557" cy="150353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0"/>
            <p:cNvSpPr txBox="1"/>
            <p:nvPr/>
          </p:nvSpPr>
          <p:spPr>
            <a:xfrm>
              <a:off x="6139" y="2608699"/>
              <a:ext cx="3638557" cy="15035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активно участвует в социальных процессах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5" name="Google Shape;615;p20"/>
            <p:cNvSpPr/>
            <p:nvPr/>
          </p:nvSpPr>
          <p:spPr>
            <a:xfrm>
              <a:off x="4276182" y="2608699"/>
              <a:ext cx="3638557" cy="150353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0"/>
            <p:cNvSpPr txBox="1"/>
            <p:nvPr/>
          </p:nvSpPr>
          <p:spPr>
            <a:xfrm>
              <a:off x="4276182" y="2608699"/>
              <a:ext cx="3638557" cy="15035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реализует в разных сферах проекты, направленные на улучшение жизни как отдельных групп людей, так и общества в целом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Социальный процесс и его виды</a:t>
            </a:r>
            <a:endParaRPr sz="3500"/>
          </a:p>
        </p:txBody>
      </p:sp>
      <p:sp>
        <p:nvSpPr>
          <p:cNvPr id="177" name="Google Shape;177;p3"/>
          <p:cNvSpPr/>
          <p:nvPr/>
        </p:nvSpPr>
        <p:spPr>
          <a:xfrm>
            <a:off x="179512" y="1340768"/>
            <a:ext cx="8038872" cy="64807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Социальный процесс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однонаправленные и повторяющиеся социаль- ные действия, которые сохраняют или изменяют текущую ситуацию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178" name="Google Shape;178;p3"/>
          <p:cNvGrpSpPr/>
          <p:nvPr/>
        </p:nvGrpSpPr>
        <p:grpSpPr>
          <a:xfrm>
            <a:off x="294302" y="2132951"/>
            <a:ext cx="7835314" cy="4464305"/>
            <a:chOff x="42782" y="95"/>
            <a:chExt cx="7835314" cy="4464305"/>
          </a:xfrm>
        </p:grpSpPr>
        <p:sp>
          <p:nvSpPr>
            <p:cNvPr id="179" name="Google Shape;179;p3"/>
            <p:cNvSpPr/>
            <p:nvPr/>
          </p:nvSpPr>
          <p:spPr>
            <a:xfrm>
              <a:off x="42782" y="95"/>
              <a:ext cx="5031855" cy="43655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 txBox="1"/>
            <p:nvPr/>
          </p:nvSpPr>
          <p:spPr>
            <a:xfrm>
              <a:off x="55568" y="12881"/>
              <a:ext cx="5006283" cy="4109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Свойства социального процесса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545968" y="436652"/>
              <a:ext cx="503185" cy="3274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" name="Google Shape;182;p3"/>
            <p:cNvSpPr/>
            <p:nvPr/>
          </p:nvSpPr>
          <p:spPr>
            <a:xfrm>
              <a:off x="1049153" y="545792"/>
              <a:ext cx="6828943" cy="43655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1061939" y="558578"/>
              <a:ext cx="6803371" cy="4109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массовый характер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545968" y="436652"/>
              <a:ext cx="503185" cy="87311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5" name="Google Shape;185;p3"/>
            <p:cNvSpPr/>
            <p:nvPr/>
          </p:nvSpPr>
          <p:spPr>
            <a:xfrm>
              <a:off x="1049153" y="1091488"/>
              <a:ext cx="6828943" cy="43655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"/>
            <p:cNvSpPr txBox="1"/>
            <p:nvPr/>
          </p:nvSpPr>
          <p:spPr>
            <a:xfrm>
              <a:off x="1061939" y="1104274"/>
              <a:ext cx="6803371" cy="4109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целенаправленность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45968" y="436652"/>
              <a:ext cx="503185" cy="141881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8" name="Google Shape;188;p3"/>
            <p:cNvSpPr/>
            <p:nvPr/>
          </p:nvSpPr>
          <p:spPr>
            <a:xfrm>
              <a:off x="1049153" y="1637185"/>
              <a:ext cx="6828943" cy="43655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1061939" y="1649971"/>
              <a:ext cx="6803371" cy="4109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повторяемость во времени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45968" y="436652"/>
              <a:ext cx="503185" cy="19645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1" name="Google Shape;191;p3"/>
            <p:cNvSpPr/>
            <p:nvPr/>
          </p:nvSpPr>
          <p:spPr>
            <a:xfrm>
              <a:off x="1049153" y="2182882"/>
              <a:ext cx="6828943" cy="43655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"/>
            <p:cNvSpPr txBox="1"/>
            <p:nvPr/>
          </p:nvSpPr>
          <p:spPr>
            <a:xfrm>
              <a:off x="1061939" y="2195668"/>
              <a:ext cx="6803371" cy="4109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устойчивость (есть причинно-следственная связь этапов про- цесса)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545968" y="436652"/>
              <a:ext cx="503185" cy="261413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4" name="Google Shape;194;p3"/>
            <p:cNvSpPr/>
            <p:nvPr/>
          </p:nvSpPr>
          <p:spPr>
            <a:xfrm>
              <a:off x="1049153" y="2728578"/>
              <a:ext cx="6828943" cy="64442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"/>
            <p:cNvSpPr txBox="1"/>
            <p:nvPr/>
          </p:nvSpPr>
          <p:spPr>
            <a:xfrm>
              <a:off x="1068028" y="2747453"/>
              <a:ext cx="6791193" cy="6066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характер и содержание (самодеятельность и сознательность участников; общественный характер действий, мотивов и пос- ледствий)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545968" y="436652"/>
              <a:ext cx="503185" cy="32637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7" name="Google Shape;197;p3"/>
            <p:cNvSpPr/>
            <p:nvPr/>
          </p:nvSpPr>
          <p:spPr>
            <a:xfrm>
              <a:off x="1049153" y="3482146"/>
              <a:ext cx="4236659" cy="43655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"/>
            <p:cNvSpPr txBox="1"/>
            <p:nvPr/>
          </p:nvSpPr>
          <p:spPr>
            <a:xfrm>
              <a:off x="1061939" y="3494932"/>
              <a:ext cx="4211087" cy="4109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условия протекания (внешние и внут- ренние)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545968" y="436652"/>
              <a:ext cx="503185" cy="380946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0" name="Google Shape;200;p3"/>
            <p:cNvSpPr/>
            <p:nvPr/>
          </p:nvSpPr>
          <p:spPr>
            <a:xfrm>
              <a:off x="1049153" y="4027843"/>
              <a:ext cx="4236659" cy="43655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"/>
            <p:cNvSpPr txBox="1"/>
            <p:nvPr/>
          </p:nvSpPr>
          <p:spPr>
            <a:xfrm>
              <a:off x="1061939" y="4040629"/>
              <a:ext cx="4211087" cy="4109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темпы протекания (эволюционные или революционные)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02" name="Google Shape;202;p3"/>
          <p:cNvSpPr/>
          <p:nvPr/>
        </p:nvSpPr>
        <p:spPr>
          <a:xfrm>
            <a:off x="5652120" y="5589240"/>
            <a:ext cx="288032" cy="1008112"/>
          </a:xfrm>
          <a:prstGeom prst="rightBrace">
            <a:avLst>
              <a:gd fmla="val 62242" name="adj1"/>
              <a:gd fmla="val 50000" name="adj2"/>
            </a:avLst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6049676" y="5631631"/>
            <a:ext cx="2154058" cy="9233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конкретный социальный процесс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Социальный процесс и его виды</a:t>
            </a:r>
            <a:endParaRPr sz="3500"/>
          </a:p>
        </p:txBody>
      </p:sp>
      <p:grpSp>
        <p:nvGrpSpPr>
          <p:cNvPr id="209" name="Google Shape;209;p4"/>
          <p:cNvGrpSpPr/>
          <p:nvPr/>
        </p:nvGrpSpPr>
        <p:grpSpPr>
          <a:xfrm>
            <a:off x="257659" y="1707777"/>
            <a:ext cx="7908600" cy="4506789"/>
            <a:chOff x="6139" y="310777"/>
            <a:chExt cx="7908600" cy="4506789"/>
          </a:xfrm>
        </p:grpSpPr>
        <p:sp>
          <p:nvSpPr>
            <p:cNvPr id="210" name="Google Shape;210;p4"/>
            <p:cNvSpPr/>
            <p:nvPr/>
          </p:nvSpPr>
          <p:spPr>
            <a:xfrm>
              <a:off x="6049741" y="2682545"/>
              <a:ext cx="91440" cy="6314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1" name="Google Shape;211;p4"/>
            <p:cNvSpPr/>
            <p:nvPr/>
          </p:nvSpPr>
          <p:spPr>
            <a:xfrm>
              <a:off x="3960440" y="1271882"/>
              <a:ext cx="2135021" cy="6314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2" name="Google Shape;212;p4"/>
            <p:cNvSpPr/>
            <p:nvPr/>
          </p:nvSpPr>
          <p:spPr>
            <a:xfrm>
              <a:off x="1779698" y="2682545"/>
              <a:ext cx="91440" cy="6314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3" name="Google Shape;213;p4"/>
            <p:cNvSpPr/>
            <p:nvPr/>
          </p:nvSpPr>
          <p:spPr>
            <a:xfrm>
              <a:off x="1825418" y="1271882"/>
              <a:ext cx="2135021" cy="63148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4" name="Google Shape;214;p4"/>
            <p:cNvSpPr/>
            <p:nvPr/>
          </p:nvSpPr>
          <p:spPr>
            <a:xfrm>
              <a:off x="2448273" y="310777"/>
              <a:ext cx="3024332" cy="96110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"/>
            <p:cNvSpPr txBox="1"/>
            <p:nvPr/>
          </p:nvSpPr>
          <p:spPr>
            <a:xfrm>
              <a:off x="2448273" y="310777"/>
              <a:ext cx="3024332" cy="9611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Социальный процесс (по темпам протекания)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6139" y="1903367"/>
              <a:ext cx="3638557" cy="77917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4"/>
            <p:cNvSpPr txBox="1"/>
            <p:nvPr/>
          </p:nvSpPr>
          <p:spPr>
            <a:xfrm>
              <a:off x="6139" y="1903367"/>
              <a:ext cx="3638557" cy="7791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эволюция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6139" y="3314030"/>
              <a:ext cx="3638557" cy="150353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4"/>
            <p:cNvSpPr txBox="1"/>
            <p:nvPr/>
          </p:nvSpPr>
          <p:spPr>
            <a:xfrm>
              <a:off x="6139" y="3314030"/>
              <a:ext cx="3638557" cy="15035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постепенные и вместе с тем существенные изменения в общественной жизни, происходящие естественным путём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4276182" y="1903367"/>
              <a:ext cx="3638557" cy="77917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4"/>
            <p:cNvSpPr txBox="1"/>
            <p:nvPr/>
          </p:nvSpPr>
          <p:spPr>
            <a:xfrm>
              <a:off x="4276182" y="1903367"/>
              <a:ext cx="3638557" cy="7791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революция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4276182" y="3314030"/>
              <a:ext cx="3638557" cy="150353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4"/>
            <p:cNvSpPr txBox="1"/>
            <p:nvPr/>
          </p:nvSpPr>
          <p:spPr>
            <a:xfrm>
              <a:off x="4276182" y="3314030"/>
              <a:ext cx="3638557" cy="15035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резкий скачкообразный переход к качественно новому состоянию общества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Социальный процесс и его виды</a:t>
            </a:r>
            <a:endParaRPr sz="3500"/>
          </a:p>
        </p:txBody>
      </p:sp>
      <p:grpSp>
        <p:nvGrpSpPr>
          <p:cNvPr id="229" name="Google Shape;229;p5"/>
          <p:cNvGrpSpPr/>
          <p:nvPr/>
        </p:nvGrpSpPr>
        <p:grpSpPr>
          <a:xfrm>
            <a:off x="252653" y="1466643"/>
            <a:ext cx="7918613" cy="4989057"/>
            <a:chOff x="1133" y="69643"/>
            <a:chExt cx="7918613" cy="4989057"/>
          </a:xfrm>
        </p:grpSpPr>
        <p:sp>
          <p:nvSpPr>
            <p:cNvPr id="230" name="Google Shape;230;p5"/>
            <p:cNvSpPr/>
            <p:nvPr/>
          </p:nvSpPr>
          <p:spPr>
            <a:xfrm>
              <a:off x="5857678" y="3008239"/>
              <a:ext cx="195943" cy="173378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1" name="Google Shape;231;p5"/>
            <p:cNvSpPr/>
            <p:nvPr/>
          </p:nvSpPr>
          <p:spPr>
            <a:xfrm>
              <a:off x="5661735" y="3008239"/>
              <a:ext cx="195943" cy="173378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2" name="Google Shape;232;p5"/>
            <p:cNvSpPr/>
            <p:nvPr/>
          </p:nvSpPr>
          <p:spPr>
            <a:xfrm>
              <a:off x="5857678" y="3008239"/>
              <a:ext cx="195943" cy="7085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3" name="Google Shape;233;p5"/>
            <p:cNvSpPr/>
            <p:nvPr/>
          </p:nvSpPr>
          <p:spPr>
            <a:xfrm>
              <a:off x="5661735" y="3008239"/>
              <a:ext cx="195943" cy="70855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4" name="Google Shape;234;p5"/>
            <p:cNvSpPr/>
            <p:nvPr/>
          </p:nvSpPr>
          <p:spPr>
            <a:xfrm>
              <a:off x="5811958" y="1683290"/>
              <a:ext cx="91440" cy="39188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5" name="Google Shape;235;p5"/>
            <p:cNvSpPr/>
            <p:nvPr/>
          </p:nvSpPr>
          <p:spPr>
            <a:xfrm>
              <a:off x="3840182" y="807863"/>
              <a:ext cx="2017496" cy="3918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6" name="Google Shape;236;p5"/>
            <p:cNvSpPr/>
            <p:nvPr/>
          </p:nvSpPr>
          <p:spPr>
            <a:xfrm>
              <a:off x="1776966" y="1683290"/>
              <a:ext cx="91440" cy="39188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7" name="Google Shape;237;p5"/>
            <p:cNvSpPr/>
            <p:nvPr/>
          </p:nvSpPr>
          <p:spPr>
            <a:xfrm>
              <a:off x="1822686" y="807863"/>
              <a:ext cx="2017496" cy="39188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8" name="Google Shape;238;p5"/>
            <p:cNvSpPr/>
            <p:nvPr/>
          </p:nvSpPr>
          <p:spPr>
            <a:xfrm>
              <a:off x="2351770" y="69643"/>
              <a:ext cx="2976824" cy="73822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5"/>
            <p:cNvSpPr txBox="1"/>
            <p:nvPr/>
          </p:nvSpPr>
          <p:spPr>
            <a:xfrm>
              <a:off x="2351770" y="69643"/>
              <a:ext cx="2976824" cy="7382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Социальный процесс (по направленности)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1133" y="1199749"/>
              <a:ext cx="3643105" cy="4835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5"/>
            <p:cNvSpPr txBox="1"/>
            <p:nvPr/>
          </p:nvSpPr>
          <p:spPr>
            <a:xfrm>
              <a:off x="1133" y="1199749"/>
              <a:ext cx="3643105" cy="4835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воспроизводство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133" y="2075177"/>
              <a:ext cx="3643105" cy="93306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5"/>
            <p:cNvSpPr txBox="1"/>
            <p:nvPr/>
          </p:nvSpPr>
          <p:spPr>
            <a:xfrm>
              <a:off x="1133" y="2075177"/>
              <a:ext cx="3643105" cy="9330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сохранение системы через повторение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4036125" y="1199749"/>
              <a:ext cx="3643105" cy="4835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5"/>
            <p:cNvSpPr txBox="1"/>
            <p:nvPr/>
          </p:nvSpPr>
          <p:spPr>
            <a:xfrm>
              <a:off x="4036125" y="1199749"/>
              <a:ext cx="3643105" cy="4835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развитие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4036125" y="2075177"/>
              <a:ext cx="3643105" cy="93306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5"/>
            <p:cNvSpPr txBox="1"/>
            <p:nvPr/>
          </p:nvSpPr>
          <p:spPr>
            <a:xfrm>
              <a:off x="4036125" y="2075177"/>
              <a:ext cx="3643105" cy="9330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сохранение через новое качество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95609" y="3400126"/>
              <a:ext cx="1866125" cy="63334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5"/>
            <p:cNvSpPr txBox="1"/>
            <p:nvPr/>
          </p:nvSpPr>
          <p:spPr>
            <a:xfrm>
              <a:off x="3795609" y="3400126"/>
              <a:ext cx="1866125" cy="6333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прогрессивные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6053621" y="3400126"/>
              <a:ext cx="1866125" cy="63334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5"/>
            <p:cNvSpPr txBox="1"/>
            <p:nvPr/>
          </p:nvSpPr>
          <p:spPr>
            <a:xfrm>
              <a:off x="6053621" y="3400126"/>
              <a:ext cx="1866125" cy="6333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регрессивные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95609" y="4425356"/>
              <a:ext cx="1866125" cy="63334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5"/>
            <p:cNvSpPr txBox="1"/>
            <p:nvPr/>
          </p:nvSpPr>
          <p:spPr>
            <a:xfrm>
              <a:off x="3795609" y="4425356"/>
              <a:ext cx="1866125" cy="6333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революционные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6053621" y="4425356"/>
              <a:ext cx="1866125" cy="63334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5"/>
            <p:cNvSpPr txBox="1"/>
            <p:nvPr/>
          </p:nvSpPr>
          <p:spPr>
            <a:xfrm>
              <a:off x="6053621" y="4425356"/>
              <a:ext cx="1866125" cy="6333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эволюционные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Социальный процесс и его виды</a:t>
            </a:r>
            <a:endParaRPr sz="3500"/>
          </a:p>
        </p:txBody>
      </p:sp>
      <p:grpSp>
        <p:nvGrpSpPr>
          <p:cNvPr id="261" name="Google Shape;261;p6"/>
          <p:cNvGrpSpPr/>
          <p:nvPr/>
        </p:nvGrpSpPr>
        <p:grpSpPr>
          <a:xfrm>
            <a:off x="253067" y="2416038"/>
            <a:ext cx="7917785" cy="3090266"/>
            <a:chOff x="1547" y="1019038"/>
            <a:chExt cx="7917785" cy="3090266"/>
          </a:xfrm>
        </p:grpSpPr>
        <p:sp>
          <p:nvSpPr>
            <p:cNvPr id="262" name="Google Shape;262;p6"/>
            <p:cNvSpPr/>
            <p:nvPr/>
          </p:nvSpPr>
          <p:spPr>
            <a:xfrm>
              <a:off x="6842651" y="2643865"/>
              <a:ext cx="91440" cy="43300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3" name="Google Shape;263;p6"/>
            <p:cNvSpPr/>
            <p:nvPr/>
          </p:nvSpPr>
          <p:spPr>
            <a:xfrm>
              <a:off x="3960440" y="1678060"/>
              <a:ext cx="2927931" cy="43300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4" name="Google Shape;264;p6"/>
            <p:cNvSpPr/>
            <p:nvPr/>
          </p:nvSpPr>
          <p:spPr>
            <a:xfrm>
              <a:off x="4131221" y="2645339"/>
              <a:ext cx="91440" cy="43300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5" name="Google Shape;265;p6"/>
            <p:cNvSpPr/>
            <p:nvPr/>
          </p:nvSpPr>
          <p:spPr>
            <a:xfrm>
              <a:off x="3960440" y="1678060"/>
              <a:ext cx="216501" cy="43300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6" name="Google Shape;266;p6"/>
            <p:cNvSpPr/>
            <p:nvPr/>
          </p:nvSpPr>
          <p:spPr>
            <a:xfrm>
              <a:off x="1203290" y="2645339"/>
              <a:ext cx="91440" cy="43300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7" name="Google Shape;267;p6"/>
            <p:cNvSpPr/>
            <p:nvPr/>
          </p:nvSpPr>
          <p:spPr>
            <a:xfrm>
              <a:off x="1249010" y="1678060"/>
              <a:ext cx="2711429" cy="43300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8" name="Google Shape;268;p6"/>
            <p:cNvSpPr/>
            <p:nvPr/>
          </p:nvSpPr>
          <p:spPr>
            <a:xfrm>
              <a:off x="2448266" y="1019038"/>
              <a:ext cx="3024346" cy="65902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6"/>
            <p:cNvSpPr txBox="1"/>
            <p:nvPr/>
          </p:nvSpPr>
          <p:spPr>
            <a:xfrm>
              <a:off x="2448266" y="1019038"/>
              <a:ext cx="3024346" cy="6590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Социальный процесс (по содержанию)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1547" y="2111064"/>
              <a:ext cx="2494927" cy="53427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6"/>
            <p:cNvSpPr txBox="1"/>
            <p:nvPr/>
          </p:nvSpPr>
          <p:spPr>
            <a:xfrm>
              <a:off x="1547" y="2111064"/>
              <a:ext cx="2494927" cy="5342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организация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1547" y="3078343"/>
              <a:ext cx="2494927" cy="103096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6"/>
            <p:cNvSpPr txBox="1"/>
            <p:nvPr/>
          </p:nvSpPr>
          <p:spPr>
            <a:xfrm>
              <a:off x="1547" y="3078343"/>
              <a:ext cx="2494927" cy="10309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создание нового, упорядочивание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2929478" y="2111064"/>
              <a:ext cx="2494927" cy="53427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6"/>
            <p:cNvSpPr txBox="1"/>
            <p:nvPr/>
          </p:nvSpPr>
          <p:spPr>
            <a:xfrm>
              <a:off x="2929478" y="2111064"/>
              <a:ext cx="2494927" cy="5342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дезорганизация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929478" y="3078343"/>
              <a:ext cx="2494927" cy="103096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6"/>
            <p:cNvSpPr txBox="1"/>
            <p:nvPr/>
          </p:nvSpPr>
          <p:spPr>
            <a:xfrm>
              <a:off x="2929478" y="3078343"/>
              <a:ext cx="2494927" cy="10309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разрушение устоявшихся правил, структур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5857409" y="2111064"/>
              <a:ext cx="2061923" cy="5328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6"/>
            <p:cNvSpPr txBox="1"/>
            <p:nvPr/>
          </p:nvSpPr>
          <p:spPr>
            <a:xfrm>
              <a:off x="5857409" y="2111064"/>
              <a:ext cx="2061923" cy="5328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реорганизация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5857409" y="3076869"/>
              <a:ext cx="2061923" cy="103096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6"/>
            <p:cNvSpPr txBox="1"/>
            <p:nvPr/>
          </p:nvSpPr>
          <p:spPr>
            <a:xfrm>
              <a:off x="5857409" y="3076869"/>
              <a:ext cx="2061923" cy="10309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изменения, улучшения, перестройки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Социальный процесс и его виды</a:t>
            </a:r>
            <a:endParaRPr sz="3500"/>
          </a:p>
        </p:txBody>
      </p:sp>
      <p:grpSp>
        <p:nvGrpSpPr>
          <p:cNvPr id="287" name="Google Shape;287;p7"/>
          <p:cNvGrpSpPr/>
          <p:nvPr/>
        </p:nvGrpSpPr>
        <p:grpSpPr>
          <a:xfrm>
            <a:off x="257659" y="1707777"/>
            <a:ext cx="7908600" cy="4506789"/>
            <a:chOff x="6139" y="310777"/>
            <a:chExt cx="7908600" cy="4506789"/>
          </a:xfrm>
        </p:grpSpPr>
        <p:sp>
          <p:nvSpPr>
            <p:cNvPr id="288" name="Google Shape;288;p7"/>
            <p:cNvSpPr/>
            <p:nvPr/>
          </p:nvSpPr>
          <p:spPr>
            <a:xfrm>
              <a:off x="6049741" y="2682545"/>
              <a:ext cx="91440" cy="6314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9" name="Google Shape;289;p7"/>
            <p:cNvSpPr/>
            <p:nvPr/>
          </p:nvSpPr>
          <p:spPr>
            <a:xfrm>
              <a:off x="3960440" y="1271882"/>
              <a:ext cx="2135021" cy="6314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0" name="Google Shape;290;p7"/>
            <p:cNvSpPr/>
            <p:nvPr/>
          </p:nvSpPr>
          <p:spPr>
            <a:xfrm>
              <a:off x="1779698" y="2682545"/>
              <a:ext cx="91440" cy="6314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1" name="Google Shape;291;p7"/>
            <p:cNvSpPr/>
            <p:nvPr/>
          </p:nvSpPr>
          <p:spPr>
            <a:xfrm>
              <a:off x="1825418" y="1271882"/>
              <a:ext cx="2135021" cy="63148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2" name="Google Shape;292;p7"/>
            <p:cNvSpPr/>
            <p:nvPr/>
          </p:nvSpPr>
          <p:spPr>
            <a:xfrm>
              <a:off x="2448273" y="310777"/>
              <a:ext cx="3024332" cy="96110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7"/>
            <p:cNvSpPr txBox="1"/>
            <p:nvPr/>
          </p:nvSpPr>
          <p:spPr>
            <a:xfrm>
              <a:off x="2448273" y="310777"/>
              <a:ext cx="3024332" cy="9611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Социальный процесс (по характеру)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9" y="1903367"/>
              <a:ext cx="3638557" cy="77917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7"/>
            <p:cNvSpPr txBox="1"/>
            <p:nvPr/>
          </p:nvSpPr>
          <p:spPr>
            <a:xfrm>
              <a:off x="6139" y="1903367"/>
              <a:ext cx="3638557" cy="7791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стихийные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6139" y="3314030"/>
              <a:ext cx="3638557" cy="150353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7"/>
            <p:cNvSpPr txBox="1"/>
            <p:nvPr/>
          </p:nvSpPr>
          <p:spPr>
            <a:xfrm>
              <a:off x="6139" y="3314030"/>
              <a:ext cx="3638557" cy="15035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незапланированные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4276182" y="1903367"/>
              <a:ext cx="3638557" cy="77917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7"/>
            <p:cNvSpPr txBox="1"/>
            <p:nvPr/>
          </p:nvSpPr>
          <p:spPr>
            <a:xfrm>
              <a:off x="4276182" y="1903367"/>
              <a:ext cx="3638557" cy="7791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сознательные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4276182" y="3314030"/>
              <a:ext cx="3638557" cy="150353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7"/>
            <p:cNvSpPr txBox="1"/>
            <p:nvPr/>
          </p:nvSpPr>
          <p:spPr>
            <a:xfrm>
              <a:off x="4276182" y="3314030"/>
              <a:ext cx="3638557" cy="15035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запланированные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Социальный процесс и его виды</a:t>
            </a:r>
            <a:endParaRPr sz="3500"/>
          </a:p>
        </p:txBody>
      </p:sp>
      <p:grpSp>
        <p:nvGrpSpPr>
          <p:cNvPr id="307" name="Google Shape;307;p8"/>
          <p:cNvGrpSpPr/>
          <p:nvPr/>
        </p:nvGrpSpPr>
        <p:grpSpPr>
          <a:xfrm>
            <a:off x="255617" y="2492898"/>
            <a:ext cx="7912685" cy="2936546"/>
            <a:chOff x="4097" y="1095898"/>
            <a:chExt cx="7912685" cy="2936546"/>
          </a:xfrm>
        </p:grpSpPr>
        <p:sp>
          <p:nvSpPr>
            <p:cNvPr id="308" name="Google Shape;308;p8"/>
            <p:cNvSpPr/>
            <p:nvPr/>
          </p:nvSpPr>
          <p:spPr>
            <a:xfrm>
              <a:off x="3960439" y="2186627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9" name="Google Shape;309;p8"/>
            <p:cNvSpPr/>
            <p:nvPr/>
          </p:nvSpPr>
          <p:spPr>
            <a:xfrm>
              <a:off x="3960439" y="2186627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0" name="Google Shape;310;p8"/>
            <p:cNvSpPr/>
            <p:nvPr/>
          </p:nvSpPr>
          <p:spPr>
            <a:xfrm>
              <a:off x="2926492" y="2186627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1" name="Google Shape;311;p8"/>
            <p:cNvSpPr/>
            <p:nvPr/>
          </p:nvSpPr>
          <p:spPr>
            <a:xfrm>
              <a:off x="858598" y="2186627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2" name="Google Shape;312;p8"/>
            <p:cNvSpPr/>
            <p:nvPr/>
          </p:nvSpPr>
          <p:spPr>
            <a:xfrm>
              <a:off x="2448271" y="1095898"/>
              <a:ext cx="3024337" cy="109072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8"/>
            <p:cNvSpPr txBox="1"/>
            <p:nvPr/>
          </p:nvSpPr>
          <p:spPr>
            <a:xfrm>
              <a:off x="2448271" y="1095898"/>
              <a:ext cx="3024337" cy="10907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Социальный процесс (по уровню социальной системы)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4097" y="2545518"/>
              <a:ext cx="1709003" cy="14869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8"/>
            <p:cNvSpPr txBox="1"/>
            <p:nvPr/>
          </p:nvSpPr>
          <p:spPr>
            <a:xfrm>
              <a:off x="4097" y="2545518"/>
              <a:ext cx="1709003" cy="14869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 уровне отдельного человека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2071991" y="2545518"/>
              <a:ext cx="1709003" cy="14869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8"/>
            <p:cNvSpPr txBox="1"/>
            <p:nvPr/>
          </p:nvSpPr>
          <p:spPr>
            <a:xfrm>
              <a:off x="2071991" y="2545518"/>
              <a:ext cx="1709003" cy="14869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 уровне социальной группы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4139885" y="2545518"/>
              <a:ext cx="1709003" cy="14869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8"/>
            <p:cNvSpPr txBox="1"/>
            <p:nvPr/>
          </p:nvSpPr>
          <p:spPr>
            <a:xfrm>
              <a:off x="4139885" y="2545518"/>
              <a:ext cx="1709003" cy="14869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 уровне общества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6207779" y="2545518"/>
              <a:ext cx="1709003" cy="14869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8"/>
            <p:cNvSpPr txBox="1"/>
            <p:nvPr/>
          </p:nvSpPr>
          <p:spPr>
            <a:xfrm>
              <a:off x="6207779" y="2545518"/>
              <a:ext cx="1709003" cy="14869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 уровне человечества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9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500"/>
              <a:t>Сущность и виды массового поведения</a:t>
            </a:r>
            <a:endParaRPr sz="3500"/>
          </a:p>
        </p:txBody>
      </p:sp>
      <p:sp>
        <p:nvSpPr>
          <p:cNvPr id="327" name="Google Shape;327;p9"/>
          <p:cNvSpPr/>
          <p:nvPr/>
        </p:nvSpPr>
        <p:spPr>
          <a:xfrm>
            <a:off x="192524" y="1484784"/>
            <a:ext cx="8038872" cy="86409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Толпа 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 временное скопление людей, которые при непосредственном физическом контакте спонтанно реагируют на один и тот же раздражи- тель сходным образом</a:t>
            </a:r>
            <a:endParaRPr/>
          </a:p>
        </p:txBody>
      </p:sp>
      <p:grpSp>
        <p:nvGrpSpPr>
          <p:cNvPr id="328" name="Google Shape;328;p9"/>
          <p:cNvGrpSpPr/>
          <p:nvPr/>
        </p:nvGrpSpPr>
        <p:grpSpPr>
          <a:xfrm>
            <a:off x="255617" y="2996951"/>
            <a:ext cx="7912685" cy="2880320"/>
            <a:chOff x="4097" y="648071"/>
            <a:chExt cx="7912685" cy="2880320"/>
          </a:xfrm>
        </p:grpSpPr>
        <p:sp>
          <p:nvSpPr>
            <p:cNvPr id="329" name="Google Shape;329;p9"/>
            <p:cNvSpPr/>
            <p:nvPr/>
          </p:nvSpPr>
          <p:spPr>
            <a:xfrm>
              <a:off x="3960440" y="1250521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0" name="Google Shape;330;p9"/>
            <p:cNvSpPr/>
            <p:nvPr/>
          </p:nvSpPr>
          <p:spPr>
            <a:xfrm>
              <a:off x="3960440" y="1250521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1" name="Google Shape;331;p9"/>
            <p:cNvSpPr/>
            <p:nvPr/>
          </p:nvSpPr>
          <p:spPr>
            <a:xfrm>
              <a:off x="2926492" y="1250521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2" name="Google Shape;332;p9"/>
            <p:cNvSpPr/>
            <p:nvPr/>
          </p:nvSpPr>
          <p:spPr>
            <a:xfrm>
              <a:off x="858598" y="1250521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3" name="Google Shape;333;p9"/>
            <p:cNvSpPr/>
            <p:nvPr/>
          </p:nvSpPr>
          <p:spPr>
            <a:xfrm>
              <a:off x="2160235" y="648071"/>
              <a:ext cx="3600408" cy="60244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9"/>
            <p:cNvSpPr txBox="1"/>
            <p:nvPr/>
          </p:nvSpPr>
          <p:spPr>
            <a:xfrm>
              <a:off x="2160235" y="648071"/>
              <a:ext cx="3600408" cy="6024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свойства толпы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9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отсутствие ор- ганизационных и моральных норм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2071991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9"/>
            <p:cNvSpPr txBox="1"/>
            <p:nvPr/>
          </p:nvSpPr>
          <p:spPr>
            <a:xfrm>
              <a:off x="2071991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эмоционально-импульсивная связь членов толпы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4139885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9"/>
            <p:cNvSpPr txBox="1"/>
            <p:nvPr/>
          </p:nvSpPr>
          <p:spPr>
            <a:xfrm>
              <a:off x="4139885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подражатель- ность и массо- вый психоз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6207779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9"/>
            <p:cNvSpPr txBox="1"/>
            <p:nvPr/>
          </p:nvSpPr>
          <p:spPr>
            <a:xfrm>
              <a:off x="6207779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деиндивидуа- лизация лич- ности члена толпы и утрата личной ответ- ственности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12.10.2020</vt:lpwstr>
  </property>
</Properties>
</file>