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gw7i+V5zuzdMiFnxvxobZRNsSv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F2521E-F8A9-4182-A7A6-8713B4E523E1}">
  <a:tblStyle styleId="{74F2521E-F8A9-4182-A7A6-8713B4E523E1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0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0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0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20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0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0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0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0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0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20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29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1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1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31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2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24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25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0" name="Google Shape;60;p25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1" name="Google Shape;61;p25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" name="Google Shape;62;p25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63" name="Google Shape;63;p25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25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5" name="Google Shape;65;p25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" name="Google Shape;66;p25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7" name="Google Shape;67;p25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2" name="Google Shape;72;p25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27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5" name="Google Shape;85;p27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19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19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19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1104900" y="2746373"/>
            <a:ext cx="5734050" cy="9964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600"/>
              <a:t>ОСНОВЫ СЕМЕЙНОГО ПРАВА</a:t>
            </a:r>
            <a:endParaRPr b="1" sz="3600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1104900" y="3742811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16672" y="741530"/>
            <a:ext cx="784189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33990" r="4211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Права и обязанности супругов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4" name="Google Shape;284;p10"/>
          <p:cNvGrpSpPr/>
          <p:nvPr/>
        </p:nvGrpSpPr>
        <p:grpSpPr>
          <a:xfrm>
            <a:off x="1863026" y="1416145"/>
            <a:ext cx="8464429" cy="5362802"/>
            <a:chOff x="98245" y="1413"/>
            <a:chExt cx="8464429" cy="5362802"/>
          </a:xfrm>
        </p:grpSpPr>
        <p:sp>
          <p:nvSpPr>
            <p:cNvPr id="285" name="Google Shape;285;p10"/>
            <p:cNvSpPr/>
            <p:nvPr/>
          </p:nvSpPr>
          <p:spPr>
            <a:xfrm>
              <a:off x="6493540" y="2857074"/>
              <a:ext cx="91440" cy="37077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10"/>
            <p:cNvSpPr/>
            <p:nvPr/>
          </p:nvSpPr>
          <p:spPr>
            <a:xfrm>
              <a:off x="6493540" y="1603503"/>
              <a:ext cx="91440" cy="37077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7" name="Google Shape;287;p10"/>
            <p:cNvSpPr/>
            <p:nvPr/>
          </p:nvSpPr>
          <p:spPr>
            <a:xfrm>
              <a:off x="4330460" y="667756"/>
              <a:ext cx="2208800" cy="3707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8" name="Google Shape;288;p10"/>
            <p:cNvSpPr/>
            <p:nvPr/>
          </p:nvSpPr>
          <p:spPr>
            <a:xfrm>
              <a:off x="2075939" y="4110645"/>
              <a:ext cx="91440" cy="37077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9" name="Google Shape;289;p10"/>
            <p:cNvSpPr/>
            <p:nvPr/>
          </p:nvSpPr>
          <p:spPr>
            <a:xfrm>
              <a:off x="2075939" y="2857074"/>
              <a:ext cx="91440" cy="37077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0" name="Google Shape;290;p10"/>
            <p:cNvSpPr/>
            <p:nvPr/>
          </p:nvSpPr>
          <p:spPr>
            <a:xfrm>
              <a:off x="2075939" y="1603503"/>
              <a:ext cx="91440" cy="37077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1" name="Google Shape;291;p10"/>
            <p:cNvSpPr/>
            <p:nvPr/>
          </p:nvSpPr>
          <p:spPr>
            <a:xfrm>
              <a:off x="2121659" y="667756"/>
              <a:ext cx="2208800" cy="37077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2" name="Google Shape;292;p10"/>
            <p:cNvSpPr/>
            <p:nvPr/>
          </p:nvSpPr>
          <p:spPr>
            <a:xfrm>
              <a:off x="2175474" y="1413"/>
              <a:ext cx="4309970" cy="66634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0"/>
            <p:cNvSpPr txBox="1"/>
            <p:nvPr/>
          </p:nvSpPr>
          <p:spPr>
            <a:xfrm>
              <a:off x="2175474" y="1413"/>
              <a:ext cx="4309970" cy="6663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Права и обязанности супругов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98245" y="1038531"/>
              <a:ext cx="4046827" cy="56497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0"/>
            <p:cNvSpPr txBox="1"/>
            <p:nvPr/>
          </p:nvSpPr>
          <p:spPr>
            <a:xfrm>
              <a:off x="125825" y="1066111"/>
              <a:ext cx="3991667" cy="5098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личные неимущественные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98245" y="1974277"/>
              <a:ext cx="4046827" cy="88279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0"/>
            <p:cNvSpPr txBox="1"/>
            <p:nvPr/>
          </p:nvSpPr>
          <p:spPr>
            <a:xfrm>
              <a:off x="98245" y="1974277"/>
              <a:ext cx="4046827" cy="8827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 на совместное решение вопросов жизни семьи по обоюдному согласию на основе равенства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8245" y="3227848"/>
              <a:ext cx="4046827" cy="88279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0"/>
            <p:cNvSpPr txBox="1"/>
            <p:nvPr/>
          </p:nvSpPr>
          <p:spPr>
            <a:xfrm>
              <a:off x="98245" y="3227848"/>
              <a:ext cx="4046827" cy="8827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 на свободный выбор профес- сии, занятий и места жительства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98245" y="4481419"/>
              <a:ext cx="4046827" cy="88279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0"/>
            <p:cNvSpPr txBox="1"/>
            <p:nvPr/>
          </p:nvSpPr>
          <p:spPr>
            <a:xfrm>
              <a:off x="98245" y="4481419"/>
              <a:ext cx="4046827" cy="8827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 на выбор фамилии при заключении брака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4515847" y="1038531"/>
              <a:ext cx="4046827" cy="56497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0"/>
            <p:cNvSpPr txBox="1"/>
            <p:nvPr/>
          </p:nvSpPr>
          <p:spPr>
            <a:xfrm>
              <a:off x="4543427" y="1066111"/>
              <a:ext cx="3991667" cy="5098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имущественные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4515847" y="1974277"/>
              <a:ext cx="4046827" cy="88279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0"/>
            <p:cNvSpPr txBox="1"/>
            <p:nvPr/>
          </p:nvSpPr>
          <p:spPr>
            <a:xfrm>
              <a:off x="4515847" y="1974277"/>
              <a:ext cx="4046827" cy="8827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отношения по поводу имущества, находящегося в общей совместной собственности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4515847" y="3227848"/>
              <a:ext cx="4046827" cy="88279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4515847" y="3227848"/>
              <a:ext cx="4046827" cy="8827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отношения по взаимному содержа- нию (супруги обязаны материально поддерживать друг друга)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Права и обязанности супругов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ipo.grsu.by/lib/wp-content/uploads/2015/11/-%D1%81%D0%B5%D0%BC-e1448007605941.jpg" id="314" name="Google Shape;3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5053" y="1403281"/>
            <a:ext cx="3450529" cy="49112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15" name="Google Shape;315;p11"/>
          <p:cNvSpPr txBox="1"/>
          <p:nvPr/>
        </p:nvSpPr>
        <p:spPr>
          <a:xfrm>
            <a:off x="7635053" y="6269493"/>
            <a:ext cx="34506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Кодекс Республики Беларусь о браке и семье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16" name="Google Shape;316;p11"/>
          <p:cNvGrpSpPr/>
          <p:nvPr/>
        </p:nvGrpSpPr>
        <p:grpSpPr>
          <a:xfrm>
            <a:off x="1105161" y="1757574"/>
            <a:ext cx="6365052" cy="4537186"/>
            <a:chOff x="261" y="164512"/>
            <a:chExt cx="6365052" cy="4537186"/>
          </a:xfrm>
        </p:grpSpPr>
        <p:sp>
          <p:nvSpPr>
            <p:cNvPr id="317" name="Google Shape;317;p11"/>
            <p:cNvSpPr/>
            <p:nvPr/>
          </p:nvSpPr>
          <p:spPr>
            <a:xfrm>
              <a:off x="261" y="164512"/>
              <a:ext cx="3935193" cy="55231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1"/>
            <p:cNvSpPr txBox="1"/>
            <p:nvPr/>
          </p:nvSpPr>
          <p:spPr>
            <a:xfrm>
              <a:off x="16438" y="180689"/>
              <a:ext cx="3902839" cy="519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Кодекс Республики Беларусь о браке и семье (ст. 21):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393780" y="716827"/>
              <a:ext cx="393519" cy="6496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320" name="Google Shape;320;p11"/>
            <p:cNvSpPr/>
            <p:nvPr/>
          </p:nvSpPr>
          <p:spPr>
            <a:xfrm>
              <a:off x="787299" y="836881"/>
              <a:ext cx="5578014" cy="105927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1"/>
            <p:cNvSpPr txBox="1"/>
            <p:nvPr/>
          </p:nvSpPr>
          <p:spPr>
            <a:xfrm>
              <a:off x="818324" y="867906"/>
              <a:ext cx="5515964" cy="9972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 заключении брака супруги по своему желанию избирают фамилию одного из супругов в качестве их общей фамилии или каждый из них сохраняет свою добрачную фамилию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393780" y="716827"/>
              <a:ext cx="393519" cy="19433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323" name="Google Shape;323;p11"/>
            <p:cNvSpPr/>
            <p:nvPr/>
          </p:nvSpPr>
          <p:spPr>
            <a:xfrm>
              <a:off x="787299" y="2016214"/>
              <a:ext cx="5578014" cy="128789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1"/>
            <p:cNvSpPr txBox="1"/>
            <p:nvPr/>
          </p:nvSpPr>
          <p:spPr>
            <a:xfrm>
              <a:off x="825020" y="2053935"/>
              <a:ext cx="5502572" cy="12124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Супруги или один из них могут избрать двойную фамилию, состоящую из добрачных фамилий суп- ругов. Если двойной фамилией желают именовать- ся оба супруга, по их согласию определяется, с ка- кой добрачной фамилии она будет начинаться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393780" y="716827"/>
              <a:ext cx="393519" cy="33461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326" name="Google Shape;326;p11"/>
            <p:cNvSpPr/>
            <p:nvPr/>
          </p:nvSpPr>
          <p:spPr>
            <a:xfrm>
              <a:off x="787299" y="3424167"/>
              <a:ext cx="5578014" cy="127753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1"/>
            <p:cNvSpPr txBox="1"/>
            <p:nvPr/>
          </p:nvSpPr>
          <p:spPr>
            <a:xfrm>
              <a:off x="824717" y="3461585"/>
              <a:ext cx="5503178" cy="1202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Соединение более двух фамилий не допускается. Если до вступления в брак супруги или один из них имели двойные фамилии, по их согласию опреде- ляется, из каких составных частей добрачных фа- милий будет состоять новая фамилия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Права и обязанности супругов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34" name="Google Shape;334;p12"/>
          <p:cNvGrpSpPr/>
          <p:nvPr/>
        </p:nvGrpSpPr>
        <p:grpSpPr>
          <a:xfrm>
            <a:off x="1770868" y="1406421"/>
            <a:ext cx="8648744" cy="5295986"/>
            <a:chOff x="6087" y="34821"/>
            <a:chExt cx="8648744" cy="5295986"/>
          </a:xfrm>
        </p:grpSpPr>
        <p:sp>
          <p:nvSpPr>
            <p:cNvPr id="335" name="Google Shape;335;p12"/>
            <p:cNvSpPr/>
            <p:nvPr/>
          </p:nvSpPr>
          <p:spPr>
            <a:xfrm>
              <a:off x="6519082" y="4177482"/>
              <a:ext cx="91440" cy="28862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6" name="Google Shape;336;p12"/>
            <p:cNvSpPr/>
            <p:nvPr/>
          </p:nvSpPr>
          <p:spPr>
            <a:xfrm>
              <a:off x="6519082" y="3201648"/>
              <a:ext cx="91440" cy="28862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7" name="Google Shape;337;p12"/>
            <p:cNvSpPr/>
            <p:nvPr/>
          </p:nvSpPr>
          <p:spPr>
            <a:xfrm>
              <a:off x="6519082" y="2309585"/>
              <a:ext cx="91440" cy="28862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8" name="Google Shape;338;p12"/>
            <p:cNvSpPr/>
            <p:nvPr/>
          </p:nvSpPr>
          <p:spPr>
            <a:xfrm>
              <a:off x="6519082" y="1417522"/>
              <a:ext cx="91440" cy="28862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9" name="Google Shape;339;p12"/>
            <p:cNvSpPr/>
            <p:nvPr/>
          </p:nvSpPr>
          <p:spPr>
            <a:xfrm>
              <a:off x="4330460" y="553531"/>
              <a:ext cx="2234342" cy="2886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0" name="Google Shape;340;p12"/>
            <p:cNvSpPr/>
            <p:nvPr/>
          </p:nvSpPr>
          <p:spPr>
            <a:xfrm>
              <a:off x="2050397" y="3842592"/>
              <a:ext cx="91440" cy="28862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1" name="Google Shape;341;p12"/>
            <p:cNvSpPr/>
            <p:nvPr/>
          </p:nvSpPr>
          <p:spPr>
            <a:xfrm>
              <a:off x="2050397" y="1417522"/>
              <a:ext cx="91440" cy="28862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2" name="Google Shape;342;p12"/>
            <p:cNvSpPr/>
            <p:nvPr/>
          </p:nvSpPr>
          <p:spPr>
            <a:xfrm>
              <a:off x="2096117" y="553531"/>
              <a:ext cx="2234342" cy="28862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3" name="Google Shape;343;p12"/>
            <p:cNvSpPr/>
            <p:nvPr/>
          </p:nvSpPr>
          <p:spPr>
            <a:xfrm>
              <a:off x="2871142" y="34821"/>
              <a:ext cx="2918635" cy="51871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2"/>
            <p:cNvSpPr txBox="1"/>
            <p:nvPr/>
          </p:nvSpPr>
          <p:spPr>
            <a:xfrm>
              <a:off x="2871142" y="34821"/>
              <a:ext cx="2918635" cy="5187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Имущество супругов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6087" y="842158"/>
              <a:ext cx="4180058" cy="57536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2"/>
            <p:cNvSpPr txBox="1"/>
            <p:nvPr/>
          </p:nvSpPr>
          <p:spPr>
            <a:xfrm>
              <a:off x="34174" y="870245"/>
              <a:ext cx="4123884" cy="5191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общая совместная собственность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6087" y="1706149"/>
              <a:ext cx="4180058" cy="213644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2"/>
            <p:cNvSpPr txBox="1"/>
            <p:nvPr/>
          </p:nvSpPr>
          <p:spPr>
            <a:xfrm>
              <a:off x="6087" y="1706149"/>
              <a:ext cx="4180058" cy="21364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нажитое супругами в период брака (не- зависимо от того, на кого из супругов оно приобретено либо на кого или кем из супругов внесены денежные средст- ва, даже если один из них в период бра- ка был занят ведением домашнего хо- зяйства, уходом за детьми или по дру- гим причинам не имел самостоятель- ного заработка (дохода))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6314" y="4131219"/>
              <a:ext cx="4179605" cy="119715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2"/>
            <p:cNvSpPr txBox="1"/>
            <p:nvPr/>
          </p:nvSpPr>
          <p:spPr>
            <a:xfrm>
              <a:off x="6314" y="4131219"/>
              <a:ext cx="4179605" cy="11971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драгоценности и предметы роскоши, купленные в браке (несмотря на то, что они могут предполагать индиви- дуальное использование)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4474773" y="842158"/>
              <a:ext cx="4180058" cy="57536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2"/>
            <p:cNvSpPr txBox="1"/>
            <p:nvPr/>
          </p:nvSpPr>
          <p:spPr>
            <a:xfrm>
              <a:off x="4502860" y="870245"/>
              <a:ext cx="4123884" cy="5191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собственность каждого супруга (индивидуальная)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4474773" y="1706149"/>
              <a:ext cx="4180058" cy="603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2"/>
            <p:cNvSpPr txBox="1"/>
            <p:nvPr/>
          </p:nvSpPr>
          <p:spPr>
            <a:xfrm>
              <a:off x="4474773" y="1706149"/>
              <a:ext cx="4180058" cy="603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принадлежавшее до вступление в брак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>
              <a:off x="4474773" y="2598212"/>
              <a:ext cx="4180058" cy="603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2"/>
            <p:cNvSpPr txBox="1"/>
            <p:nvPr/>
          </p:nvSpPr>
          <p:spPr>
            <a:xfrm>
              <a:off x="4474773" y="2598212"/>
              <a:ext cx="4180058" cy="603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полученное в период брака в дар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4475694" y="3490275"/>
              <a:ext cx="4178217" cy="68720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2"/>
            <p:cNvSpPr txBox="1"/>
            <p:nvPr/>
          </p:nvSpPr>
          <p:spPr>
            <a:xfrm>
              <a:off x="4475694" y="3490275"/>
              <a:ext cx="4178217" cy="6872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полученное в период брака в порядке наследования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4475694" y="4466109"/>
              <a:ext cx="4178217" cy="86469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2"/>
            <p:cNvSpPr txBox="1"/>
            <p:nvPr/>
          </p:nvSpPr>
          <p:spPr>
            <a:xfrm>
              <a:off x="4475694" y="4466109"/>
              <a:ext cx="4178217" cy="8646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вещи индивидуального пользования (одежда, обувь и т.д.), за исключением драгоценностей и предметов роскоши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Права и обязанности супругов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67" name="Google Shape;367;p13"/>
          <p:cNvGraphicFramePr/>
          <p:nvPr/>
        </p:nvGraphicFramePr>
        <p:xfrm>
          <a:off x="884726" y="140265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{74F2521E-F8A9-4182-A7A6-8713B4E523E1}</a:tableStyleId>
              </a:tblPr>
              <a:tblGrid>
                <a:gridCol w="5443275"/>
                <a:gridCol w="4977750"/>
              </a:tblGrid>
              <a:tr h="9661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Брачный договор – </a:t>
                      </a:r>
                      <a:r>
                        <a:rPr b="0" lang="ru-RU" sz="18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это письменное соглашение, которое могут заключить лица, вступающие в брак, или супруги в любое время нахождения в браке, и определяющее права и обязанности суп- ругов в браке и (или) после его расторжения иначе, чем предусмотрено в законодательстве</a:t>
                      </a:r>
                      <a:endParaRPr b="0" sz="1800" u="none" cap="none" strike="noStrik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</a:tr>
              <a:tr h="295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7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можно определить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9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1" lang="ru-RU" sz="17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нельзя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9D6"/>
                    </a:solidFill>
                  </a:tcPr>
                </a:tc>
              </a:tr>
              <a:tr h="7553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7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права и обязанности супругов по взаимному содер- жанию, в том числе после расторжения брака</a:t>
                      </a:r>
                      <a:endParaRPr b="0" sz="17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lang="ru-RU" sz="17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изменить режим раздельного имущества каж- дого из супругов на режим общей совместной собственности (это значит, нельзя предусмот- реть, что имущество, принадлежавшее супругам до вступления в брак, полученное ими в период брака в дар или в порядке наследования, вещи индивидуального пользования будут являться совместной собственностью супругов)</a:t>
                      </a:r>
                      <a:endParaRPr b="0" sz="17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56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7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порядок раздела имущества, являющегося общей собственностью супругов</a:t>
                      </a:r>
                      <a:endParaRPr b="0" sz="17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9264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7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изменение режима общей совместной собственности на определённое имущество, нажитое в браке, на ре- жим собственности каждого из супругов</a:t>
                      </a:r>
                      <a:endParaRPr b="0" sz="17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1592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7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другие вопросы взаимоотношений между супругами (порядок несения каждым из них семейных расходов и т.п.), родителями и детьми, если это не нарушает их права и законные интересы и не противоречит законодательству</a:t>
                      </a:r>
                      <a:endParaRPr b="0" sz="17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lang="ru-RU" sz="17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закрепить положения, которые бы ограничива- ли правоспособность и дееспособность сторон (например, нельзя запретить одному из супру- гов обращаться в суд за защитой своих прав, ог- раничить свободу супругов в выборе места жи- тельства, профессии и т.д.)</a:t>
                      </a:r>
                      <a:endParaRPr b="0" sz="17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Права и обязанности родителей и детей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74" name="Google Shape;374;p14"/>
          <p:cNvGrpSpPr/>
          <p:nvPr/>
        </p:nvGrpSpPr>
        <p:grpSpPr>
          <a:xfrm>
            <a:off x="2513250" y="1513067"/>
            <a:ext cx="7163980" cy="5125825"/>
            <a:chOff x="774349" y="3445"/>
            <a:chExt cx="7163980" cy="5125825"/>
          </a:xfrm>
        </p:grpSpPr>
        <p:sp>
          <p:nvSpPr>
            <p:cNvPr id="375" name="Google Shape;375;p14"/>
            <p:cNvSpPr/>
            <p:nvPr/>
          </p:nvSpPr>
          <p:spPr>
            <a:xfrm>
              <a:off x="774349" y="3445"/>
              <a:ext cx="4499641" cy="60303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 txBox="1"/>
            <p:nvPr/>
          </p:nvSpPr>
          <p:spPr>
            <a:xfrm>
              <a:off x="792011" y="21107"/>
              <a:ext cx="4464317" cy="567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Личные неимущественные права и обязанности родителей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1224313" y="606483"/>
              <a:ext cx="449964" cy="4522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378" name="Google Shape;378;p14"/>
            <p:cNvSpPr/>
            <p:nvPr/>
          </p:nvSpPr>
          <p:spPr>
            <a:xfrm>
              <a:off x="1674277" y="757243"/>
              <a:ext cx="6264052" cy="60303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 txBox="1"/>
            <p:nvPr/>
          </p:nvSpPr>
          <p:spPr>
            <a:xfrm>
              <a:off x="1691939" y="774905"/>
              <a:ext cx="6228728" cy="567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определение имени, отчества и фамилии детей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1224313" y="606483"/>
              <a:ext cx="449964" cy="12060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381" name="Google Shape;381;p14"/>
            <p:cNvSpPr/>
            <p:nvPr/>
          </p:nvSpPr>
          <p:spPr>
            <a:xfrm>
              <a:off x="1674277" y="1511041"/>
              <a:ext cx="6264052" cy="60303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 txBox="1"/>
            <p:nvPr/>
          </p:nvSpPr>
          <p:spPr>
            <a:xfrm>
              <a:off x="1691939" y="1528703"/>
              <a:ext cx="6228728" cy="567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определение гражданства детей (в предусмотренных слу- чаях)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224313" y="606483"/>
              <a:ext cx="449964" cy="19598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384" name="Google Shape;384;p14"/>
            <p:cNvSpPr/>
            <p:nvPr/>
          </p:nvSpPr>
          <p:spPr>
            <a:xfrm>
              <a:off x="1674277" y="2264838"/>
              <a:ext cx="6264052" cy="60303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 txBox="1"/>
            <p:nvPr/>
          </p:nvSpPr>
          <p:spPr>
            <a:xfrm>
              <a:off x="1691939" y="2282500"/>
              <a:ext cx="6228728" cy="567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определение места жительства и регистрации детей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1224313" y="606483"/>
              <a:ext cx="449964" cy="27136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387" name="Google Shape;387;p14"/>
            <p:cNvSpPr/>
            <p:nvPr/>
          </p:nvSpPr>
          <p:spPr>
            <a:xfrm>
              <a:off x="1674277" y="3018636"/>
              <a:ext cx="6264052" cy="60303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 txBox="1"/>
            <p:nvPr/>
          </p:nvSpPr>
          <p:spPr>
            <a:xfrm>
              <a:off x="1691939" y="3036298"/>
              <a:ext cx="6228728" cy="567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воспитание, уход и надзор за детьми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1224313" y="606483"/>
              <a:ext cx="449964" cy="34674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390" name="Google Shape;390;p14"/>
            <p:cNvSpPr/>
            <p:nvPr/>
          </p:nvSpPr>
          <p:spPr>
            <a:xfrm>
              <a:off x="1674277" y="3772434"/>
              <a:ext cx="6264052" cy="60303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4"/>
            <p:cNvSpPr txBox="1"/>
            <p:nvPr/>
          </p:nvSpPr>
          <p:spPr>
            <a:xfrm>
              <a:off x="1691939" y="3790096"/>
              <a:ext cx="6228728" cy="567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представительство от имени детей (в учреждениях)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1224313" y="606483"/>
              <a:ext cx="449964" cy="42212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393" name="Google Shape;393;p14"/>
            <p:cNvSpPr/>
            <p:nvPr/>
          </p:nvSpPr>
          <p:spPr>
            <a:xfrm>
              <a:off x="1674277" y="4526232"/>
              <a:ext cx="6264052" cy="60303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4"/>
            <p:cNvSpPr txBox="1"/>
            <p:nvPr/>
          </p:nvSpPr>
          <p:spPr>
            <a:xfrm>
              <a:off x="1691939" y="4543894"/>
              <a:ext cx="6228728" cy="567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защита прав и законных интересов детей (в учреждениях и судах; специальные полномочия не нужны)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Права и обязанности родителей и детей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01" name="Google Shape;401;p15"/>
          <p:cNvGrpSpPr/>
          <p:nvPr/>
        </p:nvGrpSpPr>
        <p:grpSpPr>
          <a:xfrm>
            <a:off x="1733909" y="2173857"/>
            <a:ext cx="4123428" cy="603849"/>
            <a:chOff x="67" y="2742038"/>
            <a:chExt cx="4010278" cy="2634131"/>
          </a:xfrm>
        </p:grpSpPr>
        <p:sp>
          <p:nvSpPr>
            <p:cNvPr id="402" name="Google Shape;402;p15"/>
            <p:cNvSpPr/>
            <p:nvPr/>
          </p:nvSpPr>
          <p:spPr>
            <a:xfrm>
              <a:off x="67" y="2742038"/>
              <a:ext cx="4010278" cy="263413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67" y="2742038"/>
              <a:ext cx="4010278" cy="263413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Родитель, проживающий отдельно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04" name="Google Shape;404;p15"/>
          <p:cNvGrpSpPr/>
          <p:nvPr/>
        </p:nvGrpSpPr>
        <p:grpSpPr>
          <a:xfrm>
            <a:off x="1733909" y="3295290"/>
            <a:ext cx="4123428" cy="1026544"/>
            <a:chOff x="67" y="2742038"/>
            <a:chExt cx="4010278" cy="2634131"/>
          </a:xfrm>
        </p:grpSpPr>
        <p:sp>
          <p:nvSpPr>
            <p:cNvPr id="405" name="Google Shape;405;p15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5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имеет право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общаться с детьми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407" name="Google Shape;407;p15"/>
          <p:cNvCxnSpPr>
            <a:stCxn id="402" idx="2"/>
            <a:endCxn id="406" idx="0"/>
          </p:cNvCxnSpPr>
          <p:nvPr/>
        </p:nvCxnSpPr>
        <p:spPr>
          <a:xfrm>
            <a:off x="3795623" y="2777706"/>
            <a:ext cx="0" cy="517500"/>
          </a:xfrm>
          <a:prstGeom prst="straightConnector1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08" name="Google Shape;408;p15"/>
          <p:cNvGrpSpPr/>
          <p:nvPr/>
        </p:nvGrpSpPr>
        <p:grpSpPr>
          <a:xfrm>
            <a:off x="6340414" y="2173857"/>
            <a:ext cx="4123428" cy="603849"/>
            <a:chOff x="67" y="2742038"/>
            <a:chExt cx="4010278" cy="2634131"/>
          </a:xfrm>
        </p:grpSpPr>
        <p:sp>
          <p:nvSpPr>
            <p:cNvPr id="409" name="Google Shape;409;p15"/>
            <p:cNvSpPr/>
            <p:nvPr/>
          </p:nvSpPr>
          <p:spPr>
            <a:xfrm>
              <a:off x="67" y="2742038"/>
              <a:ext cx="4010278" cy="263413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67" y="2742038"/>
              <a:ext cx="4010278" cy="263413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Родитель, проживающий с детьми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11" name="Google Shape;411;p15"/>
          <p:cNvGrpSpPr/>
          <p:nvPr/>
        </p:nvGrpSpPr>
        <p:grpSpPr>
          <a:xfrm>
            <a:off x="6340414" y="3295290"/>
            <a:ext cx="4123428" cy="1026544"/>
            <a:chOff x="67" y="2742038"/>
            <a:chExt cx="4010278" cy="2634131"/>
          </a:xfrm>
        </p:grpSpPr>
        <p:sp>
          <p:nvSpPr>
            <p:cNvPr id="412" name="Google Shape;412;p15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5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в праве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препятствовать другому родителю общаться с детьми и участвовать в их воспитании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414" name="Google Shape;414;p15"/>
          <p:cNvCxnSpPr>
            <a:stCxn id="409" idx="2"/>
            <a:endCxn id="413" idx="0"/>
          </p:cNvCxnSpPr>
          <p:nvPr/>
        </p:nvCxnSpPr>
        <p:spPr>
          <a:xfrm>
            <a:off x="8402128" y="2777706"/>
            <a:ext cx="0" cy="517500"/>
          </a:xfrm>
          <a:prstGeom prst="straightConnector1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15" name="Google Shape;415;p15"/>
          <p:cNvGrpSpPr/>
          <p:nvPr/>
        </p:nvGrpSpPr>
        <p:grpSpPr>
          <a:xfrm>
            <a:off x="1733909" y="4839418"/>
            <a:ext cx="4123428" cy="1095556"/>
            <a:chOff x="67" y="2742038"/>
            <a:chExt cx="4010278" cy="2634131"/>
          </a:xfrm>
        </p:grpSpPr>
        <p:sp>
          <p:nvSpPr>
            <p:cNvPr id="416" name="Google Shape;416;p15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5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обязан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участвовать в воспитании детей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418" name="Google Shape;418;p15"/>
          <p:cNvCxnSpPr/>
          <p:nvPr/>
        </p:nvCxnSpPr>
        <p:spPr>
          <a:xfrm>
            <a:off x="3812876" y="4321834"/>
            <a:ext cx="0" cy="517584"/>
          </a:xfrm>
          <a:prstGeom prst="straightConnector1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Права и обязанности родителей и детей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25" name="Google Shape;425;p16"/>
          <p:cNvGrpSpPr/>
          <p:nvPr/>
        </p:nvGrpSpPr>
        <p:grpSpPr>
          <a:xfrm>
            <a:off x="2020061" y="1518838"/>
            <a:ext cx="7691801" cy="4441424"/>
            <a:chOff x="510438" y="589"/>
            <a:chExt cx="7691801" cy="4441424"/>
          </a:xfrm>
        </p:grpSpPr>
        <p:sp>
          <p:nvSpPr>
            <p:cNvPr id="426" name="Google Shape;426;p16"/>
            <p:cNvSpPr/>
            <p:nvPr/>
          </p:nvSpPr>
          <p:spPr>
            <a:xfrm>
              <a:off x="510438" y="589"/>
              <a:ext cx="3650005" cy="61261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6"/>
            <p:cNvSpPr txBox="1"/>
            <p:nvPr/>
          </p:nvSpPr>
          <p:spPr>
            <a:xfrm>
              <a:off x="528381" y="18532"/>
              <a:ext cx="3614119" cy="5767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Имущественные права и обязанности родителей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875439" y="613200"/>
              <a:ext cx="365000" cy="4594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29" name="Google Shape;429;p16"/>
            <p:cNvSpPr/>
            <p:nvPr/>
          </p:nvSpPr>
          <p:spPr>
            <a:xfrm>
              <a:off x="1240439" y="766352"/>
              <a:ext cx="6961800" cy="61261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6"/>
            <p:cNvSpPr txBox="1"/>
            <p:nvPr/>
          </p:nvSpPr>
          <p:spPr>
            <a:xfrm>
              <a:off x="1258382" y="784295"/>
              <a:ext cx="6925914" cy="5767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управление делами и имуществом несовершеннолетних детей (сохранение и приумножение)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875439" y="613200"/>
              <a:ext cx="365000" cy="12252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32" name="Google Shape;432;p16"/>
            <p:cNvSpPr/>
            <p:nvPr/>
          </p:nvSpPr>
          <p:spPr>
            <a:xfrm>
              <a:off x="1240439" y="1532115"/>
              <a:ext cx="6961800" cy="61261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6"/>
            <p:cNvSpPr txBox="1"/>
            <p:nvPr/>
          </p:nvSpPr>
          <p:spPr>
            <a:xfrm>
              <a:off x="1258382" y="1550058"/>
              <a:ext cx="6925914" cy="5767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совершение сделок от имени ребёнка в возрасте до 14 лет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875439" y="613200"/>
              <a:ext cx="365000" cy="19909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35" name="Google Shape;435;p16"/>
            <p:cNvSpPr/>
            <p:nvPr/>
          </p:nvSpPr>
          <p:spPr>
            <a:xfrm>
              <a:off x="1240439" y="2297878"/>
              <a:ext cx="6961800" cy="61261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6"/>
            <p:cNvSpPr txBox="1"/>
            <p:nvPr/>
          </p:nvSpPr>
          <p:spPr>
            <a:xfrm>
              <a:off x="1258382" y="2315821"/>
              <a:ext cx="6925914" cy="5767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согласие на совершение ряда сделок с несовершеннолетними в возрасте от 14 до 18 лет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875439" y="613200"/>
              <a:ext cx="365000" cy="27567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38" name="Google Shape;438;p16"/>
            <p:cNvSpPr/>
            <p:nvPr/>
          </p:nvSpPr>
          <p:spPr>
            <a:xfrm>
              <a:off x="1240439" y="3063641"/>
              <a:ext cx="6961800" cy="61261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6"/>
            <p:cNvSpPr txBox="1"/>
            <p:nvPr/>
          </p:nvSpPr>
          <p:spPr>
            <a:xfrm>
              <a:off x="1258382" y="3081584"/>
              <a:ext cx="6925914" cy="5767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предоставление содержания несовершеннолетним детям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875439" y="613200"/>
              <a:ext cx="365000" cy="352250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41" name="Google Shape;441;p16"/>
            <p:cNvSpPr/>
            <p:nvPr/>
          </p:nvSpPr>
          <p:spPr>
            <a:xfrm>
              <a:off x="1240439" y="3829403"/>
              <a:ext cx="6961800" cy="61261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6"/>
            <p:cNvSpPr txBox="1"/>
            <p:nvPr/>
          </p:nvSpPr>
          <p:spPr>
            <a:xfrm>
              <a:off x="1258382" y="3847346"/>
              <a:ext cx="6925914" cy="5767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предоставление содержания нуждающимся в помощи нетрудо- способным совершеннолетним детям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43" name="Google Shape;443;p16"/>
          <p:cNvGrpSpPr/>
          <p:nvPr/>
        </p:nvGrpSpPr>
        <p:grpSpPr>
          <a:xfrm>
            <a:off x="2811859" y="6128765"/>
            <a:ext cx="6566763" cy="530829"/>
            <a:chOff x="1117310" y="4103458"/>
            <a:chExt cx="7457345" cy="656216"/>
          </a:xfrm>
        </p:grpSpPr>
        <p:sp>
          <p:nvSpPr>
            <p:cNvPr id="444" name="Google Shape;444;p16"/>
            <p:cNvSpPr/>
            <p:nvPr/>
          </p:nvSpPr>
          <p:spPr>
            <a:xfrm>
              <a:off x="1117310" y="4103458"/>
              <a:ext cx="7457345" cy="65621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6"/>
            <p:cNvSpPr txBox="1"/>
            <p:nvPr/>
          </p:nvSpPr>
          <p:spPr>
            <a:xfrm>
              <a:off x="1136530" y="4122678"/>
              <a:ext cx="7418905" cy="61777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раздельности имущества родителей и детей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Права и обязанности родителей и детей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52" name="Google Shape;452;p17"/>
          <p:cNvGrpSpPr/>
          <p:nvPr/>
        </p:nvGrpSpPr>
        <p:grpSpPr>
          <a:xfrm>
            <a:off x="1865731" y="1660935"/>
            <a:ext cx="5177164" cy="4535250"/>
            <a:chOff x="3705" y="288658"/>
            <a:chExt cx="5177164" cy="4535250"/>
          </a:xfrm>
        </p:grpSpPr>
        <p:sp>
          <p:nvSpPr>
            <p:cNvPr id="453" name="Google Shape;453;p17"/>
            <p:cNvSpPr/>
            <p:nvPr/>
          </p:nvSpPr>
          <p:spPr>
            <a:xfrm>
              <a:off x="3705" y="288658"/>
              <a:ext cx="3568989" cy="49984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7"/>
            <p:cNvSpPr txBox="1"/>
            <p:nvPr/>
          </p:nvSpPr>
          <p:spPr>
            <a:xfrm>
              <a:off x="18345" y="303298"/>
              <a:ext cx="3539709" cy="4705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Обязанности детей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360604" y="788499"/>
              <a:ext cx="356898" cy="10136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56" name="Google Shape;456;p17"/>
            <p:cNvSpPr/>
            <p:nvPr/>
          </p:nvSpPr>
          <p:spPr>
            <a:xfrm>
              <a:off x="717503" y="1008426"/>
              <a:ext cx="4463366" cy="158744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7"/>
            <p:cNvSpPr txBox="1"/>
            <p:nvPr/>
          </p:nvSpPr>
          <p:spPr>
            <a:xfrm>
              <a:off x="763998" y="1054921"/>
              <a:ext cx="4370376" cy="14944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дети обязаны заботиться о родителях и оказывать им помощь; содержание не- трудоспособных, нуждающихся в помо- щи родителей является обязанностью их совершеннолетних трудоспособных де- тей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360604" y="788499"/>
              <a:ext cx="356898" cy="30313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59" name="Google Shape;459;p17"/>
            <p:cNvSpPr/>
            <p:nvPr/>
          </p:nvSpPr>
          <p:spPr>
            <a:xfrm>
              <a:off x="717503" y="2815801"/>
              <a:ext cx="4463366" cy="200810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7"/>
            <p:cNvSpPr txBox="1"/>
            <p:nvPr/>
          </p:nvSpPr>
          <p:spPr>
            <a:xfrm>
              <a:off x="776318" y="2874616"/>
              <a:ext cx="4345736" cy="18904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дети могут быть освобождены от обя- занности по содержанию родителей и возмещения затрат по уходу за ними, ес- ли судом будет установлено, что родите- ли уклонялись от выполнения роди- тельских обязанностей или были лише- ны родительских прав в отношении это- го ребёнка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61" name="Google Shape;461;p17"/>
          <p:cNvSpPr/>
          <p:nvPr/>
        </p:nvSpPr>
        <p:spPr>
          <a:xfrm rot="5400000">
            <a:off x="7370638" y="2704425"/>
            <a:ext cx="936104" cy="1440160"/>
          </a:xfrm>
          <a:prstGeom prst="bentArrow">
            <a:avLst>
              <a:gd fmla="val 25000" name="adj1"/>
              <a:gd fmla="val 25000" name="adj2"/>
              <a:gd fmla="val 47152" name="adj3"/>
              <a:gd fmla="val 43750" name="adj4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" name="Google Shape;462;p17"/>
          <p:cNvGrpSpPr/>
          <p:nvPr/>
        </p:nvGrpSpPr>
        <p:grpSpPr>
          <a:xfrm>
            <a:off x="7181696" y="4036573"/>
            <a:ext cx="3190583" cy="2448272"/>
            <a:chOff x="861401" y="3187584"/>
            <a:chExt cx="4270703" cy="1921426"/>
          </a:xfrm>
        </p:grpSpPr>
        <p:sp>
          <p:nvSpPr>
            <p:cNvPr id="463" name="Google Shape;463;p17"/>
            <p:cNvSpPr/>
            <p:nvPr/>
          </p:nvSpPr>
          <p:spPr>
            <a:xfrm>
              <a:off x="917678" y="3243861"/>
              <a:ext cx="4158149" cy="18088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Нетрудоспособными по воз- расту признаются женщины и мужчины, достигшие пен- сионного возраста. Нетрудо- способными являются также лица, признанные в установ- ленном порядке инвалидами независимо от причин и группы инвалидности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861401" y="3187584"/>
              <a:ext cx="4270703" cy="1921426"/>
            </a:xfrm>
            <a:prstGeom prst="roundRect">
              <a:avLst>
                <a:gd fmla="val 10000" name="adj"/>
              </a:avLst>
            </a:pr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1" name="Google Shape;471;p18"/>
          <p:cNvSpPr txBox="1"/>
          <p:nvPr>
            <p:ph idx="1" type="body"/>
          </p:nvPr>
        </p:nvSpPr>
        <p:spPr>
          <a:xfrm>
            <a:off x="1104900" y="1683945"/>
            <a:ext cx="6011126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Чуприс О.И. и др. Обществоведение: Учебное посо- бие для 11 класса. – Минск: Адукацыя і выхаванне, 2021, §14.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72" name="Google Shape;47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2301" y="1683945"/>
            <a:ext cx="3803281" cy="48899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Программа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 семейного права.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Правовой механизм заключения и прекращения брака.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Права и обязанности супругов.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Права и обязанности родителей и детей.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семейного права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0" name="Google Shape;140;p3"/>
          <p:cNvGrpSpPr/>
          <p:nvPr/>
        </p:nvGrpSpPr>
        <p:grpSpPr>
          <a:xfrm>
            <a:off x="1104900" y="1448974"/>
            <a:ext cx="6158542" cy="1613404"/>
            <a:chOff x="67" y="2742038"/>
            <a:chExt cx="4010278" cy="2634131"/>
          </a:xfrm>
        </p:grpSpPr>
        <p:sp>
          <p:nvSpPr>
            <p:cNvPr id="141" name="Google Shape;141;p3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Семейное право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отрасль права, представляющая совокупность правовых норм, регулирующих личные неи- мущественные и связанные с ними имущественные отно- шения, возникающие между гражданами (физическими лицами) на основе брака, усыновления (удочерения) и других форм устройства детей на воспитание в семью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http://ipo.grsu.by/lib/wp-content/uploads/2015/11/-%D1%81%D0%B5%D0%BC-e1448007605941.jpg" id="143" name="Google Shape;1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5195" y="1437384"/>
            <a:ext cx="3720387" cy="529535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4" name="Google Shape;144;p3"/>
          <p:cNvSpPr txBox="1"/>
          <p:nvPr/>
        </p:nvSpPr>
        <p:spPr>
          <a:xfrm>
            <a:off x="2982976" y="6381065"/>
            <a:ext cx="438221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Кодекс Республики Беларусь о браке и семье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1104900" y="3171294"/>
            <a:ext cx="6158542" cy="667461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Источник регулирования –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Кодекс Республики Бела- русь о браке и семье</a:t>
            </a:r>
            <a:endParaRPr b="1"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семейного права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2" name="Google Shape;152;p4"/>
          <p:cNvGrpSpPr/>
          <p:nvPr/>
        </p:nvGrpSpPr>
        <p:grpSpPr>
          <a:xfrm>
            <a:off x="1755127" y="1858895"/>
            <a:ext cx="8680226" cy="4313401"/>
            <a:chOff x="3286" y="547680"/>
            <a:chExt cx="8680226" cy="4313401"/>
          </a:xfrm>
        </p:grpSpPr>
        <p:sp>
          <p:nvSpPr>
            <p:cNvPr id="153" name="Google Shape;153;p4"/>
            <p:cNvSpPr/>
            <p:nvPr/>
          </p:nvSpPr>
          <p:spPr>
            <a:xfrm>
              <a:off x="3286" y="547680"/>
              <a:ext cx="3822333" cy="47711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17260" y="561654"/>
              <a:ext cx="3794385" cy="4491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Регулируемые отношения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85519" y="1024792"/>
              <a:ext cx="382233" cy="4416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156" name="Google Shape;156;p4"/>
            <p:cNvSpPr/>
            <p:nvPr/>
          </p:nvSpPr>
          <p:spPr>
            <a:xfrm>
              <a:off x="767752" y="1216194"/>
              <a:ext cx="7915760" cy="50046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782410" y="1230852"/>
              <a:ext cx="7886444" cy="4711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между членами семьи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85519" y="1024792"/>
              <a:ext cx="382233" cy="14027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159" name="Google Shape;159;p4"/>
            <p:cNvSpPr/>
            <p:nvPr/>
          </p:nvSpPr>
          <p:spPr>
            <a:xfrm>
              <a:off x="767752" y="1908060"/>
              <a:ext cx="7915760" cy="10390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798183" y="1938491"/>
              <a:ext cx="7854898" cy="9781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возникающие в результате приёма на воспитание в семью детей-сирот, детей, по различным причинам оставшихся без попечения родителей (усыновление (удочерение), опекунская семья, приёмная семья, детский дом семейного типа)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85519" y="1024792"/>
              <a:ext cx="382233" cy="24964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162" name="Google Shape;162;p4"/>
            <p:cNvSpPr/>
            <p:nvPr/>
          </p:nvSpPr>
          <p:spPr>
            <a:xfrm>
              <a:off x="767752" y="3138462"/>
              <a:ext cx="7915760" cy="76560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790176" y="3160886"/>
              <a:ext cx="7870912" cy="7207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между бывшими членами семьи (например, отношения между бывшими супругами по взаимному содержанию)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85519" y="1024792"/>
              <a:ext cx="382233" cy="34534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165" name="Google Shape;165;p4"/>
            <p:cNvSpPr/>
            <p:nvPr/>
          </p:nvSpPr>
          <p:spPr>
            <a:xfrm>
              <a:off x="767752" y="4095473"/>
              <a:ext cx="7915760" cy="76560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790176" y="4117897"/>
              <a:ext cx="7870912" cy="7207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между родителями и детьми, если дети родились у родителей, не состоя- щих в браке; дети, рождённые в браке и вне брака, пользуются равной и всесторонней защитой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семейного права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3" name="Google Shape;173;p5"/>
          <p:cNvGrpSpPr/>
          <p:nvPr/>
        </p:nvGrpSpPr>
        <p:grpSpPr>
          <a:xfrm>
            <a:off x="1811546" y="1794294"/>
            <a:ext cx="4123428" cy="491706"/>
            <a:chOff x="67" y="2742038"/>
            <a:chExt cx="4010278" cy="2634131"/>
          </a:xfrm>
        </p:grpSpPr>
        <p:sp>
          <p:nvSpPr>
            <p:cNvPr id="174" name="Google Shape;174;p5"/>
            <p:cNvSpPr/>
            <p:nvPr/>
          </p:nvSpPr>
          <p:spPr>
            <a:xfrm>
              <a:off x="67" y="2742038"/>
              <a:ext cx="4010278" cy="263413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7" y="2742038"/>
              <a:ext cx="4010278" cy="263413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Брак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6" name="Google Shape;176;p5"/>
          <p:cNvGrpSpPr/>
          <p:nvPr/>
        </p:nvGrpSpPr>
        <p:grpSpPr>
          <a:xfrm>
            <a:off x="1811546" y="2803584"/>
            <a:ext cx="4123428" cy="1846054"/>
            <a:chOff x="67" y="2742038"/>
            <a:chExt cx="4010278" cy="2634131"/>
          </a:xfrm>
        </p:grpSpPr>
        <p:sp>
          <p:nvSpPr>
            <p:cNvPr id="177" name="Google Shape;177;p5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добровольный союз мужчины и жен- щины, который заключается на усло- виях, предусмотренных законодатель- ством, направлен на создание семьи и порождает для сторон взаимные права и обязанности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179" name="Google Shape;179;p5"/>
          <p:cNvCxnSpPr>
            <a:stCxn id="174" idx="2"/>
            <a:endCxn id="178" idx="0"/>
          </p:cNvCxnSpPr>
          <p:nvPr/>
        </p:nvCxnSpPr>
        <p:spPr>
          <a:xfrm>
            <a:off x="3873260" y="2286000"/>
            <a:ext cx="0" cy="517500"/>
          </a:xfrm>
          <a:prstGeom prst="straightConnector1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0" name="Google Shape;180;p5"/>
          <p:cNvGrpSpPr/>
          <p:nvPr/>
        </p:nvGrpSpPr>
        <p:grpSpPr>
          <a:xfrm>
            <a:off x="6418051" y="1794294"/>
            <a:ext cx="4123428" cy="491706"/>
            <a:chOff x="67" y="2742038"/>
            <a:chExt cx="4010278" cy="2634131"/>
          </a:xfrm>
        </p:grpSpPr>
        <p:sp>
          <p:nvSpPr>
            <p:cNvPr id="181" name="Google Shape;181;p5"/>
            <p:cNvSpPr/>
            <p:nvPr/>
          </p:nvSpPr>
          <p:spPr>
            <a:xfrm>
              <a:off x="67" y="2742038"/>
              <a:ext cx="4010278" cy="263413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7" y="2742038"/>
              <a:ext cx="4010278" cy="263413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Семья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3" name="Google Shape;183;p5"/>
          <p:cNvGrpSpPr/>
          <p:nvPr/>
        </p:nvGrpSpPr>
        <p:grpSpPr>
          <a:xfrm>
            <a:off x="6418051" y="2803584"/>
            <a:ext cx="4123428" cy="1846054"/>
            <a:chOff x="67" y="2742038"/>
            <a:chExt cx="4010278" cy="2634131"/>
          </a:xfrm>
        </p:grpSpPr>
        <p:sp>
          <p:nvSpPr>
            <p:cNvPr id="184" name="Google Shape;184;p5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объединение лиц, связанных между собой моральной и материальной общ- ностью и поддержкой, ведением обще- го хозяйства, правами и обязанностя- ми, вытекающими из брака, а также близостью родства, усыновления (удо- черения)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186" name="Google Shape;186;p5"/>
          <p:cNvCxnSpPr>
            <a:stCxn id="181" idx="2"/>
            <a:endCxn id="185" idx="0"/>
          </p:cNvCxnSpPr>
          <p:nvPr/>
        </p:nvCxnSpPr>
        <p:spPr>
          <a:xfrm>
            <a:off x="8479765" y="2286000"/>
            <a:ext cx="0" cy="517500"/>
          </a:xfrm>
          <a:prstGeom prst="straightConnector1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7" name="Google Shape;187;p5"/>
          <p:cNvGrpSpPr/>
          <p:nvPr/>
        </p:nvGrpSpPr>
        <p:grpSpPr>
          <a:xfrm>
            <a:off x="1811546" y="5167222"/>
            <a:ext cx="4123428" cy="1095556"/>
            <a:chOff x="67" y="2742038"/>
            <a:chExt cx="4010278" cy="2634131"/>
          </a:xfrm>
        </p:grpSpPr>
        <p:sp>
          <p:nvSpPr>
            <p:cNvPr id="188" name="Google Shape;188;p5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Республике Беларусь признаётся только брак, заключённых в органах, регистрирующих акты гражданского состояния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190" name="Google Shape;190;p5"/>
          <p:cNvCxnSpPr/>
          <p:nvPr/>
        </p:nvCxnSpPr>
        <p:spPr>
          <a:xfrm>
            <a:off x="3890513" y="4649638"/>
            <a:ext cx="0" cy="517584"/>
          </a:xfrm>
          <a:prstGeom prst="straightConnector1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mbria"/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Правовой механизм заключения и прекращения брака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7" name="Google Shape;197;p6"/>
          <p:cNvGrpSpPr/>
          <p:nvPr/>
        </p:nvGrpSpPr>
        <p:grpSpPr>
          <a:xfrm>
            <a:off x="1711181" y="2467158"/>
            <a:ext cx="8768118" cy="2656928"/>
            <a:chOff x="4540" y="1026546"/>
            <a:chExt cx="8768118" cy="2656928"/>
          </a:xfrm>
        </p:grpSpPr>
        <p:sp>
          <p:nvSpPr>
            <p:cNvPr id="198" name="Google Shape;198;p6"/>
            <p:cNvSpPr/>
            <p:nvPr/>
          </p:nvSpPr>
          <p:spPr>
            <a:xfrm>
              <a:off x="4388599" y="1763039"/>
              <a:ext cx="3437178" cy="3976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6"/>
            <p:cNvSpPr/>
            <p:nvPr/>
          </p:nvSpPr>
          <p:spPr>
            <a:xfrm>
              <a:off x="4388599" y="1763039"/>
              <a:ext cx="1145726" cy="3976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0" name="Google Shape;200;p6"/>
            <p:cNvSpPr/>
            <p:nvPr/>
          </p:nvSpPr>
          <p:spPr>
            <a:xfrm>
              <a:off x="3242873" y="1763039"/>
              <a:ext cx="1145726" cy="3976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6"/>
            <p:cNvSpPr/>
            <p:nvPr/>
          </p:nvSpPr>
          <p:spPr>
            <a:xfrm>
              <a:off x="951421" y="1763039"/>
              <a:ext cx="3437178" cy="3976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6"/>
            <p:cNvSpPr/>
            <p:nvPr/>
          </p:nvSpPr>
          <p:spPr>
            <a:xfrm>
              <a:off x="2432646" y="1026546"/>
              <a:ext cx="3911906" cy="7364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 txBox="1"/>
            <p:nvPr/>
          </p:nvSpPr>
          <p:spPr>
            <a:xfrm>
              <a:off x="2432646" y="1026546"/>
              <a:ext cx="3911906" cy="7364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Условия заключения брака</a:t>
              </a:r>
              <a:endParaRPr b="0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540" y="2160729"/>
              <a:ext cx="1893762" cy="152274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 txBox="1"/>
            <p:nvPr/>
          </p:nvSpPr>
          <p:spPr>
            <a:xfrm>
              <a:off x="4540" y="2160729"/>
              <a:ext cx="1893762" cy="15227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взаимное согласие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2295992" y="2160729"/>
              <a:ext cx="1893762" cy="152274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2295992" y="2160729"/>
              <a:ext cx="1893762" cy="15227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достижение брачного возраста (18 лет)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587444" y="2160729"/>
              <a:ext cx="1893762" cy="152274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4587444" y="2160729"/>
              <a:ext cx="1893762" cy="15227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отсутствие препятствий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6878896" y="2160729"/>
              <a:ext cx="1893762" cy="152192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6878896" y="2160729"/>
              <a:ext cx="1893762" cy="15219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обязательное присутствие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mbria"/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Правовой механизм заключения и прекращения брака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8" name="Google Shape;218;p7"/>
          <p:cNvGrpSpPr/>
          <p:nvPr/>
        </p:nvGrpSpPr>
        <p:grpSpPr>
          <a:xfrm>
            <a:off x="1707230" y="2004151"/>
            <a:ext cx="8776019" cy="3600195"/>
            <a:chOff x="589" y="554913"/>
            <a:chExt cx="8776019" cy="3600195"/>
          </a:xfrm>
        </p:grpSpPr>
        <p:sp>
          <p:nvSpPr>
            <p:cNvPr id="219" name="Google Shape;219;p7"/>
            <p:cNvSpPr/>
            <p:nvPr/>
          </p:nvSpPr>
          <p:spPr>
            <a:xfrm>
              <a:off x="4388599" y="1552877"/>
              <a:ext cx="3104966" cy="5388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0" name="Google Shape;220;p7"/>
            <p:cNvSpPr/>
            <p:nvPr/>
          </p:nvSpPr>
          <p:spPr>
            <a:xfrm>
              <a:off x="4342879" y="1552877"/>
              <a:ext cx="91440" cy="53887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1" name="Google Shape;221;p7"/>
            <p:cNvSpPr/>
            <p:nvPr/>
          </p:nvSpPr>
          <p:spPr>
            <a:xfrm>
              <a:off x="1283633" y="1552877"/>
              <a:ext cx="3104966" cy="53887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2" name="Google Shape;222;p7"/>
            <p:cNvSpPr/>
            <p:nvPr/>
          </p:nvSpPr>
          <p:spPr>
            <a:xfrm>
              <a:off x="1897813" y="554913"/>
              <a:ext cx="4981571" cy="99796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 txBox="1"/>
            <p:nvPr/>
          </p:nvSpPr>
          <p:spPr>
            <a:xfrm>
              <a:off x="1897813" y="554913"/>
              <a:ext cx="4981571" cy="997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Брачный возраст может быть снижен (но не более чем на 3 года) в случаях:</a:t>
              </a:r>
              <a:endParaRPr b="0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589" y="2091756"/>
              <a:ext cx="2566087" cy="206335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 txBox="1"/>
            <p:nvPr/>
          </p:nvSpPr>
          <p:spPr>
            <a:xfrm>
              <a:off x="589" y="2091756"/>
              <a:ext cx="2566087" cy="20633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беременности невесты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3105555" y="2091756"/>
              <a:ext cx="2566087" cy="206335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3105555" y="2091756"/>
              <a:ext cx="2566087" cy="20633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рождения ребёнка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210521" y="2091756"/>
              <a:ext cx="2566087" cy="206335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 txBox="1"/>
            <p:nvPr/>
          </p:nvSpPr>
          <p:spPr>
            <a:xfrm>
              <a:off x="6210521" y="2091756"/>
              <a:ext cx="2566087" cy="20633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приобретения несовершеннолетним полной дееспособности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mbria"/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Правовой механизм заключения и прекращения брака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6" name="Google Shape;236;p8"/>
          <p:cNvGrpSpPr/>
          <p:nvPr/>
        </p:nvGrpSpPr>
        <p:grpSpPr>
          <a:xfrm>
            <a:off x="1707230" y="2027209"/>
            <a:ext cx="8776019" cy="4019904"/>
            <a:chOff x="589" y="345058"/>
            <a:chExt cx="8776019" cy="4019904"/>
          </a:xfrm>
        </p:grpSpPr>
        <p:sp>
          <p:nvSpPr>
            <p:cNvPr id="237" name="Google Shape;237;p8"/>
            <p:cNvSpPr/>
            <p:nvPr/>
          </p:nvSpPr>
          <p:spPr>
            <a:xfrm>
              <a:off x="4388599" y="1038120"/>
              <a:ext cx="3104966" cy="5388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8" name="Google Shape;238;p8"/>
            <p:cNvSpPr/>
            <p:nvPr/>
          </p:nvSpPr>
          <p:spPr>
            <a:xfrm>
              <a:off x="4342879" y="1038120"/>
              <a:ext cx="91440" cy="53887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8"/>
            <p:cNvSpPr/>
            <p:nvPr/>
          </p:nvSpPr>
          <p:spPr>
            <a:xfrm>
              <a:off x="1283633" y="1038120"/>
              <a:ext cx="3104966" cy="53887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8"/>
            <p:cNvSpPr/>
            <p:nvPr/>
          </p:nvSpPr>
          <p:spPr>
            <a:xfrm>
              <a:off x="1897813" y="345058"/>
              <a:ext cx="4981571" cy="69306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8"/>
            <p:cNvSpPr txBox="1"/>
            <p:nvPr/>
          </p:nvSpPr>
          <p:spPr>
            <a:xfrm>
              <a:off x="1897813" y="345058"/>
              <a:ext cx="4981571" cy="693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допускается заключение брака:</a:t>
              </a:r>
              <a:endParaRPr b="0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89" y="1576998"/>
              <a:ext cx="2566087" cy="278796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8"/>
            <p:cNvSpPr txBox="1"/>
            <p:nvPr/>
          </p:nvSpPr>
          <p:spPr>
            <a:xfrm>
              <a:off x="589" y="1576998"/>
              <a:ext cx="2566087" cy="2787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если один из пары состоит в другом зарегистрированном браке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3105555" y="1576998"/>
              <a:ext cx="2566087" cy="278796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8"/>
            <p:cNvSpPr txBox="1"/>
            <p:nvPr/>
          </p:nvSpPr>
          <p:spPr>
            <a:xfrm>
              <a:off x="3105555" y="1576998"/>
              <a:ext cx="2566087" cy="2787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между родственниками по прямой восходящей и нисходящей линии, между полнородными и неполнородными братьями и сёстрами, между усыновителями (удочерителями) и усыновлёнными (удочерёнными)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6210521" y="1576998"/>
              <a:ext cx="2566087" cy="278796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6210521" y="1576998"/>
              <a:ext cx="2566087" cy="2787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если хотя бы один из пары признан судом недееспособным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mbria"/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Правовой механизм заключения и прекращения брака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4" name="Google Shape;254;p9"/>
          <p:cNvGrpSpPr/>
          <p:nvPr/>
        </p:nvGrpSpPr>
        <p:grpSpPr>
          <a:xfrm>
            <a:off x="1780326" y="1450317"/>
            <a:ext cx="8629829" cy="5311712"/>
            <a:chOff x="62990" y="1079"/>
            <a:chExt cx="8629829" cy="5311712"/>
          </a:xfrm>
        </p:grpSpPr>
        <p:sp>
          <p:nvSpPr>
            <p:cNvPr id="255" name="Google Shape;255;p9"/>
            <p:cNvSpPr/>
            <p:nvPr/>
          </p:nvSpPr>
          <p:spPr>
            <a:xfrm>
              <a:off x="5476085" y="3977189"/>
              <a:ext cx="2276168" cy="3950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9"/>
            <p:cNvSpPr/>
            <p:nvPr/>
          </p:nvSpPr>
          <p:spPr>
            <a:xfrm>
              <a:off x="5430365" y="3977189"/>
              <a:ext cx="91440" cy="39503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9"/>
            <p:cNvSpPr/>
            <p:nvPr/>
          </p:nvSpPr>
          <p:spPr>
            <a:xfrm>
              <a:off x="3199917" y="3977189"/>
              <a:ext cx="2276168" cy="39503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8" name="Google Shape;258;p9"/>
            <p:cNvSpPr/>
            <p:nvPr/>
          </p:nvSpPr>
          <p:spPr>
            <a:xfrm>
              <a:off x="4115510" y="2321201"/>
              <a:ext cx="1360575" cy="3950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9" name="Google Shape;259;p9"/>
            <p:cNvSpPr/>
            <p:nvPr/>
          </p:nvSpPr>
          <p:spPr>
            <a:xfrm>
              <a:off x="2754935" y="2321201"/>
              <a:ext cx="1360575" cy="39503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0" name="Google Shape;260;p9"/>
            <p:cNvSpPr/>
            <p:nvPr/>
          </p:nvSpPr>
          <p:spPr>
            <a:xfrm>
              <a:off x="2698830" y="684607"/>
              <a:ext cx="1416679" cy="3950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1" name="Google Shape;261;p9"/>
            <p:cNvSpPr/>
            <p:nvPr/>
          </p:nvSpPr>
          <p:spPr>
            <a:xfrm>
              <a:off x="1282151" y="684607"/>
              <a:ext cx="1416679" cy="39503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2" name="Google Shape;262;p9"/>
            <p:cNvSpPr/>
            <p:nvPr/>
          </p:nvSpPr>
          <p:spPr>
            <a:xfrm>
              <a:off x="1315870" y="1079"/>
              <a:ext cx="2765921" cy="68352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9"/>
            <p:cNvSpPr txBox="1"/>
            <p:nvPr/>
          </p:nvSpPr>
          <p:spPr>
            <a:xfrm>
              <a:off x="1315870" y="1079"/>
              <a:ext cx="2765921" cy="6835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Прекращение брака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62990" y="1079645"/>
              <a:ext cx="2438322" cy="124155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9"/>
            <p:cNvSpPr txBox="1"/>
            <p:nvPr/>
          </p:nvSpPr>
          <p:spPr>
            <a:xfrm>
              <a:off x="62990" y="1079645"/>
              <a:ext cx="2438322" cy="1241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вследствие смерти или объявления в судеб- ном порядке одного из супругов умершим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2896349" y="1079645"/>
              <a:ext cx="2438322" cy="124155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9"/>
            <p:cNvSpPr txBox="1"/>
            <p:nvPr/>
          </p:nvSpPr>
          <p:spPr>
            <a:xfrm>
              <a:off x="2896349" y="1079645"/>
              <a:ext cx="2438322" cy="1241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вследствие расторжения брака при жизни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1591879" y="2716238"/>
              <a:ext cx="2326112" cy="126095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9"/>
            <p:cNvSpPr txBox="1"/>
            <p:nvPr/>
          </p:nvSpPr>
          <p:spPr>
            <a:xfrm>
              <a:off x="1591879" y="2716238"/>
              <a:ext cx="2326112" cy="12609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судом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313029" y="2716238"/>
              <a:ext cx="2326112" cy="126095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4313029" y="2716238"/>
              <a:ext cx="2326112" cy="12609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органом, регистри- рующим акты граж- данского состояния, если соблюдены все три условия: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2259351" y="4372226"/>
              <a:ext cx="1881131" cy="94056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9"/>
            <p:cNvSpPr txBox="1"/>
            <p:nvPr/>
          </p:nvSpPr>
          <p:spPr>
            <a:xfrm>
              <a:off x="2259351" y="4372226"/>
              <a:ext cx="1881131" cy="9405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взаимное согласие супругов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535520" y="4372226"/>
              <a:ext cx="1881131" cy="94056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9"/>
            <p:cNvSpPr txBox="1"/>
            <p:nvPr/>
          </p:nvSpPr>
          <p:spPr>
            <a:xfrm>
              <a:off x="4535520" y="4372226"/>
              <a:ext cx="1881131" cy="9405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отсутствие об- щих несовершен- нолетних детей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6811688" y="4372226"/>
              <a:ext cx="1881131" cy="94056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9"/>
            <p:cNvSpPr txBox="1"/>
            <p:nvPr/>
          </p:nvSpPr>
          <p:spPr>
            <a:xfrm>
              <a:off x="6811688" y="4372226"/>
              <a:ext cx="1881131" cy="9405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отсутствие споров об имуществе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06.08.2022</vt:lpwstr>
  </property>
</Properties>
</file>