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embeddedFontLst>
    <p:embeddedFont>
      <p:font typeface="Quattrocento Sans"/>
      <p:regular r:id="rId20"/>
      <p:bold r:id="rId21"/>
      <p:italic r:id="rId22"/>
      <p:boldItalic r:id="rId23"/>
    </p:embeddedFont>
    <p:embeddedFont>
      <p:font typeface="Cambria Math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iZep3gcw0IH+BNXQLxEFWZ5MWW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1B2A1E-F049-448E-83B0-C45BF9EDCD66}">
  <a:tblStyle styleId="{611B2A1E-F049-448E-83B0-C45BF9EDCD66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DD1D6"/>
          </a:solidFill>
        </a:fill>
      </a:tcStyle>
    </a:band1H>
    <a:band2H>
      <a:tcTxStyle/>
    </a:band2H>
    <a:band1V>
      <a:tcTxStyle/>
      <a:tcStyle>
        <a:fill>
          <a:solidFill>
            <a:srgbClr val="CDD1D6"/>
          </a:solidFill>
        </a:fill>
      </a:tcStyle>
    </a:band1V>
    <a:band2V>
      <a:tcTxStyle/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regular.fntdata"/><Relationship Id="rId22" Type="http://schemas.openxmlformats.org/officeDocument/2006/relationships/font" Target="fonts/QuattrocentoSans-italic.fntdata"/><Relationship Id="rId21" Type="http://schemas.openxmlformats.org/officeDocument/2006/relationships/font" Target="fonts/QuattrocentoSans-bold.fntdata"/><Relationship Id="rId24" Type="http://schemas.openxmlformats.org/officeDocument/2006/relationships/font" Target="fonts/CambriaMath-regular.fntdata"/><Relationship Id="rId23" Type="http://schemas.openxmlformats.org/officeDocument/2006/relationships/font" Target="fonts/Quattrocento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5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15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15"/>
          <p:cNvSpPr txBox="1"/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subTitle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6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16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>
  <p:cSld name="Заголовок раздела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17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17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17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" name="Google Shape;41;p17"/>
          <p:cNvSpPr txBox="1"/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8"/>
          <p:cNvSpPr txBox="1"/>
          <p:nvPr>
            <p:ph idx="2" type="body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9"/>
          <p:cNvSpPr txBox="1"/>
          <p:nvPr>
            <p:ph idx="2" type="body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19"/>
          <p:cNvSpPr txBox="1"/>
          <p:nvPr>
            <p:ph idx="3" type="body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9"/>
          <p:cNvSpPr txBox="1"/>
          <p:nvPr>
            <p:ph idx="4" type="body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" type="body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2"/>
          <p:cNvSpPr txBox="1"/>
          <p:nvPr>
            <p:ph idx="2" type="body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51520" y="3097538"/>
            <a:ext cx="8712967" cy="2043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dk2"/>
                </a:solidFill>
              </a:rPr>
              <a:t>Налоги</a:t>
            </a:r>
            <a:endParaRPr sz="48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ru-RU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5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b="1" i="0" sz="1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ru-RU" sz="3600">
                <a:solidFill>
                  <a:schemeClr val="lt1"/>
                </a:solidFill>
              </a:rPr>
              <a:t>Налоги, их виды и роль в экономике</a:t>
            </a:r>
            <a:endParaRPr sz="3600">
              <a:solidFill>
                <a:schemeClr val="lt1"/>
              </a:solidFill>
            </a:endParaRPr>
          </a:p>
        </p:txBody>
      </p:sp>
      <p:grpSp>
        <p:nvGrpSpPr>
          <p:cNvPr id="234" name="Google Shape;234;p10"/>
          <p:cNvGrpSpPr/>
          <p:nvPr/>
        </p:nvGrpSpPr>
        <p:grpSpPr>
          <a:xfrm>
            <a:off x="899798" y="1602567"/>
            <a:ext cx="7488418" cy="4372944"/>
            <a:chOff x="206" y="405815"/>
            <a:chExt cx="7488418" cy="4372944"/>
          </a:xfrm>
        </p:grpSpPr>
        <p:sp>
          <p:nvSpPr>
            <p:cNvPr id="235" name="Google Shape;235;p10"/>
            <p:cNvSpPr/>
            <p:nvPr/>
          </p:nvSpPr>
          <p:spPr>
            <a:xfrm>
              <a:off x="5692464" y="2363038"/>
              <a:ext cx="91440" cy="4866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10"/>
            <p:cNvSpPr/>
            <p:nvPr/>
          </p:nvSpPr>
          <p:spPr>
            <a:xfrm>
              <a:off x="3744416" y="1128892"/>
              <a:ext cx="1993768" cy="4866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10"/>
            <p:cNvSpPr/>
            <p:nvPr/>
          </p:nvSpPr>
          <p:spPr>
            <a:xfrm>
              <a:off x="1704927" y="2363038"/>
              <a:ext cx="91440" cy="4866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10"/>
            <p:cNvSpPr/>
            <p:nvPr/>
          </p:nvSpPr>
          <p:spPr>
            <a:xfrm>
              <a:off x="1750647" y="1128892"/>
              <a:ext cx="1993768" cy="4866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10"/>
            <p:cNvSpPr/>
            <p:nvPr/>
          </p:nvSpPr>
          <p:spPr>
            <a:xfrm>
              <a:off x="1786995" y="405815"/>
              <a:ext cx="3914840" cy="72307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0"/>
            <p:cNvSpPr txBox="1"/>
            <p:nvPr/>
          </p:nvSpPr>
          <p:spPr>
            <a:xfrm>
              <a:off x="1786995" y="405815"/>
              <a:ext cx="3914840" cy="723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Подоходный налог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577" y="1615547"/>
              <a:ext cx="3500140" cy="74749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0"/>
            <p:cNvSpPr txBox="1"/>
            <p:nvPr/>
          </p:nvSpPr>
          <p:spPr>
            <a:xfrm>
              <a:off x="577" y="1615547"/>
              <a:ext cx="3500140" cy="7474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пропорциональный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6" y="2849693"/>
              <a:ext cx="3500881" cy="192906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 txBox="1"/>
            <p:nvPr/>
          </p:nvSpPr>
          <p:spPr>
            <a:xfrm>
              <a:off x="206" y="2849693"/>
              <a:ext cx="3500881" cy="19290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налоговая ставка составляет определённый процент от дохода, независимо от суммы дохода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3988114" y="1615547"/>
              <a:ext cx="3500140" cy="74749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0"/>
            <p:cNvSpPr txBox="1"/>
            <p:nvPr/>
          </p:nvSpPr>
          <p:spPr>
            <a:xfrm>
              <a:off x="3988114" y="1615547"/>
              <a:ext cx="3500140" cy="7474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прогрессивный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3987743" y="2849693"/>
              <a:ext cx="3500881" cy="192906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0"/>
            <p:cNvSpPr txBox="1"/>
            <p:nvPr/>
          </p:nvSpPr>
          <p:spPr>
            <a:xfrm>
              <a:off x="3987743" y="2849693"/>
              <a:ext cx="3500881" cy="19290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налоговая ставка увеличивается в процентах по мере роста дохода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ru-RU" sz="3600">
                <a:solidFill>
                  <a:schemeClr val="lt1"/>
                </a:solidFill>
              </a:rPr>
              <a:t>Налоги, их виды и роль в экономике</a:t>
            </a:r>
            <a:endParaRPr sz="3600">
              <a:solidFill>
                <a:schemeClr val="lt1"/>
              </a:solidFill>
            </a:endParaRPr>
          </a:p>
        </p:txBody>
      </p:sp>
      <p:grpSp>
        <p:nvGrpSpPr>
          <p:cNvPr id="254" name="Google Shape;254;p11"/>
          <p:cNvGrpSpPr/>
          <p:nvPr/>
        </p:nvGrpSpPr>
        <p:grpSpPr>
          <a:xfrm>
            <a:off x="252095" y="2017303"/>
            <a:ext cx="8567801" cy="3427584"/>
            <a:chOff x="575" y="950503"/>
            <a:chExt cx="8567801" cy="3427584"/>
          </a:xfrm>
        </p:grpSpPr>
        <p:sp>
          <p:nvSpPr>
            <p:cNvPr id="255" name="Google Shape;255;p11"/>
            <p:cNvSpPr/>
            <p:nvPr/>
          </p:nvSpPr>
          <p:spPr>
            <a:xfrm>
              <a:off x="4284476" y="1638608"/>
              <a:ext cx="3031298" cy="5260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11"/>
            <p:cNvSpPr/>
            <p:nvPr/>
          </p:nvSpPr>
          <p:spPr>
            <a:xfrm>
              <a:off x="4238756" y="1638608"/>
              <a:ext cx="91440" cy="5260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11"/>
            <p:cNvSpPr/>
            <p:nvPr/>
          </p:nvSpPr>
          <p:spPr>
            <a:xfrm>
              <a:off x="1253177" y="1638608"/>
              <a:ext cx="3031298" cy="52609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11"/>
            <p:cNvSpPr/>
            <p:nvPr/>
          </p:nvSpPr>
          <p:spPr>
            <a:xfrm>
              <a:off x="2804388" y="950503"/>
              <a:ext cx="2960175" cy="68810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2804388" y="950503"/>
              <a:ext cx="2960175" cy="688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Косвенные налоги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575" y="2164701"/>
              <a:ext cx="2505205" cy="221338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575" y="2164701"/>
              <a:ext cx="2505205" cy="22133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 на добавленную стоимость (НДС)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3031873" y="2164701"/>
              <a:ext cx="2505205" cy="221338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1"/>
            <p:cNvSpPr txBox="1"/>
            <p:nvPr/>
          </p:nvSpPr>
          <p:spPr>
            <a:xfrm>
              <a:off x="3031873" y="2164701"/>
              <a:ext cx="2505205" cy="22133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акцизы (налоги на определённые товары – транспортные средства, топливо, спиртные напитки, табачные изделия и др.)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6063171" y="2164701"/>
              <a:ext cx="2505205" cy="221338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1"/>
            <p:cNvSpPr txBox="1"/>
            <p:nvPr/>
          </p:nvSpPr>
          <p:spPr>
            <a:xfrm>
              <a:off x="6063171" y="2164701"/>
              <a:ext cx="2505205" cy="22133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таможенные пошлины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ru-RU" sz="3600">
                <a:solidFill>
                  <a:schemeClr val="lt1"/>
                </a:solidFill>
              </a:rPr>
              <a:t>Налоги, их виды и роль в экономике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251520" y="1307128"/>
            <a:ext cx="8640960" cy="1041752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Налог на добавленную стоимость (НДС)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косвенные налог, который вклю- чается в стоимость товара или услуги. В бюджет страны перечисляется продав- цом, однако на самом деле оплачивает его покупатель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72" name="Google Shape;272;p12"/>
          <p:cNvGrpSpPr/>
          <p:nvPr/>
        </p:nvGrpSpPr>
        <p:grpSpPr>
          <a:xfrm>
            <a:off x="255989" y="2780924"/>
            <a:ext cx="8632020" cy="3528399"/>
            <a:chOff x="4469" y="288028"/>
            <a:chExt cx="8632020" cy="3528399"/>
          </a:xfrm>
        </p:grpSpPr>
        <p:sp>
          <p:nvSpPr>
            <p:cNvPr id="273" name="Google Shape;273;p12"/>
            <p:cNvSpPr/>
            <p:nvPr/>
          </p:nvSpPr>
          <p:spPr>
            <a:xfrm>
              <a:off x="4320480" y="1049445"/>
              <a:ext cx="3383826" cy="391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4" name="Google Shape;274;p12"/>
            <p:cNvSpPr/>
            <p:nvPr/>
          </p:nvSpPr>
          <p:spPr>
            <a:xfrm>
              <a:off x="5402702" y="2373146"/>
              <a:ext cx="91440" cy="3915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5" name="Google Shape;275;p12"/>
            <p:cNvSpPr/>
            <p:nvPr/>
          </p:nvSpPr>
          <p:spPr>
            <a:xfrm>
              <a:off x="4320480" y="1049445"/>
              <a:ext cx="1127942" cy="391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6" name="Google Shape;276;p12"/>
            <p:cNvSpPr/>
            <p:nvPr/>
          </p:nvSpPr>
          <p:spPr>
            <a:xfrm>
              <a:off x="3146817" y="2373146"/>
              <a:ext cx="91440" cy="3915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7" name="Google Shape;277;p12"/>
            <p:cNvSpPr/>
            <p:nvPr/>
          </p:nvSpPr>
          <p:spPr>
            <a:xfrm>
              <a:off x="3192537" y="1049445"/>
              <a:ext cx="1127942" cy="3915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8" name="Google Shape;278;p12"/>
            <p:cNvSpPr/>
            <p:nvPr/>
          </p:nvSpPr>
          <p:spPr>
            <a:xfrm>
              <a:off x="890933" y="2373146"/>
              <a:ext cx="91440" cy="3915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9" name="Google Shape;279;p12"/>
            <p:cNvSpPr/>
            <p:nvPr/>
          </p:nvSpPr>
          <p:spPr>
            <a:xfrm>
              <a:off x="936653" y="1049445"/>
              <a:ext cx="3383826" cy="3915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12"/>
            <p:cNvSpPr/>
            <p:nvPr/>
          </p:nvSpPr>
          <p:spPr>
            <a:xfrm>
              <a:off x="1823318" y="288028"/>
              <a:ext cx="4994323" cy="76141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1823318" y="288028"/>
              <a:ext cx="4994323" cy="7614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Ставки НДС в Республике Беларусь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4469" y="1440962"/>
              <a:ext cx="1864367" cy="9321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2"/>
            <p:cNvSpPr txBox="1"/>
            <p:nvPr/>
          </p:nvSpPr>
          <p:spPr>
            <a:xfrm>
              <a:off x="4469" y="1440962"/>
              <a:ext cx="1864367" cy="932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4469" y="2764663"/>
              <a:ext cx="1864367" cy="9321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2"/>
            <p:cNvSpPr txBox="1"/>
            <p:nvPr/>
          </p:nvSpPr>
          <p:spPr>
            <a:xfrm>
              <a:off x="4469" y="2764663"/>
              <a:ext cx="1864367" cy="932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2260354" y="1440962"/>
              <a:ext cx="1864367" cy="9321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2"/>
            <p:cNvSpPr txBox="1"/>
            <p:nvPr/>
          </p:nvSpPr>
          <p:spPr>
            <a:xfrm>
              <a:off x="2260354" y="1440962"/>
              <a:ext cx="1864367" cy="932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10%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2260354" y="2764663"/>
              <a:ext cx="1864367" cy="9321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2260354" y="2764663"/>
              <a:ext cx="1864367" cy="932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4516238" y="1440962"/>
              <a:ext cx="1864367" cy="9321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2"/>
            <p:cNvSpPr txBox="1"/>
            <p:nvPr/>
          </p:nvSpPr>
          <p:spPr>
            <a:xfrm>
              <a:off x="4516238" y="1440962"/>
              <a:ext cx="1864367" cy="932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20%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4516238" y="2764663"/>
              <a:ext cx="1864367" cy="10517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2"/>
            <p:cNvSpPr txBox="1"/>
            <p:nvPr/>
          </p:nvSpPr>
          <p:spPr>
            <a:xfrm>
              <a:off x="4516238" y="2764663"/>
              <a:ext cx="1864367" cy="10517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6772122" y="1440962"/>
              <a:ext cx="1864367" cy="9321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2"/>
            <p:cNvSpPr txBox="1"/>
            <p:nvPr/>
          </p:nvSpPr>
          <p:spPr>
            <a:xfrm>
              <a:off x="6772122" y="1440962"/>
              <a:ext cx="1864367" cy="932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25%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6" name="Google Shape;296;p12"/>
          <p:cNvGrpSpPr/>
          <p:nvPr/>
        </p:nvGrpSpPr>
        <p:grpSpPr>
          <a:xfrm>
            <a:off x="251520" y="5229200"/>
            <a:ext cx="4176464" cy="1080120"/>
            <a:chOff x="4060" y="2753666"/>
            <a:chExt cx="1693466" cy="846733"/>
          </a:xfrm>
        </p:grpSpPr>
        <p:sp>
          <p:nvSpPr>
            <p:cNvPr id="297" name="Google Shape;297;p12"/>
            <p:cNvSpPr/>
            <p:nvPr/>
          </p:nvSpPr>
          <p:spPr>
            <a:xfrm>
              <a:off x="4060" y="2753666"/>
              <a:ext cx="1693466" cy="846733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2"/>
            <p:cNvSpPr txBox="1"/>
            <p:nvPr/>
          </p:nvSpPr>
          <p:spPr>
            <a:xfrm>
              <a:off x="4060" y="2753666"/>
              <a:ext cx="1693466" cy="846733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льготные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ru-RU" sz="3600">
                <a:solidFill>
                  <a:schemeClr val="lt1"/>
                </a:solidFill>
              </a:rPr>
              <a:t>Налоги, их виды и роль в экономике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descr="Ð¡ÐµÐ³Ð¾Ð´Ð½Ñ Ð²Ð¾Ð·Ð²ÑÐ°Ñ Tax Free Ð½Ð°Ð»Ð¸ÑÐ½ÑÐ¼Ð¸ Ð´ÐµÐ½ÐµÐ¶Ð½ÑÐ¼Ð¸ ÑÑÐµÐ´ÑÑÐ²Ð°Ð¼Ð¸ Ð¼Ð¾Ð¶Ð½Ð¾ Ð¿Ð¾Ð»ÑÑÐ¸ÑÑ Ð²  ÐÐ°ÑÐ¸Ð¾Ð½Ð°Ð»ÑÐ½Ð¾Ð¼ Ð°ÑÑÐ¾Ð¿Ð¾ÑÑÑ ÐÐ¸Ð½ÑÐº Ð¸ Ð² 18 Ð¿ÑÐ½ÐºÑÐ°Ñ Ð¿ÑÐ¾Ð¿ÑÑÐºÐ° Ð½Ð° Ð³ÑÐ°Ð½Ð¸ÑÐµ Ñ ÐÐ¾Ð»ÑÑÐµÐ¹,  ÐÐ¸ÑÐ²Ð¾Ð¹, ÐÐ°ÑÐ²Ð¸ÐµÐ¹ Ð¸ Ð£ÐºÑÐ°Ð¸Ð½Ð¾Ð¹ | ÐÐ¾Ð²Ð¾ÑÑÐ¸ | Ð¢Ð°Ð¼Ð¾Ð¶ÐµÐ½Ð½ÑÐµ Ð¾ÑÐ³Ð°Ð½Ñ Ð ÐµÑÐ¿ÑÐ±Ð»Ð¸ÐºÐ¸ ÐÐµÐ»Ð°ÑÑÑÑ" id="304" name="Google Shape;304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3">
            <a:alphaModFix/>
          </a:blip>
          <a:srcRect b="0" l="5311" r="3080" t="0"/>
          <a:stretch/>
        </p:blipFill>
        <p:spPr>
          <a:xfrm>
            <a:off x="4139952" y="1340768"/>
            <a:ext cx="4873799" cy="460851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06" name="Google Shape;306;p13"/>
          <p:cNvSpPr/>
          <p:nvPr/>
        </p:nvSpPr>
        <p:spPr>
          <a:xfrm>
            <a:off x="251520" y="1340768"/>
            <a:ext cx="3672408" cy="4536504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Tax Free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система возврата НДС иностранным гражданам за покупки, сделанные на террито- рии  государства, при выезде из него. Беларусь поддерживает систему Tax Free с 2013 г. Систе- ма возврата распространяется на лиц, не проживающих  постоян- но в республике и странах  Евра- зийского экономического союза. Возврат производится с цены то- варов, облагаемых 20% НДС, при условии покупки на определён- ную сумму в торговом объекте, подключённом к системе Tax Free, в течение 1 рабочего дня.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4121656" y="5956104"/>
            <a:ext cx="4873798" cy="830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Пункты пропуска через государственную границу Республики Беларусь, где можно получить возврат НДС наличными деньгами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Налоги, их виды и роль в экономике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ru-RU" sz="3600">
                <a:solidFill>
                  <a:schemeClr val="lt1"/>
                </a:solidFill>
              </a:rPr>
              <a:t>Налоги, их виды и роль в экономике</a:t>
            </a:r>
            <a:endParaRPr sz="3600">
              <a:solidFill>
                <a:schemeClr val="lt1"/>
              </a:solidFill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570441" y="1398998"/>
            <a:ext cx="8075125" cy="5124346"/>
            <a:chOff x="318921" y="1998"/>
            <a:chExt cx="8075125" cy="5124346"/>
          </a:xfrm>
        </p:grpSpPr>
        <p:sp>
          <p:nvSpPr>
            <p:cNvPr id="102" name="Google Shape;102;p3"/>
            <p:cNvSpPr/>
            <p:nvPr/>
          </p:nvSpPr>
          <p:spPr>
            <a:xfrm>
              <a:off x="4356484" y="769116"/>
              <a:ext cx="2799105" cy="3221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4310764" y="769116"/>
              <a:ext cx="91440" cy="32218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3"/>
            <p:cNvSpPr/>
            <p:nvPr/>
          </p:nvSpPr>
          <p:spPr>
            <a:xfrm>
              <a:off x="566612" y="1858423"/>
              <a:ext cx="371537" cy="28843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566612" y="1858423"/>
              <a:ext cx="371537" cy="17950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" name="Google Shape;106;p3"/>
            <p:cNvSpPr/>
            <p:nvPr/>
          </p:nvSpPr>
          <p:spPr>
            <a:xfrm>
              <a:off x="566612" y="1858423"/>
              <a:ext cx="371537" cy="7057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7" name="Google Shape;107;p3"/>
            <p:cNvSpPr/>
            <p:nvPr/>
          </p:nvSpPr>
          <p:spPr>
            <a:xfrm>
              <a:off x="1557378" y="769116"/>
              <a:ext cx="2799105" cy="32218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2917002" y="1998"/>
              <a:ext cx="2878962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2917002" y="1998"/>
              <a:ext cx="2878962" cy="767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Налоговая система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18921" y="1091306"/>
              <a:ext cx="2476915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318921" y="1091306"/>
              <a:ext cx="2476915" cy="767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Налоговые платежи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938150" y="2180613"/>
              <a:ext cx="7212870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938150" y="2180613"/>
              <a:ext cx="7212870" cy="767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Налоги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обязательные безвозмездные платежи отдельных граж- дан и юридических лиц, которые взыскиваются государством в целях удовлетворения потребностей в финансовых ресурсах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938150" y="3269920"/>
              <a:ext cx="7212870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938150" y="3269920"/>
              <a:ext cx="7212870" cy="767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Сборы (пошлины)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обязательные платежи, взимаемые за совер- шение государственными органами юридически значимых дейст- вий (таможенные пошлины, пошлина на замену паспорта и т.д.)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938150" y="4359227"/>
              <a:ext cx="7212870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938150" y="4359227"/>
              <a:ext cx="7212870" cy="767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Обязательные отчисления в государственные внебюджетные фонды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(например, в фонд социальной защиты населения)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118026" y="1091306"/>
              <a:ext cx="2476915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3118026" y="1091306"/>
              <a:ext cx="2476915" cy="767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Органы сбора налогов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17131" y="1091306"/>
              <a:ext cx="2476915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5917131" y="1091306"/>
              <a:ext cx="2476915" cy="767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Органы надзора за уплатой налогов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ru-RU" sz="3600">
                <a:solidFill>
                  <a:schemeClr val="lt1"/>
                </a:solidFill>
              </a:rPr>
              <a:t>Налоги, их виды и роль в экономике</a:t>
            </a:r>
            <a:endParaRPr sz="3600">
              <a:solidFill>
                <a:schemeClr val="lt1"/>
              </a:solidFill>
            </a:endParaRPr>
          </a:p>
        </p:txBody>
      </p:sp>
      <p:graphicFrame>
        <p:nvGraphicFramePr>
          <p:cNvPr id="127" name="Google Shape;127;p4"/>
          <p:cNvGraphicFramePr/>
          <p:nvPr/>
        </p:nvGraphicFramePr>
        <p:xfrm>
          <a:off x="179512" y="139700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{611B2A1E-F049-448E-83B0-C45BF9EDCD66}</a:tableStyleId>
              </a:tblPr>
              <a:tblGrid>
                <a:gridCol w="2581625"/>
                <a:gridCol w="6131350"/>
              </a:tblGrid>
              <a:tr h="4291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налогов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69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Фискальная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Формирование доходной части государственного бюд- жета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69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Распределительная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Перераспределение доходов между различными слоями населения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90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Стимулирующая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 помощи налоговых льгот или санкций расширяется производство одних товаров и ограничивается произ- водство других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69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Социально-воспита- тельная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Ограничение производства и потребления вредных для здоровья продуктов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69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Контрольная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Осуществление учёта доходов граждан, предприятий и организаций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28" name="Google Shape;128;p4"/>
          <p:cNvSpPr/>
          <p:nvPr/>
        </p:nvSpPr>
        <p:spPr>
          <a:xfrm>
            <a:off x="179512" y="5733256"/>
            <a:ext cx="8712968" cy="936104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Фискальная политика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(fiscus - корзина; касса, казна, финансы) – это правительст- венная политика, представляющая собой меры воздействия на экономику с по- мощью изменения величины расходов или доходов государственного бюджета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1334552"/>
            <a:ext cx="3872911" cy="532859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4" name="Google Shape;134;p5"/>
          <p:cNvSpPr/>
          <p:nvPr/>
        </p:nvSpPr>
        <p:spPr>
          <a:xfrm>
            <a:off x="107504" y="1307128"/>
            <a:ext cx="4824536" cy="1761832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56.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Граждане Республики Беларусь обязаны принимать участие в финансиро- вании государственных расходов путём уп- латы государственных налогов, пошлин и иных платежей.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1331640" y="6381328"/>
            <a:ext cx="37444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5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ru-RU" sz="3600">
                <a:solidFill>
                  <a:schemeClr val="lt1"/>
                </a:solidFill>
              </a:rPr>
              <a:t>Налоги, их виды и роль в экономике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ru-RU" sz="3600">
                <a:solidFill>
                  <a:schemeClr val="lt1"/>
                </a:solidFill>
              </a:rPr>
              <a:t>Налоги, их виды и роль в экономике</a:t>
            </a:r>
            <a:endParaRPr sz="3600">
              <a:solidFill>
                <a:schemeClr val="lt1"/>
              </a:solidFill>
            </a:endParaRPr>
          </a:p>
        </p:txBody>
      </p:sp>
      <p:grpSp>
        <p:nvGrpSpPr>
          <p:cNvPr id="142" name="Google Shape;142;p6"/>
          <p:cNvGrpSpPr/>
          <p:nvPr/>
        </p:nvGrpSpPr>
        <p:grpSpPr>
          <a:xfrm>
            <a:off x="399968" y="1706863"/>
            <a:ext cx="8560086" cy="4164353"/>
            <a:chOff x="4432" y="510111"/>
            <a:chExt cx="8560086" cy="4164353"/>
          </a:xfrm>
        </p:grpSpPr>
        <p:sp>
          <p:nvSpPr>
            <p:cNvPr id="143" name="Google Shape;143;p6"/>
            <p:cNvSpPr/>
            <p:nvPr/>
          </p:nvSpPr>
          <p:spPr>
            <a:xfrm>
              <a:off x="6521561" y="2747196"/>
              <a:ext cx="1118542" cy="3882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6"/>
            <p:cNvSpPr/>
            <p:nvPr/>
          </p:nvSpPr>
          <p:spPr>
            <a:xfrm>
              <a:off x="5403018" y="2747196"/>
              <a:ext cx="1118542" cy="3882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5" name="Google Shape;145;p6"/>
            <p:cNvSpPr/>
            <p:nvPr/>
          </p:nvSpPr>
          <p:spPr>
            <a:xfrm>
              <a:off x="4284476" y="1434526"/>
              <a:ext cx="2237085" cy="3882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6"/>
            <p:cNvSpPr/>
            <p:nvPr/>
          </p:nvSpPr>
          <p:spPr>
            <a:xfrm>
              <a:off x="2047390" y="2747196"/>
              <a:ext cx="1118542" cy="3882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6"/>
            <p:cNvSpPr/>
            <p:nvPr/>
          </p:nvSpPr>
          <p:spPr>
            <a:xfrm>
              <a:off x="928847" y="2747196"/>
              <a:ext cx="1118542" cy="3882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6"/>
            <p:cNvSpPr/>
            <p:nvPr/>
          </p:nvSpPr>
          <p:spPr>
            <a:xfrm>
              <a:off x="2047390" y="1434526"/>
              <a:ext cx="2237085" cy="3882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6"/>
            <p:cNvSpPr/>
            <p:nvPr/>
          </p:nvSpPr>
          <p:spPr>
            <a:xfrm>
              <a:off x="2722842" y="510111"/>
              <a:ext cx="3123267" cy="92441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2722842" y="510111"/>
              <a:ext cx="3123267" cy="9244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виды налогов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51181" y="1822781"/>
              <a:ext cx="2792418" cy="92441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651181" y="1822781"/>
              <a:ext cx="2792418" cy="9244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сфере распространения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432" y="3135451"/>
              <a:ext cx="1848830" cy="153901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4432" y="3135451"/>
              <a:ext cx="1848830" cy="15390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республикан- 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241517" y="3135451"/>
              <a:ext cx="1848830" cy="153901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2241517" y="3135451"/>
              <a:ext cx="1848830" cy="15390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местные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125352" y="1822781"/>
              <a:ext cx="2792418" cy="92441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5125352" y="1822781"/>
              <a:ext cx="2792418" cy="9244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способу взимания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478603" y="3135451"/>
              <a:ext cx="1848830" cy="153901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4478603" y="3135451"/>
              <a:ext cx="1848830" cy="15390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прямые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6715688" y="3135451"/>
              <a:ext cx="1848830" cy="153901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6715688" y="3135451"/>
              <a:ext cx="1848830" cy="15390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косвенные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ru-RU" sz="3600">
                <a:solidFill>
                  <a:schemeClr val="lt1"/>
                </a:solidFill>
              </a:rPr>
              <a:t>Налоги, их виды и роль в экономике</a:t>
            </a:r>
            <a:endParaRPr sz="3600">
              <a:solidFill>
                <a:schemeClr val="lt1"/>
              </a:solidFill>
            </a:endParaRPr>
          </a:p>
        </p:txBody>
      </p:sp>
      <p:grpSp>
        <p:nvGrpSpPr>
          <p:cNvPr id="168" name="Google Shape;168;p7"/>
          <p:cNvGrpSpPr/>
          <p:nvPr/>
        </p:nvGrpSpPr>
        <p:grpSpPr>
          <a:xfrm>
            <a:off x="416716" y="1485507"/>
            <a:ext cx="8382575" cy="4895097"/>
            <a:chOff x="93188" y="723"/>
            <a:chExt cx="8382575" cy="4895097"/>
          </a:xfrm>
        </p:grpSpPr>
        <p:sp>
          <p:nvSpPr>
            <p:cNvPr id="169" name="Google Shape;169;p7"/>
            <p:cNvSpPr/>
            <p:nvPr/>
          </p:nvSpPr>
          <p:spPr>
            <a:xfrm>
              <a:off x="6470591" y="2191649"/>
              <a:ext cx="91440" cy="54476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0" name="Google Shape;170;p7"/>
            <p:cNvSpPr/>
            <p:nvPr/>
          </p:nvSpPr>
          <p:spPr>
            <a:xfrm>
              <a:off x="4284475" y="810139"/>
              <a:ext cx="2231835" cy="5447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1" name="Google Shape;171;p7"/>
            <p:cNvSpPr/>
            <p:nvPr/>
          </p:nvSpPr>
          <p:spPr>
            <a:xfrm>
              <a:off x="2006920" y="2191649"/>
              <a:ext cx="91440" cy="54476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2" name="Google Shape;172;p7"/>
            <p:cNvSpPr/>
            <p:nvPr/>
          </p:nvSpPr>
          <p:spPr>
            <a:xfrm>
              <a:off x="2052640" y="810139"/>
              <a:ext cx="2231835" cy="54476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3" name="Google Shape;173;p7"/>
            <p:cNvSpPr/>
            <p:nvPr/>
          </p:nvSpPr>
          <p:spPr>
            <a:xfrm>
              <a:off x="2093329" y="723"/>
              <a:ext cx="4382292" cy="80941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2093329" y="723"/>
              <a:ext cx="4382292" cy="8094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Налоги по способу взимания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93603" y="1354903"/>
              <a:ext cx="3918075" cy="83674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93603" y="1354903"/>
              <a:ext cx="3918075" cy="8367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прямые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93188" y="2736413"/>
              <a:ext cx="3918905" cy="215940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93188" y="2736413"/>
              <a:ext cx="3918905" cy="21594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уплачиваются непосредственно с доходов и имущества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4557273" y="1354903"/>
              <a:ext cx="3918075" cy="83674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4557273" y="1354903"/>
              <a:ext cx="3918075" cy="8367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косвенные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4556858" y="2736413"/>
              <a:ext cx="3918905" cy="215940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4556858" y="2736413"/>
              <a:ext cx="3918905" cy="21594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включаются в цену товаров и услуг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ru-RU" sz="3600">
                <a:solidFill>
                  <a:schemeClr val="lt1"/>
                </a:solidFill>
              </a:rPr>
              <a:t>Налоги, их виды и роль в экономике</a:t>
            </a:r>
            <a:endParaRPr sz="3600">
              <a:solidFill>
                <a:schemeClr val="lt1"/>
              </a:solidFill>
            </a:endParaRPr>
          </a:p>
        </p:txBody>
      </p:sp>
      <p:grpSp>
        <p:nvGrpSpPr>
          <p:cNvPr id="188" name="Google Shape;188;p8"/>
          <p:cNvGrpSpPr/>
          <p:nvPr/>
        </p:nvGrpSpPr>
        <p:grpSpPr>
          <a:xfrm>
            <a:off x="759581" y="1397976"/>
            <a:ext cx="6976764" cy="5126390"/>
            <a:chOff x="436053" y="976"/>
            <a:chExt cx="6976764" cy="5126390"/>
          </a:xfrm>
        </p:grpSpPr>
        <p:sp>
          <p:nvSpPr>
            <p:cNvPr id="189" name="Google Shape;189;p8"/>
            <p:cNvSpPr/>
            <p:nvPr/>
          </p:nvSpPr>
          <p:spPr>
            <a:xfrm>
              <a:off x="436053" y="976"/>
              <a:ext cx="4824534" cy="7070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456763" y="21686"/>
              <a:ext cx="4783114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Источники прямых налогов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918507" y="708065"/>
              <a:ext cx="482453" cy="5303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8"/>
            <p:cNvSpPr/>
            <p:nvPr/>
          </p:nvSpPr>
          <p:spPr>
            <a:xfrm>
              <a:off x="1400960" y="884837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1421670" y="905547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прибыль предприятий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918507" y="708065"/>
              <a:ext cx="482453" cy="14141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8"/>
            <p:cNvSpPr/>
            <p:nvPr/>
          </p:nvSpPr>
          <p:spPr>
            <a:xfrm>
              <a:off x="1400960" y="1768697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3C75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1421670" y="1789407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заработная плата наёмных работников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918507" y="708065"/>
              <a:ext cx="482453" cy="22980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8"/>
            <p:cNvSpPr/>
            <p:nvPr/>
          </p:nvSpPr>
          <p:spPr>
            <a:xfrm>
              <a:off x="1400960" y="265255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3F6F4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1421670" y="267326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дивиденды (доход, который получает владелец акций)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918507" y="708065"/>
              <a:ext cx="482453" cy="31818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8"/>
            <p:cNvSpPr/>
            <p:nvPr/>
          </p:nvSpPr>
          <p:spPr>
            <a:xfrm>
              <a:off x="1400960" y="353641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596A4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1421670" y="355712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проценты по вкладам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918507" y="708065"/>
              <a:ext cx="482453" cy="40657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8"/>
            <p:cNvSpPr/>
            <p:nvPr/>
          </p:nvSpPr>
          <p:spPr>
            <a:xfrm>
              <a:off x="1400960" y="442027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55D4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1421670" y="444098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недвижимость и пр.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ru-RU" sz="3600">
                <a:solidFill>
                  <a:schemeClr val="lt1"/>
                </a:solidFill>
              </a:rPr>
              <a:t>Налоги, их виды и роль в экономике</a:t>
            </a:r>
            <a:endParaRPr sz="3600">
              <a:solidFill>
                <a:schemeClr val="lt1"/>
              </a:solidFill>
            </a:endParaRPr>
          </a:p>
        </p:txBody>
      </p:sp>
      <p:grpSp>
        <p:nvGrpSpPr>
          <p:cNvPr id="211" name="Google Shape;211;p9"/>
          <p:cNvGrpSpPr/>
          <p:nvPr/>
        </p:nvGrpSpPr>
        <p:grpSpPr>
          <a:xfrm>
            <a:off x="904397" y="1397976"/>
            <a:ext cx="6687132" cy="5126390"/>
            <a:chOff x="580869" y="976"/>
            <a:chExt cx="6687132" cy="5126390"/>
          </a:xfrm>
        </p:grpSpPr>
        <p:sp>
          <p:nvSpPr>
            <p:cNvPr id="212" name="Google Shape;212;p9"/>
            <p:cNvSpPr/>
            <p:nvPr/>
          </p:nvSpPr>
          <p:spPr>
            <a:xfrm>
              <a:off x="580869" y="976"/>
              <a:ext cx="3376375" cy="7070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601579" y="21686"/>
              <a:ext cx="3334955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Прямые налоги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918507" y="708065"/>
              <a:ext cx="337637" cy="5303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9"/>
            <p:cNvSpPr/>
            <p:nvPr/>
          </p:nvSpPr>
          <p:spPr>
            <a:xfrm>
              <a:off x="1256144" y="884837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1276854" y="905547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налог на прибыль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918507" y="708065"/>
              <a:ext cx="337637" cy="14141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9"/>
            <p:cNvSpPr/>
            <p:nvPr/>
          </p:nvSpPr>
          <p:spPr>
            <a:xfrm>
              <a:off x="1256144" y="1768697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3C75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1276854" y="1789407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подоходный налог с физических лиц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918507" y="708065"/>
              <a:ext cx="337637" cy="22980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1" name="Google Shape;221;p9"/>
            <p:cNvSpPr/>
            <p:nvPr/>
          </p:nvSpPr>
          <p:spPr>
            <a:xfrm>
              <a:off x="1256144" y="265255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3F6F4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 txBox="1"/>
            <p:nvPr/>
          </p:nvSpPr>
          <p:spPr>
            <a:xfrm>
              <a:off x="1276854" y="267326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налог на недвижимость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918507" y="708065"/>
              <a:ext cx="337637" cy="31818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4" name="Google Shape;224;p9"/>
            <p:cNvSpPr/>
            <p:nvPr/>
          </p:nvSpPr>
          <p:spPr>
            <a:xfrm>
              <a:off x="1256144" y="353641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596A4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1276854" y="355712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земельный налог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918507" y="708065"/>
              <a:ext cx="337637" cy="40657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9"/>
            <p:cNvSpPr/>
            <p:nvPr/>
          </p:nvSpPr>
          <p:spPr>
            <a:xfrm>
              <a:off x="1256144" y="442027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55D4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1276854" y="444098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экологический налог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2016-11-03T16:53:09Z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17.03.2021</vt:lpwstr>
  </property>
</Properties>
</file>