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9144000"/>
  <p:notesSz cx="6858000" cy="9144000"/>
  <p:embeddedFontLst>
    <p:embeddedFont>
      <p:font typeface="Cambria Math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5" roundtripDataSignature="AMtx7mjxsIVILq0irkj274densThfAJu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F7D3BA1-DCB4-4B2E-9226-9FCCD17C4D3F}">
  <a:tblStyle styleId="{4F7D3BA1-DCB4-4B2E-9226-9FCCD17C4D3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3F9FA"/>
          </a:solidFill>
        </a:fill>
      </a:tcStyle>
    </a:wholeTbl>
    <a:band1H>
      <a:tcTxStyle/>
      <a:tcStyle>
        <a:fill>
          <a:solidFill>
            <a:srgbClr val="E7F3F4"/>
          </a:solidFill>
        </a:fill>
      </a:tcStyle>
    </a:band1H>
    <a:band2H>
      <a:tcTxStyle/>
    </a:band2H>
    <a:band1V>
      <a:tcTxStyle/>
      <a:tcStyle>
        <a:fill>
          <a:solidFill>
            <a:srgbClr val="E7F3F4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CambriaMath-regular.fntdata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17" name="Google Shape;17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8" name="Google Shape;1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642439"/>
            <a:ext cx="447675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04983"/>
            <a:ext cx="9177168" cy="337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2" name="Google Shape;72;p2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pic>
        <p:nvPicPr>
          <p:cNvPr id="23" name="Google Shape;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453336"/>
            <a:ext cx="9153056" cy="404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7" name="Google Shape;27;p2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3" name="Google Shape;33;p2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4" name="Google Shape;34;p2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0" name="Google Shape;40;p2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1" name="Google Shape;41;p2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2" name="Google Shape;42;p2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3" name="Google Shape;43;p2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58" name="Google Shape;58;p2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9" name="Google Shape;59;p2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2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6" name="Google Shape;66;p2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Relationship Id="rId4" Type="http://schemas.openxmlformats.org/officeDocument/2006/relationships/image" Target="../media/image16.png"/><Relationship Id="rId5" Type="http://schemas.openxmlformats.org/officeDocument/2006/relationships/image" Target="../media/image18.png"/><Relationship Id="rId6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Relationship Id="rId4" Type="http://schemas.openxmlformats.org/officeDocument/2006/relationships/image" Target="../media/image1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/>
          <p:nvPr>
            <p:ph idx="4294967295" type="ctrTitle"/>
          </p:nvPr>
        </p:nvSpPr>
        <p:spPr>
          <a:xfrm>
            <a:off x="179512" y="4437112"/>
            <a:ext cx="8712968" cy="115212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Государство в политической системе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166960" y="5458856"/>
            <a:ext cx="8171159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Обществоведение (повышенный уровень). 10 класс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2339752" y="260648"/>
            <a:ext cx="5254625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Лицей Ивацевичского района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3885555" y="5877272"/>
            <a:ext cx="5254625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979712" y="6453336"/>
            <a:ext cx="5254625" cy="404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"/>
          <p:cNvSpPr txBox="1"/>
          <p:nvPr>
            <p:ph type="title"/>
          </p:nvPr>
        </p:nvSpPr>
        <p:spPr>
          <a:xfrm>
            <a:off x="0" y="0"/>
            <a:ext cx="9143999" cy="117818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Государство - основной политический институт</a:t>
            </a:r>
            <a:endParaRPr sz="4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16" name="Google Shape;216;p10"/>
          <p:cNvGraphicFramePr/>
          <p:nvPr/>
        </p:nvGraphicFramePr>
        <p:xfrm>
          <a:off x="107504" y="1268761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{4F7D3BA1-DCB4-4B2E-9226-9FCCD17C4D3F}</a:tableStyleId>
              </a:tblPr>
              <a:tblGrid>
                <a:gridCol w="1872200"/>
                <a:gridCol w="7056775"/>
              </a:tblGrid>
              <a:tr h="2308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Теории происхождения государства</a:t>
                      </a:r>
                      <a:endParaRPr b="0"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rgbClr val="177CA9"/>
                    </a:solidFill>
                  </a:tcPr>
                </a:tc>
                <a:tc hMerge="1"/>
              </a:tr>
              <a:tr h="213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Теологическая</a:t>
                      </a:r>
                      <a:endParaRPr b="0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Государство – продукт божественной воли, в связи с чем государ- ственная власть вечна и зависит главным образом от религиоз- ных организаций и деятелей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id="217" name="Google Shape;21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8224" y="2669977"/>
            <a:ext cx="2409946" cy="3639343"/>
          </a:xfrm>
          <a:prstGeom prst="rect">
            <a:avLst/>
          </a:prstGeom>
          <a:noFill/>
          <a:ln cap="flat" cmpd="sng" w="28575">
            <a:solidFill>
              <a:srgbClr val="177CA9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18" name="Google Shape;218;p10"/>
          <p:cNvSpPr txBox="1"/>
          <p:nvPr/>
        </p:nvSpPr>
        <p:spPr>
          <a:xfrm>
            <a:off x="4818188" y="6061342"/>
            <a:ext cx="1770036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Фома Аквинский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"/>
          <p:cNvSpPr txBox="1"/>
          <p:nvPr>
            <p:ph type="title"/>
          </p:nvPr>
        </p:nvSpPr>
        <p:spPr>
          <a:xfrm>
            <a:off x="0" y="0"/>
            <a:ext cx="9143999" cy="117818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Государство - основной политический институт</a:t>
            </a:r>
            <a:endParaRPr sz="4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24" name="Google Shape;224;p11"/>
          <p:cNvGraphicFramePr/>
          <p:nvPr/>
        </p:nvGraphicFramePr>
        <p:xfrm>
          <a:off x="107504" y="1268761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{4F7D3BA1-DCB4-4B2E-9226-9FCCD17C4D3F}</a:tableStyleId>
              </a:tblPr>
              <a:tblGrid>
                <a:gridCol w="1512175"/>
                <a:gridCol w="7416825"/>
              </a:tblGrid>
              <a:tr h="2308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Теории происхождения государства</a:t>
                      </a:r>
                      <a:endParaRPr b="0"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rgbClr val="177CA9"/>
                    </a:solidFill>
                  </a:tcPr>
                </a:tc>
                <a:tc hMerge="1"/>
              </a:tr>
              <a:tr h="213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Договорная</a:t>
                      </a:r>
                      <a:endParaRPr b="0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Государство – продукт заключения общественного договора как ре- зультата разумной воли народа, на основе которого произошло доб- ровольное объединение людей для лучшего обеспечения их свободы и взаимных интересов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descr="Spinoza.jpg" id="225" name="Google Shape;225;p11"/>
          <p:cNvPicPr preferRelativeResize="0"/>
          <p:nvPr/>
        </p:nvPicPr>
        <p:blipFill rotWithShape="1">
          <a:blip r:embed="rId3">
            <a:alphaModFix/>
          </a:blip>
          <a:srcRect b="0" l="7054" r="0" t="0"/>
          <a:stretch/>
        </p:blipFill>
        <p:spPr>
          <a:xfrm>
            <a:off x="139521" y="3076603"/>
            <a:ext cx="2245340" cy="2808312"/>
          </a:xfrm>
          <a:prstGeom prst="rect">
            <a:avLst/>
          </a:prstGeom>
          <a:noFill/>
          <a:ln cap="flat" cmpd="sng" w="28575">
            <a:solidFill>
              <a:srgbClr val="177CA9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226" name="Google Shape;226;p11"/>
          <p:cNvPicPr preferRelativeResize="0"/>
          <p:nvPr/>
        </p:nvPicPr>
        <p:blipFill rotWithShape="1">
          <a:blip r:embed="rId4">
            <a:alphaModFix/>
          </a:blip>
          <a:srcRect b="0" l="5050" r="11650" t="0"/>
          <a:stretch/>
        </p:blipFill>
        <p:spPr>
          <a:xfrm>
            <a:off x="2510017" y="3085771"/>
            <a:ext cx="1936106" cy="2808312"/>
          </a:xfrm>
          <a:prstGeom prst="rect">
            <a:avLst/>
          </a:prstGeom>
          <a:noFill/>
          <a:ln cap="flat" cmpd="sng" w="28575">
            <a:solidFill>
              <a:srgbClr val="177CA9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227" name="Google Shape;227;p11"/>
          <p:cNvPicPr preferRelativeResize="0"/>
          <p:nvPr/>
        </p:nvPicPr>
        <p:blipFill rotWithShape="1">
          <a:blip r:embed="rId5">
            <a:alphaModFix/>
          </a:blip>
          <a:srcRect b="0" l="0" r="8235" t="0"/>
          <a:stretch/>
        </p:blipFill>
        <p:spPr>
          <a:xfrm>
            <a:off x="4582696" y="3085771"/>
            <a:ext cx="2031778" cy="2784695"/>
          </a:xfrm>
          <a:prstGeom prst="rect">
            <a:avLst/>
          </a:prstGeom>
          <a:noFill/>
          <a:ln cap="flat" cmpd="sng" w="28575">
            <a:solidFill>
              <a:srgbClr val="177CA9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228" name="Google Shape;228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55725" y="3068960"/>
            <a:ext cx="2233634" cy="2801506"/>
          </a:xfrm>
          <a:prstGeom prst="rect">
            <a:avLst/>
          </a:prstGeom>
          <a:noFill/>
          <a:ln cap="flat" cmpd="sng" w="28575">
            <a:solidFill>
              <a:srgbClr val="177CA9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29" name="Google Shape;229;p11"/>
          <p:cNvSpPr txBox="1"/>
          <p:nvPr/>
        </p:nvSpPr>
        <p:spPr>
          <a:xfrm>
            <a:off x="133752" y="5894083"/>
            <a:ext cx="2239691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Бенедикт Спиноза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0" name="Google Shape;230;p11"/>
          <p:cNvSpPr txBox="1"/>
          <p:nvPr/>
        </p:nvSpPr>
        <p:spPr>
          <a:xfrm>
            <a:off x="2510018" y="5914619"/>
            <a:ext cx="1936106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Томас Гоббс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1" name="Google Shape;231;p11"/>
          <p:cNvSpPr txBox="1"/>
          <p:nvPr/>
        </p:nvSpPr>
        <p:spPr>
          <a:xfrm>
            <a:off x="4571278" y="5884915"/>
            <a:ext cx="2043195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Джон Локк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2" name="Google Shape;232;p11"/>
          <p:cNvSpPr txBox="1"/>
          <p:nvPr/>
        </p:nvSpPr>
        <p:spPr>
          <a:xfrm>
            <a:off x="6755725" y="5894083"/>
            <a:ext cx="2233634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Жан-Жак Руссо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"/>
          <p:cNvSpPr txBox="1"/>
          <p:nvPr>
            <p:ph type="title"/>
          </p:nvPr>
        </p:nvSpPr>
        <p:spPr>
          <a:xfrm>
            <a:off x="0" y="0"/>
            <a:ext cx="9143999" cy="117818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Государство - основной политический институт</a:t>
            </a:r>
            <a:endParaRPr sz="4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38" name="Google Shape;238;p12"/>
          <p:cNvGraphicFramePr/>
          <p:nvPr/>
        </p:nvGraphicFramePr>
        <p:xfrm>
          <a:off x="107504" y="1268761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{4F7D3BA1-DCB4-4B2E-9226-9FCCD17C4D3F}</a:tableStyleId>
              </a:tblPr>
              <a:tblGrid>
                <a:gridCol w="1872200"/>
                <a:gridCol w="7056775"/>
              </a:tblGrid>
              <a:tr h="2308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Теории происхождения государства</a:t>
                      </a:r>
                      <a:endParaRPr b="0"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rgbClr val="177CA9"/>
                    </a:solidFill>
                  </a:tcPr>
                </a:tc>
                <a:tc hMerge="1"/>
              </a:tr>
              <a:tr h="213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Органическая</a:t>
                      </a:r>
                      <a:endParaRPr b="0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Государство – живой организм, часть природы, продукт социаль- ной эволюции (по аналогии с эволюцией биологической)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descr="Auguste Comte.jpg" id="239" name="Google Shape;239;p12"/>
          <p:cNvPicPr preferRelativeResize="0"/>
          <p:nvPr/>
        </p:nvPicPr>
        <p:blipFill rotWithShape="1">
          <a:blip r:embed="rId3">
            <a:alphaModFix/>
          </a:blip>
          <a:srcRect b="15131" l="12855" r="8459" t="10230"/>
          <a:stretch/>
        </p:blipFill>
        <p:spPr>
          <a:xfrm>
            <a:off x="107504" y="2492896"/>
            <a:ext cx="2736304" cy="3755712"/>
          </a:xfrm>
          <a:prstGeom prst="rect">
            <a:avLst/>
          </a:prstGeom>
          <a:noFill/>
          <a:ln cap="flat" cmpd="sng" w="28575">
            <a:solidFill>
              <a:srgbClr val="177CA9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Herbert Spencer.jpg" id="240" name="Google Shape;24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86497" y="2492895"/>
            <a:ext cx="2438774" cy="3755713"/>
          </a:xfrm>
          <a:prstGeom prst="rect">
            <a:avLst/>
          </a:prstGeom>
          <a:noFill/>
          <a:ln cap="flat" cmpd="sng" w="28575">
            <a:solidFill>
              <a:srgbClr val="177CA9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41" name="Google Shape;241;p12"/>
          <p:cNvSpPr txBox="1"/>
          <p:nvPr/>
        </p:nvSpPr>
        <p:spPr>
          <a:xfrm>
            <a:off x="4770835" y="5940878"/>
            <a:ext cx="1715662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Герберт Спенсер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2" name="Google Shape;242;p12"/>
          <p:cNvSpPr txBox="1"/>
          <p:nvPr/>
        </p:nvSpPr>
        <p:spPr>
          <a:xfrm>
            <a:off x="2831248" y="2488252"/>
            <a:ext cx="1267206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Огюст Конт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"/>
          <p:cNvSpPr txBox="1"/>
          <p:nvPr>
            <p:ph type="title"/>
          </p:nvPr>
        </p:nvSpPr>
        <p:spPr>
          <a:xfrm>
            <a:off x="0" y="0"/>
            <a:ext cx="9143999" cy="117818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Государство - основной политический институт</a:t>
            </a:r>
            <a:endParaRPr sz="4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48" name="Google Shape;248;p13"/>
          <p:cNvGraphicFramePr/>
          <p:nvPr/>
        </p:nvGraphicFramePr>
        <p:xfrm>
          <a:off x="107504" y="1268761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{4F7D3BA1-DCB4-4B2E-9226-9FCCD17C4D3F}</a:tableStyleId>
              </a:tblPr>
              <a:tblGrid>
                <a:gridCol w="2160250"/>
                <a:gridCol w="6768750"/>
              </a:tblGrid>
              <a:tr h="2308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Теории происхождения государства</a:t>
                      </a:r>
                      <a:endParaRPr b="0"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rgbClr val="177CA9"/>
                    </a:solidFill>
                  </a:tcPr>
                </a:tc>
                <a:tc hMerge="1"/>
              </a:tr>
              <a:tr h="213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Теория насилия</a:t>
                      </a:r>
                      <a:endParaRPr b="0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Государство – результат насилия, вражды, завоевания одних племён другими племенами и народами)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descr="Похожее изображение" id="249" name="Google Shape;24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0054" y="2492896"/>
            <a:ext cx="2934434" cy="3844238"/>
          </a:xfrm>
          <a:prstGeom prst="rect">
            <a:avLst/>
          </a:prstGeom>
          <a:noFill/>
          <a:ln cap="flat" cmpd="sng" w="28575">
            <a:solidFill>
              <a:srgbClr val="0C788E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Картинки по запросу Людвиг Гумплович" id="250" name="Google Shape;250;p13"/>
          <p:cNvPicPr preferRelativeResize="0"/>
          <p:nvPr/>
        </p:nvPicPr>
        <p:blipFill rotWithShape="1">
          <a:blip r:embed="rId4">
            <a:alphaModFix/>
          </a:blip>
          <a:srcRect b="2801" l="11570" r="13215" t="5400"/>
          <a:stretch/>
        </p:blipFill>
        <p:spPr>
          <a:xfrm>
            <a:off x="120120" y="2492896"/>
            <a:ext cx="2939712" cy="3844238"/>
          </a:xfrm>
          <a:prstGeom prst="rect">
            <a:avLst/>
          </a:prstGeom>
          <a:noFill/>
          <a:ln cap="flat" cmpd="sng" w="28575">
            <a:solidFill>
              <a:srgbClr val="0C788E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51" name="Google Shape;251;p13"/>
          <p:cNvSpPr txBox="1"/>
          <p:nvPr/>
        </p:nvSpPr>
        <p:spPr>
          <a:xfrm>
            <a:off x="4281800" y="5998580"/>
            <a:ext cx="1749390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Евгений Дюринг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2" name="Google Shape;252;p13"/>
          <p:cNvSpPr txBox="1"/>
          <p:nvPr/>
        </p:nvSpPr>
        <p:spPr>
          <a:xfrm>
            <a:off x="3052984" y="2492896"/>
            <a:ext cx="1986313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Людвиг Гумплович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"/>
          <p:cNvSpPr txBox="1"/>
          <p:nvPr>
            <p:ph type="title"/>
          </p:nvPr>
        </p:nvSpPr>
        <p:spPr>
          <a:xfrm>
            <a:off x="0" y="0"/>
            <a:ext cx="9143999" cy="117818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Государство - основной политический институт</a:t>
            </a:r>
            <a:endParaRPr sz="4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58" name="Google Shape;258;p14"/>
          <p:cNvGraphicFramePr/>
          <p:nvPr/>
        </p:nvGraphicFramePr>
        <p:xfrm>
          <a:off x="107504" y="1268761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{4F7D3BA1-DCB4-4B2E-9226-9FCCD17C4D3F}</a:tableStyleId>
              </a:tblPr>
              <a:tblGrid>
                <a:gridCol w="1368150"/>
                <a:gridCol w="7560850"/>
              </a:tblGrid>
              <a:tr h="2308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Теории происхождения государства</a:t>
                      </a:r>
                      <a:endParaRPr b="0"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rgbClr val="177CA9"/>
                    </a:solidFill>
                  </a:tcPr>
                </a:tc>
                <a:tc hMerge="1"/>
              </a:tr>
              <a:tr h="213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Классовая</a:t>
                      </a:r>
                      <a:endParaRPr b="0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Государство – результат взаимодействия классов, возникших на опре- делённом этапе развития общества в связи с появлением частной соб- ственности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descr="Картинки по запросу Karl Heinrich Marx" id="259" name="Google Shape;25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6216" y="2706852"/>
            <a:ext cx="2520280" cy="3611868"/>
          </a:xfrm>
          <a:prstGeom prst="rect">
            <a:avLst/>
          </a:prstGeom>
          <a:noFill/>
          <a:ln cap="flat" cmpd="sng" w="28575">
            <a:solidFill>
              <a:srgbClr val="177CA9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Картинки по запросу Фридрих Энгельс" id="260" name="Google Shape;26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504" y="2706852"/>
            <a:ext cx="2627634" cy="3611868"/>
          </a:xfrm>
          <a:prstGeom prst="rect">
            <a:avLst/>
          </a:prstGeom>
          <a:noFill/>
          <a:ln cap="flat" cmpd="sng" w="28575">
            <a:solidFill>
              <a:srgbClr val="0C788E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61" name="Google Shape;261;p14"/>
          <p:cNvSpPr txBox="1"/>
          <p:nvPr/>
        </p:nvSpPr>
        <p:spPr>
          <a:xfrm>
            <a:off x="5243302" y="5980166"/>
            <a:ext cx="1272914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Карл Маркс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4"/>
          <p:cNvSpPr txBox="1"/>
          <p:nvPr/>
        </p:nvSpPr>
        <p:spPr>
          <a:xfrm>
            <a:off x="2729729" y="2658639"/>
            <a:ext cx="1813702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Фридрих Энгельс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5"/>
          <p:cNvSpPr/>
          <p:nvPr/>
        </p:nvSpPr>
        <p:spPr>
          <a:xfrm>
            <a:off x="131751" y="1338188"/>
            <a:ext cx="8880496" cy="576064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Функции государства</a:t>
            </a: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– это основные направления деятельности государства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268" name="Google Shape;268;p15"/>
          <p:cNvGrpSpPr/>
          <p:nvPr/>
        </p:nvGrpSpPr>
        <p:grpSpPr>
          <a:xfrm>
            <a:off x="182411" y="2054132"/>
            <a:ext cx="8827446" cy="4247839"/>
            <a:chOff x="2388" y="7348"/>
            <a:chExt cx="8827446" cy="4247839"/>
          </a:xfrm>
        </p:grpSpPr>
        <p:sp>
          <p:nvSpPr>
            <p:cNvPr id="269" name="Google Shape;269;p15"/>
            <p:cNvSpPr/>
            <p:nvPr/>
          </p:nvSpPr>
          <p:spPr>
            <a:xfrm>
              <a:off x="6724987" y="2257263"/>
              <a:ext cx="91440" cy="59093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0" name="Google Shape;270;p15"/>
            <p:cNvSpPr/>
            <p:nvPr/>
          </p:nvSpPr>
          <p:spPr>
            <a:xfrm>
              <a:off x="4416111" y="856494"/>
              <a:ext cx="2354595" cy="59093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1" name="Google Shape;271;p15"/>
            <p:cNvSpPr/>
            <p:nvPr/>
          </p:nvSpPr>
          <p:spPr>
            <a:xfrm>
              <a:off x="2015795" y="2257263"/>
              <a:ext cx="91440" cy="59093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2" name="Google Shape;272;p15"/>
            <p:cNvSpPr/>
            <p:nvPr/>
          </p:nvSpPr>
          <p:spPr>
            <a:xfrm>
              <a:off x="2061515" y="856494"/>
              <a:ext cx="2354595" cy="59093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3" name="Google Shape;273;p15"/>
            <p:cNvSpPr/>
            <p:nvPr/>
          </p:nvSpPr>
          <p:spPr>
            <a:xfrm>
              <a:off x="2278980" y="7348"/>
              <a:ext cx="4274262" cy="84914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5"/>
            <p:cNvSpPr txBox="1"/>
            <p:nvPr/>
          </p:nvSpPr>
          <p:spPr>
            <a:xfrm>
              <a:off x="2278980" y="7348"/>
              <a:ext cx="4274262" cy="84914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Функции государства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2388" y="1447429"/>
              <a:ext cx="4118255" cy="809834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5"/>
            <p:cNvSpPr txBox="1"/>
            <p:nvPr/>
          </p:nvSpPr>
          <p:spPr>
            <a:xfrm>
              <a:off x="2388" y="1447429"/>
              <a:ext cx="4118255" cy="80983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внутренние функции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2388" y="2848199"/>
              <a:ext cx="4118255" cy="1406988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5"/>
            <p:cNvSpPr txBox="1"/>
            <p:nvPr/>
          </p:nvSpPr>
          <p:spPr>
            <a:xfrm>
              <a:off x="2388" y="2848199"/>
              <a:ext cx="4118255" cy="140698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выделяются в соответствии со сферами жизнедеятельности общества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4711579" y="1447429"/>
              <a:ext cx="4118255" cy="809834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5"/>
            <p:cNvSpPr txBox="1"/>
            <p:nvPr/>
          </p:nvSpPr>
          <p:spPr>
            <a:xfrm>
              <a:off x="4711579" y="1447429"/>
              <a:ext cx="4118255" cy="80983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внешние функции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1" name="Google Shape;281;p15"/>
            <p:cNvSpPr/>
            <p:nvPr/>
          </p:nvSpPr>
          <p:spPr>
            <a:xfrm>
              <a:off x="4711579" y="2848199"/>
              <a:ext cx="4118255" cy="1406988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5"/>
            <p:cNvSpPr txBox="1"/>
            <p:nvPr/>
          </p:nvSpPr>
          <p:spPr>
            <a:xfrm>
              <a:off x="4711579" y="2848199"/>
              <a:ext cx="4118255" cy="140698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характеризуют основные направления деятельности государства на международной арене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83" name="Google Shape;283;p15"/>
          <p:cNvSpPr txBox="1"/>
          <p:nvPr>
            <p:ph type="title"/>
          </p:nvPr>
        </p:nvSpPr>
        <p:spPr>
          <a:xfrm>
            <a:off x="0" y="0"/>
            <a:ext cx="9143999" cy="117818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Функции государства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8" name="Google Shape;288;p16"/>
          <p:cNvGraphicFramePr/>
          <p:nvPr/>
        </p:nvGraphicFramePr>
        <p:xfrm>
          <a:off x="107504" y="139700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{4F7D3BA1-DCB4-4B2E-9226-9FCCD17C4D3F}</a:tableStyleId>
              </a:tblPr>
              <a:tblGrid>
                <a:gridCol w="2735000"/>
                <a:gridCol w="6193975"/>
              </a:tblGrid>
              <a:tr h="6487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Внутренние функции государства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rgbClr val="177CA9"/>
                    </a:solidFill>
                  </a:tcPr>
                </a:tc>
                <a:tc hMerge="1"/>
              </a:tr>
              <a:tr h="1047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Правоохранительная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Обеспечение законности и правопорядка на территории государства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1047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Социальная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Развитие здравоохранения, пенсионное обеспечение, ре- шение экологических проблем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1047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Экономическая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Регулирование экономических отношений, формирова- ние государственного бюджета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1047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Культурная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Развитие науки и культуры, системы образования, охра- на памятников, организация досуга и др.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289" name="Google Shape;289;p16"/>
          <p:cNvSpPr txBox="1"/>
          <p:nvPr>
            <p:ph type="title"/>
          </p:nvPr>
        </p:nvSpPr>
        <p:spPr>
          <a:xfrm>
            <a:off x="0" y="0"/>
            <a:ext cx="9143999" cy="117818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Функции государства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17"/>
          <p:cNvGrpSpPr/>
          <p:nvPr/>
        </p:nvGrpSpPr>
        <p:grpSpPr>
          <a:xfrm>
            <a:off x="323527" y="1269124"/>
            <a:ext cx="8352928" cy="4967822"/>
            <a:chOff x="216023" y="364"/>
            <a:chExt cx="8352928" cy="4967822"/>
          </a:xfrm>
        </p:grpSpPr>
        <p:sp>
          <p:nvSpPr>
            <p:cNvPr id="295" name="Google Shape;295;p17"/>
            <p:cNvSpPr/>
            <p:nvPr/>
          </p:nvSpPr>
          <p:spPr>
            <a:xfrm>
              <a:off x="216023" y="364"/>
              <a:ext cx="4114397" cy="58444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7"/>
            <p:cNvSpPr txBox="1"/>
            <p:nvPr/>
          </p:nvSpPr>
          <p:spPr>
            <a:xfrm>
              <a:off x="233141" y="17482"/>
              <a:ext cx="4080161" cy="5502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Внешние функции государства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7" name="Google Shape;297;p17"/>
            <p:cNvSpPr/>
            <p:nvPr/>
          </p:nvSpPr>
          <p:spPr>
            <a:xfrm>
              <a:off x="627463" y="584814"/>
              <a:ext cx="411439" cy="43833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8" name="Google Shape;298;p17"/>
            <p:cNvSpPr/>
            <p:nvPr/>
          </p:nvSpPr>
          <p:spPr>
            <a:xfrm>
              <a:off x="1038902" y="730926"/>
              <a:ext cx="7530049" cy="58444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7"/>
            <p:cNvSpPr txBox="1"/>
            <p:nvPr/>
          </p:nvSpPr>
          <p:spPr>
            <a:xfrm>
              <a:off x="1056020" y="748044"/>
              <a:ext cx="7495813" cy="5502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обеспечение обороны страны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0" name="Google Shape;300;p17"/>
            <p:cNvSpPr/>
            <p:nvPr/>
          </p:nvSpPr>
          <p:spPr>
            <a:xfrm>
              <a:off x="627463" y="584814"/>
              <a:ext cx="411439" cy="116889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1" name="Google Shape;301;p17"/>
            <p:cNvSpPr/>
            <p:nvPr/>
          </p:nvSpPr>
          <p:spPr>
            <a:xfrm>
              <a:off x="1038902" y="1461489"/>
              <a:ext cx="7530049" cy="58444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7"/>
            <p:cNvSpPr txBox="1"/>
            <p:nvPr/>
          </p:nvSpPr>
          <p:spPr>
            <a:xfrm>
              <a:off x="1056020" y="1478607"/>
              <a:ext cx="7495813" cy="5502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поддержание отношений с другими государствами (дипломатия)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3" name="Google Shape;303;p17"/>
            <p:cNvSpPr/>
            <p:nvPr/>
          </p:nvSpPr>
          <p:spPr>
            <a:xfrm>
              <a:off x="627463" y="584814"/>
              <a:ext cx="411439" cy="189946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4" name="Google Shape;304;p17"/>
            <p:cNvSpPr/>
            <p:nvPr/>
          </p:nvSpPr>
          <p:spPr>
            <a:xfrm>
              <a:off x="1038902" y="2192051"/>
              <a:ext cx="7530049" cy="58444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7"/>
            <p:cNvSpPr txBox="1"/>
            <p:nvPr/>
          </p:nvSpPr>
          <p:spPr>
            <a:xfrm>
              <a:off x="1056020" y="2209169"/>
              <a:ext cx="7495813" cy="5502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противодействие преступности, обеспечение международной безопас- ности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17"/>
            <p:cNvSpPr/>
            <p:nvPr/>
          </p:nvSpPr>
          <p:spPr>
            <a:xfrm>
              <a:off x="627463" y="584814"/>
              <a:ext cx="411439" cy="263002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7" name="Google Shape;307;p17"/>
            <p:cNvSpPr/>
            <p:nvPr/>
          </p:nvSpPr>
          <p:spPr>
            <a:xfrm>
              <a:off x="1038902" y="2922613"/>
              <a:ext cx="7530049" cy="58444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7"/>
            <p:cNvSpPr txBox="1"/>
            <p:nvPr/>
          </p:nvSpPr>
          <p:spPr>
            <a:xfrm>
              <a:off x="1056020" y="2939731"/>
              <a:ext cx="7495813" cy="5502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участие в решении глобальных проблем (экологических, энергетичес- ких и др.)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627463" y="584814"/>
              <a:ext cx="411439" cy="336058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0" name="Google Shape;310;p17"/>
            <p:cNvSpPr/>
            <p:nvPr/>
          </p:nvSpPr>
          <p:spPr>
            <a:xfrm>
              <a:off x="1038902" y="3653175"/>
              <a:ext cx="7530049" cy="58444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7"/>
            <p:cNvSpPr txBox="1"/>
            <p:nvPr/>
          </p:nvSpPr>
          <p:spPr>
            <a:xfrm>
              <a:off x="1056020" y="3670293"/>
              <a:ext cx="7495813" cy="5502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экономическое сотрудничество с другими странами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2" name="Google Shape;312;p17"/>
            <p:cNvSpPr/>
            <p:nvPr/>
          </p:nvSpPr>
          <p:spPr>
            <a:xfrm>
              <a:off x="627463" y="584814"/>
              <a:ext cx="411439" cy="409114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3" name="Google Shape;313;p17"/>
            <p:cNvSpPr/>
            <p:nvPr/>
          </p:nvSpPr>
          <p:spPr>
            <a:xfrm>
              <a:off x="1038902" y="4383737"/>
              <a:ext cx="7530049" cy="58444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7"/>
            <p:cNvSpPr txBox="1"/>
            <p:nvPr/>
          </p:nvSpPr>
          <p:spPr>
            <a:xfrm>
              <a:off x="1056020" y="4400855"/>
              <a:ext cx="7495813" cy="5502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научное и культурное сотрудничество с другими странами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15" name="Google Shape;315;p17"/>
          <p:cNvSpPr txBox="1"/>
          <p:nvPr>
            <p:ph type="title"/>
          </p:nvPr>
        </p:nvSpPr>
        <p:spPr>
          <a:xfrm>
            <a:off x="0" y="0"/>
            <a:ext cx="9143999" cy="117818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Функции государства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План</a:t>
            </a:r>
            <a:endParaRPr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5" name="Google Shape;95;p2"/>
          <p:cNvSpPr txBox="1"/>
          <p:nvPr>
            <p:ph idx="1" type="body"/>
          </p:nvPr>
        </p:nvSpPr>
        <p:spPr>
          <a:xfrm>
            <a:off x="323528" y="1600200"/>
            <a:ext cx="8640960" cy="45259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Государство - основной политический инс- титут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Функции государства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3"/>
          <p:cNvGrpSpPr/>
          <p:nvPr/>
        </p:nvGrpSpPr>
        <p:grpSpPr>
          <a:xfrm>
            <a:off x="326260" y="1485359"/>
            <a:ext cx="8486424" cy="4449722"/>
            <a:chOff x="192796" y="575"/>
            <a:chExt cx="8486424" cy="4449722"/>
          </a:xfrm>
        </p:grpSpPr>
        <p:sp>
          <p:nvSpPr>
            <p:cNvPr id="101" name="Google Shape;101;p3"/>
            <p:cNvSpPr/>
            <p:nvPr/>
          </p:nvSpPr>
          <p:spPr>
            <a:xfrm>
              <a:off x="6670359" y="2265952"/>
              <a:ext cx="91440" cy="353240"/>
            </a:xfrm>
            <a:custGeom>
              <a:rect b="b" l="l" r="r" t="t"/>
              <a:pathLst>
                <a:path extrusionOk="0" h="120000" w="120000">
                  <a:moveTo>
                    <a:pt x="100701" y="0"/>
                  </a:moveTo>
                  <a:lnTo>
                    <a:pt x="60000" y="0"/>
                  </a:ln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2" name="Google Shape;102;p3"/>
            <p:cNvSpPr/>
            <p:nvPr/>
          </p:nvSpPr>
          <p:spPr>
            <a:xfrm>
              <a:off x="4451516" y="780871"/>
              <a:ext cx="2295578" cy="72690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3" name="Google Shape;103;p3"/>
            <p:cNvSpPr/>
            <p:nvPr/>
          </p:nvSpPr>
          <p:spPr>
            <a:xfrm>
              <a:off x="2079203" y="2265952"/>
              <a:ext cx="91440" cy="353240"/>
            </a:xfrm>
            <a:custGeom>
              <a:rect b="b" l="l" r="r" t="t"/>
              <a:pathLst>
                <a:path extrusionOk="0" h="120000" w="120000">
                  <a:moveTo>
                    <a:pt x="100701" y="0"/>
                  </a:moveTo>
                  <a:lnTo>
                    <a:pt x="60000" y="0"/>
                  </a:ln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4" name="Google Shape;104;p3"/>
            <p:cNvSpPr/>
            <p:nvPr/>
          </p:nvSpPr>
          <p:spPr>
            <a:xfrm>
              <a:off x="2155937" y="780871"/>
              <a:ext cx="2295578" cy="72690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5" name="Google Shape;105;p3"/>
            <p:cNvSpPr/>
            <p:nvPr/>
          </p:nvSpPr>
          <p:spPr>
            <a:xfrm>
              <a:off x="2729429" y="575"/>
              <a:ext cx="3444172" cy="780296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3"/>
            <p:cNvSpPr txBox="1"/>
            <p:nvPr/>
          </p:nvSpPr>
          <p:spPr>
            <a:xfrm>
              <a:off x="2729429" y="575"/>
              <a:ext cx="3444172" cy="78029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Государство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23810" y="1507775"/>
              <a:ext cx="3864253" cy="758177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3"/>
            <p:cNvSpPr txBox="1"/>
            <p:nvPr/>
          </p:nvSpPr>
          <p:spPr>
            <a:xfrm>
              <a:off x="223810" y="1507775"/>
              <a:ext cx="3864253" cy="75817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как социальный институт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92796" y="2619193"/>
              <a:ext cx="3864253" cy="1831104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3"/>
            <p:cNvSpPr txBox="1"/>
            <p:nvPr/>
          </p:nvSpPr>
          <p:spPr>
            <a:xfrm>
              <a:off x="192796" y="2619193"/>
              <a:ext cx="3864253" cy="183110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форма организации общества, которая является политическим союзом, политическим сообществом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4814967" y="1507775"/>
              <a:ext cx="3864253" cy="758177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3"/>
            <p:cNvSpPr txBox="1"/>
            <p:nvPr/>
          </p:nvSpPr>
          <p:spPr>
            <a:xfrm>
              <a:off x="4814967" y="1507775"/>
              <a:ext cx="3864253" cy="75817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как аппарат власти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783953" y="2619193"/>
              <a:ext cx="3864253" cy="1831104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4783953" y="2619193"/>
              <a:ext cx="3864253" cy="183110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особый аппарат власти, система специальных органов и должност- ных лиц, выделившаяся из общества особая организация власти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15" name="Google Shape;115;p3"/>
          <p:cNvSpPr txBox="1"/>
          <p:nvPr>
            <p:ph type="title"/>
          </p:nvPr>
        </p:nvSpPr>
        <p:spPr>
          <a:xfrm>
            <a:off x="0" y="0"/>
            <a:ext cx="9143999" cy="117818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Государство - основной политический институт</a:t>
            </a:r>
            <a:endParaRPr sz="4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/>
          <p:nvPr/>
        </p:nvSpPr>
        <p:spPr>
          <a:xfrm>
            <a:off x="133464" y="1304764"/>
            <a:ext cx="8903032" cy="845529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Политические институты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– это учреждения или организации, которые обслужи- вают процесс осуществления политической власти, придают устойчивость полити- ческой системе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121" name="Google Shape;121;p4"/>
          <p:cNvGrpSpPr/>
          <p:nvPr/>
        </p:nvGrpSpPr>
        <p:grpSpPr>
          <a:xfrm>
            <a:off x="468577" y="2277713"/>
            <a:ext cx="8232804" cy="4030764"/>
            <a:chOff x="335113" y="841"/>
            <a:chExt cx="8232804" cy="4030764"/>
          </a:xfrm>
        </p:grpSpPr>
        <p:sp>
          <p:nvSpPr>
            <p:cNvPr id="122" name="Google Shape;122;p4"/>
            <p:cNvSpPr/>
            <p:nvPr/>
          </p:nvSpPr>
          <p:spPr>
            <a:xfrm>
              <a:off x="4451516" y="543496"/>
              <a:ext cx="2912776" cy="50552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3" name="Google Shape;123;p4"/>
            <p:cNvSpPr/>
            <p:nvPr/>
          </p:nvSpPr>
          <p:spPr>
            <a:xfrm>
              <a:off x="4405796" y="543496"/>
              <a:ext cx="91440" cy="50552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4" name="Google Shape;124;p4"/>
            <p:cNvSpPr/>
            <p:nvPr/>
          </p:nvSpPr>
          <p:spPr>
            <a:xfrm>
              <a:off x="1493019" y="2322456"/>
              <a:ext cx="91440" cy="50552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5" name="Google Shape;125;p4"/>
            <p:cNvSpPr/>
            <p:nvPr/>
          </p:nvSpPr>
          <p:spPr>
            <a:xfrm>
              <a:off x="1538739" y="543496"/>
              <a:ext cx="2912776" cy="50552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6" name="Google Shape;126;p4"/>
            <p:cNvSpPr/>
            <p:nvPr/>
          </p:nvSpPr>
          <p:spPr>
            <a:xfrm>
              <a:off x="2645486" y="841"/>
              <a:ext cx="3612058" cy="542654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4"/>
            <p:cNvSpPr txBox="1"/>
            <p:nvPr/>
          </p:nvSpPr>
          <p:spPr>
            <a:xfrm>
              <a:off x="2645486" y="841"/>
              <a:ext cx="3612058" cy="54265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Политические институты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335113" y="1049019"/>
              <a:ext cx="2407252" cy="1273436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4"/>
            <p:cNvSpPr txBox="1"/>
            <p:nvPr/>
          </p:nvSpPr>
          <p:spPr>
            <a:xfrm>
              <a:off x="335113" y="1049019"/>
              <a:ext cx="2407252" cy="12734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государство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335113" y="2827979"/>
              <a:ext cx="2407252" cy="1203626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4"/>
            <p:cNvSpPr txBox="1"/>
            <p:nvPr/>
          </p:nvSpPr>
          <p:spPr>
            <a:xfrm>
              <a:off x="335113" y="2827979"/>
              <a:ext cx="2407252" cy="12036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центральный инсти- тут политической системы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3247889" y="1049019"/>
              <a:ext cx="2407252" cy="1273436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4"/>
            <p:cNvSpPr txBox="1"/>
            <p:nvPr/>
          </p:nvSpPr>
          <p:spPr>
            <a:xfrm>
              <a:off x="3247889" y="1049019"/>
              <a:ext cx="2407252" cy="12734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политические партии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6160665" y="1049019"/>
              <a:ext cx="2407252" cy="1273436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4"/>
            <p:cNvSpPr txBox="1"/>
            <p:nvPr/>
          </p:nvSpPr>
          <p:spPr>
            <a:xfrm>
              <a:off x="6160665" y="1049019"/>
              <a:ext cx="2407252" cy="12734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профсоюзы и др.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36" name="Google Shape;136;p4"/>
          <p:cNvSpPr txBox="1"/>
          <p:nvPr>
            <p:ph type="title"/>
          </p:nvPr>
        </p:nvSpPr>
        <p:spPr>
          <a:xfrm>
            <a:off x="0" y="0"/>
            <a:ext cx="9143999" cy="117818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Государство - основной политический институт</a:t>
            </a:r>
            <a:endParaRPr sz="4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/>
          <p:nvPr/>
        </p:nvSpPr>
        <p:spPr>
          <a:xfrm>
            <a:off x="133464" y="1304764"/>
            <a:ext cx="5230624" cy="1188132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«Государство есть политический статус народа, организованного в территориальной замкну- тости. …Есть особого рода состояние народа». К.Шмитт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42" name="Google Shape;142;p5"/>
          <p:cNvSpPr txBox="1"/>
          <p:nvPr>
            <p:ph type="title"/>
          </p:nvPr>
        </p:nvSpPr>
        <p:spPr>
          <a:xfrm>
            <a:off x="0" y="0"/>
            <a:ext cx="9143999" cy="117818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Государство - основной политический институт</a:t>
            </a:r>
            <a:endParaRPr sz="4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ÐÐ°ÑÐ» Ð¨Ð¼Ð¸ÑÑ" id="143" name="Google Shape;14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8104" y="1304764"/>
            <a:ext cx="3432052" cy="4989804"/>
          </a:xfrm>
          <a:prstGeom prst="rect">
            <a:avLst/>
          </a:prstGeom>
          <a:noFill/>
          <a:ln cap="flat" cmpd="sng" w="28575">
            <a:solidFill>
              <a:srgbClr val="177CA9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44" name="Google Shape;144;p5"/>
          <p:cNvSpPr txBox="1"/>
          <p:nvPr/>
        </p:nvSpPr>
        <p:spPr>
          <a:xfrm>
            <a:off x="2267744" y="5775225"/>
            <a:ext cx="32403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Карл Шмитт (1888-1985), немецкий социолог и политолог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/>
          <p:nvPr>
            <p:ph type="title"/>
          </p:nvPr>
        </p:nvSpPr>
        <p:spPr>
          <a:xfrm>
            <a:off x="0" y="0"/>
            <a:ext cx="9143999" cy="117818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Государство - основной политический институт</a:t>
            </a:r>
            <a:endParaRPr sz="4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150" name="Google Shape;150;p6"/>
          <p:cNvGraphicFramePr/>
          <p:nvPr/>
        </p:nvGraphicFramePr>
        <p:xfrm>
          <a:off x="107504" y="139700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{4F7D3BA1-DCB4-4B2E-9226-9FCCD17C4D3F}</a:tableStyleId>
              </a:tblPr>
              <a:tblGrid>
                <a:gridCol w="2016225"/>
                <a:gridCol w="6912775"/>
              </a:tblGrid>
              <a:tr h="5755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Признаки государства </a:t>
                      </a:r>
                      <a:r>
                        <a:rPr b="0"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(как социального института)</a:t>
                      </a:r>
                      <a:endParaRPr b="0"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rgbClr val="177CA9"/>
                    </a:solidFill>
                  </a:tcPr>
                </a:tc>
                <a:tc hMerge="1"/>
              </a:tr>
              <a:tr h="132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Территория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Сухопутное, водное и воздушное пространство, водные и воз- душные суда под государственным флагом, территории посоль- ств за рубежом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538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Население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Граждане, иностранные граждане, лица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без гражданства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929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Власть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Способность и возможность осуществлять свою волю, воздейст- вовать на деятельность и поведение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других людей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538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Право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Совокупность норм, правил, установленных государством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929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Суверенитет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Верховенство власти государства в границах его территории и независимость государства в международных отношениях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"/>
          <p:cNvSpPr txBox="1"/>
          <p:nvPr>
            <p:ph type="title"/>
          </p:nvPr>
        </p:nvSpPr>
        <p:spPr>
          <a:xfrm>
            <a:off x="0" y="0"/>
            <a:ext cx="9143999" cy="117818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Государство - основной политический институт</a:t>
            </a:r>
            <a:endParaRPr sz="4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56" name="Google Shape;156;p7"/>
          <p:cNvGrpSpPr/>
          <p:nvPr/>
        </p:nvGrpSpPr>
        <p:grpSpPr>
          <a:xfrm>
            <a:off x="146294" y="1392966"/>
            <a:ext cx="8828383" cy="1480645"/>
            <a:chOff x="1320" y="366518"/>
            <a:chExt cx="8828383" cy="1480645"/>
          </a:xfrm>
        </p:grpSpPr>
        <p:sp>
          <p:nvSpPr>
            <p:cNvPr id="157" name="Google Shape;157;p7"/>
            <p:cNvSpPr/>
            <p:nvPr/>
          </p:nvSpPr>
          <p:spPr>
            <a:xfrm>
              <a:off x="4415512" y="818998"/>
              <a:ext cx="2313211" cy="42446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8" name="Google Shape;158;p7"/>
            <p:cNvSpPr/>
            <p:nvPr/>
          </p:nvSpPr>
          <p:spPr>
            <a:xfrm>
              <a:off x="2102300" y="818998"/>
              <a:ext cx="2313211" cy="42446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9" name="Google Shape;159;p7"/>
            <p:cNvSpPr/>
            <p:nvPr/>
          </p:nvSpPr>
          <p:spPr>
            <a:xfrm>
              <a:off x="1188740" y="366518"/>
              <a:ext cx="6453542" cy="452479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7"/>
            <p:cNvSpPr txBox="1"/>
            <p:nvPr/>
          </p:nvSpPr>
          <p:spPr>
            <a:xfrm>
              <a:off x="1188740" y="366518"/>
              <a:ext cx="6453542" cy="45247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Признаки государства </a:t>
              </a:r>
              <a:r>
                <a:rPr b="0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(как аппарата власти)</a:t>
              </a:r>
              <a:endPara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1320" y="1243463"/>
              <a:ext cx="4201959" cy="603700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7"/>
            <p:cNvSpPr txBox="1"/>
            <p:nvPr/>
          </p:nvSpPr>
          <p:spPr>
            <a:xfrm>
              <a:off x="1320" y="1243463"/>
              <a:ext cx="4201959" cy="6037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верховенство государственной власти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4627744" y="1243463"/>
              <a:ext cx="4201959" cy="603700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7"/>
            <p:cNvSpPr txBox="1"/>
            <p:nvPr/>
          </p:nvSpPr>
          <p:spPr>
            <a:xfrm>
              <a:off x="4627744" y="1243463"/>
              <a:ext cx="4201959" cy="6037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монопольные права и полномочия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65" name="Google Shape;165;p7"/>
          <p:cNvGrpSpPr/>
          <p:nvPr/>
        </p:nvGrpSpPr>
        <p:grpSpPr>
          <a:xfrm>
            <a:off x="138065" y="3140968"/>
            <a:ext cx="8844841" cy="3240360"/>
            <a:chOff x="4602" y="0"/>
            <a:chExt cx="8844841" cy="3240360"/>
          </a:xfrm>
        </p:grpSpPr>
        <p:sp>
          <p:nvSpPr>
            <p:cNvPr id="166" name="Google Shape;166;p7"/>
            <p:cNvSpPr/>
            <p:nvPr/>
          </p:nvSpPr>
          <p:spPr>
            <a:xfrm>
              <a:off x="4427023" y="502480"/>
              <a:ext cx="3416080" cy="26470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7" name="Google Shape;167;p7"/>
            <p:cNvSpPr/>
            <p:nvPr/>
          </p:nvSpPr>
          <p:spPr>
            <a:xfrm>
              <a:off x="4427023" y="502480"/>
              <a:ext cx="1138693" cy="26470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8" name="Google Shape;168;p7"/>
            <p:cNvSpPr/>
            <p:nvPr/>
          </p:nvSpPr>
          <p:spPr>
            <a:xfrm>
              <a:off x="3288330" y="502480"/>
              <a:ext cx="1138693" cy="26470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9" name="Google Shape;169;p7"/>
            <p:cNvSpPr/>
            <p:nvPr/>
          </p:nvSpPr>
          <p:spPr>
            <a:xfrm>
              <a:off x="1010943" y="502480"/>
              <a:ext cx="3416080" cy="26470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0" name="Google Shape;170;p7"/>
            <p:cNvSpPr/>
            <p:nvPr/>
          </p:nvSpPr>
          <p:spPr>
            <a:xfrm>
              <a:off x="1903971" y="0"/>
              <a:ext cx="5046104" cy="502480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7"/>
            <p:cNvSpPr txBox="1"/>
            <p:nvPr/>
          </p:nvSpPr>
          <p:spPr>
            <a:xfrm>
              <a:off x="1903971" y="0"/>
              <a:ext cx="5046104" cy="5024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Верховенство государственной власти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4602" y="767186"/>
              <a:ext cx="2012681" cy="2473174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7"/>
            <p:cNvSpPr txBox="1"/>
            <p:nvPr/>
          </p:nvSpPr>
          <p:spPr>
            <a:xfrm>
              <a:off x="4602" y="767186"/>
              <a:ext cx="2012681" cy="247317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только государ- ство в лице своих органов издаёт общеобязатель- ные для всего населения страны нормы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2281989" y="767186"/>
              <a:ext cx="2012681" cy="2473174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7"/>
            <p:cNvSpPr txBox="1"/>
            <p:nvPr/>
          </p:nvSpPr>
          <p:spPr>
            <a:xfrm>
              <a:off x="2281989" y="767186"/>
              <a:ext cx="2012681" cy="247317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никакие органы или люди внутри данного государ- ства не могут от- менить решения государственных органов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4559376" y="767186"/>
              <a:ext cx="2012681" cy="2473174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7"/>
            <p:cNvSpPr txBox="1"/>
            <p:nvPr/>
          </p:nvSpPr>
          <p:spPr>
            <a:xfrm>
              <a:off x="4559376" y="767186"/>
              <a:ext cx="2012681" cy="247317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никакие другие организации или лица не могут вступать в отно- шения с другими государствами или организациями от имени государства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836762" y="767186"/>
              <a:ext cx="2012681" cy="2473174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7"/>
            <p:cNvSpPr txBox="1"/>
            <p:nvPr/>
          </p:nvSpPr>
          <p:spPr>
            <a:xfrm>
              <a:off x="6836762" y="767186"/>
              <a:ext cx="2012681" cy="247317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верховенство го- сударственной власти распрост- раняется только на территорию го- сударства и дейст- вует только в пре- делах его границ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8"/>
          <p:cNvGrpSpPr/>
          <p:nvPr/>
        </p:nvGrpSpPr>
        <p:grpSpPr>
          <a:xfrm>
            <a:off x="195444" y="1400647"/>
            <a:ext cx="8768454" cy="2904576"/>
            <a:chOff x="588" y="131887"/>
            <a:chExt cx="8768454" cy="2904576"/>
          </a:xfrm>
        </p:grpSpPr>
        <p:sp>
          <p:nvSpPr>
            <p:cNvPr id="185" name="Google Shape;185;p8"/>
            <p:cNvSpPr/>
            <p:nvPr/>
          </p:nvSpPr>
          <p:spPr>
            <a:xfrm>
              <a:off x="4384816" y="997054"/>
              <a:ext cx="3102289" cy="53841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6" name="Google Shape;186;p8"/>
            <p:cNvSpPr/>
            <p:nvPr/>
          </p:nvSpPr>
          <p:spPr>
            <a:xfrm>
              <a:off x="4339095" y="997054"/>
              <a:ext cx="91440" cy="53841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7" name="Google Shape;187;p8"/>
            <p:cNvSpPr/>
            <p:nvPr/>
          </p:nvSpPr>
          <p:spPr>
            <a:xfrm>
              <a:off x="1282526" y="997054"/>
              <a:ext cx="3102289" cy="53841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8" name="Google Shape;188;p8"/>
            <p:cNvSpPr/>
            <p:nvPr/>
          </p:nvSpPr>
          <p:spPr>
            <a:xfrm>
              <a:off x="2335676" y="131887"/>
              <a:ext cx="4098278" cy="865166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8"/>
            <p:cNvSpPr txBox="1"/>
            <p:nvPr/>
          </p:nvSpPr>
          <p:spPr>
            <a:xfrm>
              <a:off x="2335676" y="131887"/>
              <a:ext cx="4098278" cy="86516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Монопольные права и полномочия государства</a:t>
              </a:r>
              <a:endPara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588" y="1535468"/>
              <a:ext cx="2563875" cy="150099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8"/>
            <p:cNvSpPr txBox="1"/>
            <p:nvPr/>
          </p:nvSpPr>
          <p:spPr>
            <a:xfrm>
              <a:off x="588" y="1535468"/>
              <a:ext cx="2563875" cy="15009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право на принятие законов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3102878" y="1535468"/>
              <a:ext cx="2563875" cy="150099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8"/>
            <p:cNvSpPr txBox="1"/>
            <p:nvPr/>
          </p:nvSpPr>
          <p:spPr>
            <a:xfrm>
              <a:off x="3102878" y="1535468"/>
              <a:ext cx="2563875" cy="15009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право на применение принуждения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6205167" y="1535468"/>
              <a:ext cx="2563875" cy="150099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8"/>
            <p:cNvSpPr txBox="1"/>
            <p:nvPr/>
          </p:nvSpPr>
          <p:spPr>
            <a:xfrm>
              <a:off x="6205167" y="1535468"/>
              <a:ext cx="2563875" cy="15009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право на взимание налогов и сборов с населения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96" name="Google Shape;196;p8"/>
          <p:cNvGrpSpPr/>
          <p:nvPr/>
        </p:nvGrpSpPr>
        <p:grpSpPr>
          <a:xfrm>
            <a:off x="187183" y="4437088"/>
            <a:ext cx="8769632" cy="648072"/>
            <a:chOff x="544" y="1946228"/>
            <a:chExt cx="2371302" cy="1654173"/>
          </a:xfrm>
        </p:grpSpPr>
        <p:sp>
          <p:nvSpPr>
            <p:cNvPr id="197" name="Google Shape;197;p8"/>
            <p:cNvSpPr/>
            <p:nvPr/>
          </p:nvSpPr>
          <p:spPr>
            <a:xfrm>
              <a:off x="544" y="1946228"/>
              <a:ext cx="2371302" cy="1654173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8"/>
            <p:cNvSpPr txBox="1"/>
            <p:nvPr/>
          </p:nvSpPr>
          <p:spPr>
            <a:xfrm>
              <a:off x="544" y="1946228"/>
              <a:ext cx="2371302" cy="1654173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Эти права и полномочия государства имеют </a:t>
              </a: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монопольный характер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(ими не рас- полагают никакие другие организации на его территории)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99" name="Google Shape;199;p8"/>
          <p:cNvSpPr/>
          <p:nvPr/>
        </p:nvSpPr>
        <p:spPr>
          <a:xfrm>
            <a:off x="194856" y="5229200"/>
            <a:ext cx="8769632" cy="1080120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Государство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– это особая форма организации политической власти, которая рас- полагает специальным аппаратом управления обществом для обеспечения его целостности, организованности и определённого порядка в нём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00" name="Google Shape;200;p8"/>
          <p:cNvSpPr txBox="1"/>
          <p:nvPr>
            <p:ph type="title"/>
          </p:nvPr>
        </p:nvSpPr>
        <p:spPr>
          <a:xfrm>
            <a:off x="0" y="0"/>
            <a:ext cx="9143999" cy="117818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Государство - основной политический институт</a:t>
            </a:r>
            <a:endParaRPr sz="4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"/>
          <p:cNvSpPr txBox="1"/>
          <p:nvPr>
            <p:ph type="title"/>
          </p:nvPr>
        </p:nvSpPr>
        <p:spPr>
          <a:xfrm>
            <a:off x="0" y="0"/>
            <a:ext cx="9143999" cy="117818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Государство - основной политический институт</a:t>
            </a:r>
            <a:endParaRPr sz="4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06" name="Google Shape;206;p9"/>
          <p:cNvGraphicFramePr/>
          <p:nvPr/>
        </p:nvGraphicFramePr>
        <p:xfrm>
          <a:off x="107504" y="1268761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{4F7D3BA1-DCB4-4B2E-9226-9FCCD17C4D3F}</a:tableStyleId>
              </a:tblPr>
              <a:tblGrid>
                <a:gridCol w="2160250"/>
                <a:gridCol w="6768750"/>
              </a:tblGrid>
              <a:tr h="2308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Теории происхождения государства</a:t>
                      </a:r>
                      <a:endParaRPr b="0"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rgbClr val="177CA9"/>
                    </a:solidFill>
                  </a:tcPr>
                </a:tc>
                <a:tc hMerge="1"/>
              </a:tr>
              <a:tr h="213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Патриархальная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Государство – результат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разросшейся семьи, следствие прояв- ления природы человека, его стремления не просто к обще- нию, но к его высшей форме – политической организации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id="207" name="Google Shape;20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200" y="2760426"/>
            <a:ext cx="2599184" cy="3528753"/>
          </a:xfrm>
          <a:prstGeom prst="rect">
            <a:avLst/>
          </a:prstGeom>
          <a:noFill/>
          <a:ln cap="flat" cmpd="sng" w="28575">
            <a:solidFill>
              <a:srgbClr val="177CA9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ÐÐÐÐ¢ÐÐ | Ð­Ð½ÑÐ¸ÐºÐ»Ð¾Ð¿ÐµÐ´Ð¸Ñ ÐÑÑÐ³Ð¾ÑÐ²ÐµÑ" id="208" name="Google Shape;208;p9"/>
          <p:cNvPicPr preferRelativeResize="0"/>
          <p:nvPr/>
        </p:nvPicPr>
        <p:blipFill rotWithShape="1">
          <a:blip r:embed="rId4">
            <a:alphaModFix/>
          </a:blip>
          <a:srcRect b="0" l="10721" r="2821" t="0"/>
          <a:stretch/>
        </p:blipFill>
        <p:spPr>
          <a:xfrm>
            <a:off x="110928" y="2760426"/>
            <a:ext cx="2731217" cy="3528753"/>
          </a:xfrm>
          <a:prstGeom prst="rect">
            <a:avLst/>
          </a:prstGeom>
          <a:noFill/>
          <a:ln cap="flat" cmpd="sng" w="28575">
            <a:solidFill>
              <a:srgbClr val="177CA9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09" name="Google Shape;209;p9"/>
          <p:cNvSpPr txBox="1"/>
          <p:nvPr/>
        </p:nvSpPr>
        <p:spPr>
          <a:xfrm>
            <a:off x="5004048" y="5950625"/>
            <a:ext cx="1368152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Аристотель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0" name="Google Shape;210;p9"/>
          <p:cNvSpPr txBox="1"/>
          <p:nvPr/>
        </p:nvSpPr>
        <p:spPr>
          <a:xfrm>
            <a:off x="2842145" y="2694520"/>
            <a:ext cx="1368152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Платон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2010-05-23T14:28:12Z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21.11.2020</vt:lpwstr>
  </property>
</Properties>
</file>