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85" r:id="rId2"/>
    <p:sldId id="256" r:id="rId3"/>
    <p:sldId id="289" r:id="rId4"/>
    <p:sldId id="275" r:id="rId5"/>
    <p:sldId id="294" r:id="rId6"/>
    <p:sldId id="297" r:id="rId7"/>
    <p:sldId id="295" r:id="rId8"/>
    <p:sldId id="296" r:id="rId9"/>
    <p:sldId id="302" r:id="rId10"/>
    <p:sldId id="291" r:id="rId11"/>
    <p:sldId id="299" r:id="rId12"/>
    <p:sldId id="300" r:id="rId13"/>
    <p:sldId id="301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9" r:id="rId30"/>
    <p:sldId id="298" r:id="rId31"/>
    <p:sldId id="293" r:id="rId32"/>
  </p:sldIdLst>
  <p:sldSz cx="9144000" cy="5143500" type="screen16x9"/>
  <p:notesSz cx="6858000" cy="9144000"/>
  <p:embeddedFontLst>
    <p:embeddedFont>
      <p:font typeface="Open Sans" charset="0"/>
      <p:regular r:id="rId34"/>
      <p:bold r:id="rId35"/>
      <p:italic r:id="rId36"/>
      <p:boldItalic r:id="rId37"/>
    </p:embeddedFont>
    <p:embeddedFont>
      <p:font typeface="PT Sans Narrow" charset="-52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1784413-1774-4465-A8F8-9B8F999584CB}">
  <a:tblStyle styleId="{71784413-1774-4465-A8F8-9B8F999584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>
        <p:scale>
          <a:sx n="104" d="100"/>
          <a:sy n="104" d="100"/>
        </p:scale>
        <p:origin x="-348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27892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0b272a6b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0b272a6b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837365"/>
              </p:ext>
            </p:extLst>
          </p:nvPr>
        </p:nvGraphicFramePr>
        <p:xfrm>
          <a:off x="192024" y="180086"/>
          <a:ext cx="8677656" cy="3931920"/>
        </p:xfrm>
        <a:graphic>
          <a:graphicData uri="http://schemas.openxmlformats.org/drawingml/2006/table">
            <a:tbl>
              <a:tblPr firstRow="1" bandRow="1">
                <a:tableStyleId>{71784413-1774-4465-A8F8-9B8F999584CB}</a:tableStyleId>
              </a:tblPr>
              <a:tblGrid>
                <a:gridCol w="4599432"/>
                <a:gridCol w="4078224"/>
              </a:tblGrid>
              <a:tr h="3870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резкий переход от одной общественно-политической системы к другой, который происходит, как правило, в ходе открытого противостояния социально-политических сил 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коренное изменение существующего строя, сопровождающегося насилием</a:t>
                      </a:r>
                    </a:p>
                    <a:p>
                      <a:endParaRPr lang="ru-RU" sz="280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720807"/>
              </p:ext>
            </p:extLst>
          </p:nvPr>
        </p:nvGraphicFramePr>
        <p:xfrm>
          <a:off x="118872" y="4114800"/>
          <a:ext cx="9107424" cy="812292"/>
        </p:xfrm>
        <a:graphic>
          <a:graphicData uri="http://schemas.openxmlformats.org/drawingml/2006/table">
            <a:tbl>
              <a:tblPr firstRow="1" bandRow="1">
                <a:tableStyleId>{71784413-1774-4465-A8F8-9B8F999584CB}</a:tableStyleId>
              </a:tblPr>
              <a:tblGrid>
                <a:gridCol w="9107424"/>
              </a:tblGrid>
              <a:tr h="812292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РЕВОЛЮЦИЯ</a:t>
                      </a:r>
                      <a:r>
                        <a:rPr lang="ru-RU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98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Революция – это коренное изменение существующего строя, сопровождающееся насилием.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7539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Революция – это коренное изменение существующего строя, сопровождающееся насилием. </a:t>
            </a:r>
            <a:endParaRPr lang="ru-RU" sz="1600" b="1" i="1" dirty="0"/>
          </a:p>
        </p:txBody>
      </p:sp>
      <p:pic>
        <p:nvPicPr>
          <p:cNvPr id="2050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9750" r="55799" b="9650"/>
          <a:stretch/>
        </p:blipFill>
        <p:spPr bwMode="auto">
          <a:xfrm>
            <a:off x="6716778" y="3067812"/>
            <a:ext cx="1640837" cy="16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Манифест Николая </a:t>
            </a:r>
            <a:r>
              <a:rPr lang="en-US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был издан в 1907 году.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5411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Манифест Николая </a:t>
            </a:r>
            <a:r>
              <a:rPr lang="en-US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был издан в 1907 году. </a:t>
            </a:r>
            <a:endParaRPr lang="ru-RU" sz="1600" b="1" i="1" dirty="0"/>
          </a:p>
        </p:txBody>
      </p:sp>
      <p:pic>
        <p:nvPicPr>
          <p:cNvPr id="3074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5"/>
          <a:stretch/>
        </p:blipFill>
        <p:spPr bwMode="auto">
          <a:xfrm>
            <a:off x="6592824" y="2398840"/>
            <a:ext cx="2005775" cy="207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5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Рабочие не поддержали революцию.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6586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Рабочие не поддержали 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революцию.</a:t>
            </a:r>
            <a:endParaRPr lang="ru-RU" sz="4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5"/>
          <a:stretch/>
        </p:blipFill>
        <p:spPr bwMode="auto">
          <a:xfrm>
            <a:off x="6592824" y="2398840"/>
            <a:ext cx="2005775" cy="207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Поводом к началу революции послужили события, получившие название </a:t>
            </a:r>
          </a:p>
          <a:p>
            <a:pPr marL="114300" indent="0" algn="ctr">
              <a:buNone/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«Кровавое воскресенье».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5008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Поводом к началу революции послужили события, получившие название «Кровавое воскресенье». </a:t>
            </a:r>
            <a:endParaRPr lang="ru-RU" sz="1600" b="1" i="1" dirty="0"/>
          </a:p>
        </p:txBody>
      </p:sp>
      <p:pic>
        <p:nvPicPr>
          <p:cNvPr id="2050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9750" r="55799" b="9650"/>
          <a:stretch/>
        </p:blipFill>
        <p:spPr bwMode="auto">
          <a:xfrm>
            <a:off x="6716778" y="3067812"/>
            <a:ext cx="1640837" cy="16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Нерешённость национального вопроса стала одной из причин революции. 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6733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Нерешённость национального вопроса стала одной из причин революции.  </a:t>
            </a:r>
            <a:endParaRPr lang="ru-RU" sz="1600" b="1" i="1" dirty="0"/>
          </a:p>
        </p:txBody>
      </p:sp>
      <p:pic>
        <p:nvPicPr>
          <p:cNvPr id="2050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9750" r="55799" b="9650"/>
          <a:stretch/>
        </p:blipFill>
        <p:spPr bwMode="auto">
          <a:xfrm>
            <a:off x="6716778" y="3067812"/>
            <a:ext cx="1640837" cy="16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31582" y="262044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«Общественно-политическое положение в Беларуси в условиях первой российской революции» 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045785" y="4139343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История Беларуси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класс</a:t>
            </a:r>
            <a:endParaRPr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Крестьяне не поддержали революцию.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1586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Крестьяне не поддержали революцию. </a:t>
            </a:r>
            <a:endParaRPr lang="ru-RU" sz="1600" b="1" i="1" dirty="0"/>
          </a:p>
        </p:txBody>
      </p:sp>
      <p:pic>
        <p:nvPicPr>
          <p:cNvPr id="3074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5"/>
          <a:stretch/>
        </p:blipFill>
        <p:spPr bwMode="auto">
          <a:xfrm>
            <a:off x="6592824" y="2398840"/>
            <a:ext cx="2005775" cy="207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4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Курловский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расстрел» произошел в Москве.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7219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4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Курловский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расстрел» произошел в Москве.</a:t>
            </a:r>
            <a:endParaRPr lang="ru-RU" sz="1600" b="1" i="1" dirty="0"/>
          </a:p>
        </p:txBody>
      </p:sp>
      <p:pic>
        <p:nvPicPr>
          <p:cNvPr id="3074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5"/>
          <a:stretch/>
        </p:blipFill>
        <p:spPr bwMode="auto">
          <a:xfrm>
            <a:off x="6592824" y="2398840"/>
            <a:ext cx="2005775" cy="207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4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Наивысшей точкой революции считается декабрь 1906 года.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5344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Наивысшей точкой революции считается декабрь 1906 года.</a:t>
            </a:r>
            <a:endParaRPr lang="ru-RU" sz="1600" b="1" i="1" dirty="0"/>
          </a:p>
        </p:txBody>
      </p:sp>
      <p:pic>
        <p:nvPicPr>
          <p:cNvPr id="3074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5"/>
          <a:stretch/>
        </p:blipFill>
        <p:spPr bwMode="auto">
          <a:xfrm>
            <a:off x="6592824" y="2563432"/>
            <a:ext cx="2005775" cy="207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Одной из причин революции считается нерешённость крестьянского (аграрного) вопроса.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6297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116" y="406789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Одной из причин революции считается нерешённость крестьянского (аграрного) вопроса.</a:t>
            </a:r>
            <a:endParaRPr lang="ru-RU" sz="1600" b="1" i="1" dirty="0"/>
          </a:p>
        </p:txBody>
      </p:sp>
      <p:pic>
        <p:nvPicPr>
          <p:cNvPr id="2050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9750" r="55799" b="9650"/>
          <a:stretch/>
        </p:blipFill>
        <p:spPr bwMode="auto">
          <a:xfrm>
            <a:off x="6716778" y="3067812"/>
            <a:ext cx="1640837" cy="16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9344" y="713113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 Памятник </a:t>
            </a:r>
          </a:p>
          <a:p>
            <a:pPr marL="114300" indent="0" algn="ctr">
              <a:buNone/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фото посвящен «</a:t>
            </a:r>
            <a:r>
              <a:rPr lang="ru-RU" sz="4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Курловскому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4300" indent="0" algn="ctr">
              <a:buNone/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расстрелу» в Минске».</a:t>
            </a:r>
            <a:endParaRPr lang="ru-RU" sz="1600" b="1" i="1" dirty="0"/>
          </a:p>
        </p:txBody>
      </p:sp>
      <p:pic>
        <p:nvPicPr>
          <p:cNvPr id="4" name="Picture 3" descr="D:\АТТЕСТАЦИЯ\2 урок история Беларуси\подсветили-5-e16342584655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1628" r="15187" b="1"/>
          <a:stretch/>
        </p:blipFill>
        <p:spPr bwMode="auto">
          <a:xfrm>
            <a:off x="128016" y="136728"/>
            <a:ext cx="3319272" cy="313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9344" y="713113"/>
            <a:ext cx="8520600" cy="277532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 Памятник </a:t>
            </a:r>
          </a:p>
          <a:p>
            <a:pPr marL="114300" indent="0" algn="ctr">
              <a:buNone/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фото посвящен «</a:t>
            </a:r>
            <a:r>
              <a:rPr lang="ru-RU" sz="4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Курловскому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4300" indent="0" algn="ctr">
              <a:buNone/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расстрелу» в Минске».</a:t>
            </a:r>
            <a:endParaRPr lang="ru-RU" sz="1600" b="1" i="1" dirty="0"/>
          </a:p>
        </p:txBody>
      </p:sp>
      <p:pic>
        <p:nvPicPr>
          <p:cNvPr id="4" name="Picture 3" descr="D:\АТТЕСТАЦИЯ\2 урок история Беларуси\подсветили-5-e16342584655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1628" r="15187" b="1"/>
          <a:stretch/>
        </p:blipFill>
        <p:spPr bwMode="auto">
          <a:xfrm>
            <a:off x="128016" y="136728"/>
            <a:ext cx="3319272" cy="313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9750" r="55799" b="9650"/>
          <a:stretch/>
        </p:blipFill>
        <p:spPr bwMode="auto">
          <a:xfrm>
            <a:off x="315978" y="3276260"/>
            <a:ext cx="1640837" cy="16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АТТЕСТАЦИЯ\2 урок история Беларуси\подсветили-5-e16342584655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1628" r="15187" b="1"/>
          <a:stretch/>
        </p:blipFill>
        <p:spPr bwMode="auto">
          <a:xfrm>
            <a:off x="1879092" y="45095"/>
            <a:ext cx="5385816" cy="5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8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§20-21 (с.88-91)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2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1FB341-3066-4CBC-8FC0-45074AB6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412" y="973717"/>
            <a:ext cx="8520600" cy="3302700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4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«Я знаю о революции </a:t>
            </a:r>
          </a:p>
          <a:p>
            <a:pPr marL="114300" indent="0" algn="ctr">
              <a:buNone/>
            </a:pPr>
            <a:r>
              <a:rPr lang="ru-RU" sz="4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1905-1907 </a:t>
            </a:r>
            <a:r>
              <a:rPr lang="ru-RU" sz="48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гг</a:t>
            </a:r>
            <a:r>
              <a:rPr lang="ru-RU" sz="4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6564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АТТЕСТАЦИЯ\2 урок история Беларуси\Krovavoe-voskres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36" y="16832"/>
            <a:ext cx="7196328" cy="510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1FB341-3066-4CBC-8FC0-45074AB6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260" y="489085"/>
            <a:ext cx="8520600" cy="3302700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5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Царь </a:t>
            </a:r>
            <a:r>
              <a:rPr lang="ru-RU" sz="5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испугался, </a:t>
            </a:r>
          </a:p>
          <a:p>
            <a:pPr marL="114300" indent="0" algn="ctr">
              <a:buNone/>
            </a:pPr>
            <a:r>
              <a:rPr lang="ru-RU" sz="5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издал Манифест:</a:t>
            </a:r>
          </a:p>
          <a:p>
            <a:pPr marL="114300" indent="0" algn="ctr">
              <a:buNone/>
            </a:pPr>
            <a:r>
              <a:rPr lang="ru-RU" sz="5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Мертвым – </a:t>
            </a:r>
            <a:r>
              <a:rPr lang="ru-RU" sz="5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свобода,</a:t>
            </a:r>
            <a:endParaRPr lang="ru-RU" sz="54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indent="0" algn="ctr">
              <a:buNone/>
            </a:pPr>
            <a:r>
              <a:rPr lang="ru-RU" sz="5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Живых – под </a:t>
            </a:r>
            <a:r>
              <a:rPr lang="ru-RU" sz="5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арест.</a:t>
            </a:r>
            <a:endParaRPr lang="ru-RU" sz="54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25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АТТЕСТАЦИЯ\2 урок история Беларуси\Word Art 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" y="173386"/>
            <a:ext cx="9026276" cy="453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09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АТТЕСТАЦИЯ\2 урок история Беларуси\подсветили-5-e16342584655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1628" r="15187" b="1"/>
          <a:stretch/>
        </p:blipFill>
        <p:spPr bwMode="auto">
          <a:xfrm>
            <a:off x="1879092" y="45095"/>
            <a:ext cx="5385816" cy="5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4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s.golos.io/DQmVnaMn22LDXPoUz8oE7Ntiz3VZyWkVBaJqkAqwGXeKV4P/PV0WZZFBHI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63" y="121254"/>
            <a:ext cx="7126097" cy="485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6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6"/>
          <a:stretch/>
        </p:blipFill>
        <p:spPr bwMode="auto">
          <a:xfrm>
            <a:off x="2843784" y="259566"/>
            <a:ext cx="1655063" cy="18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 bwMode="auto">
          <a:xfrm>
            <a:off x="2622749" y="2240280"/>
            <a:ext cx="1589919" cy="17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 bwMode="auto">
          <a:xfrm>
            <a:off x="6930473" y="2277329"/>
            <a:ext cx="1589919" cy="17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 bwMode="auto">
          <a:xfrm>
            <a:off x="461717" y="310293"/>
            <a:ext cx="1589919" cy="17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0"/>
          <a:stretch/>
        </p:blipFill>
        <p:spPr bwMode="auto">
          <a:xfrm>
            <a:off x="4859981" y="1050957"/>
            <a:ext cx="1589919" cy="17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6"/>
          <a:stretch/>
        </p:blipFill>
        <p:spPr bwMode="auto">
          <a:xfrm>
            <a:off x="7023492" y="70714"/>
            <a:ext cx="1655063" cy="18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6"/>
          <a:stretch/>
        </p:blipFill>
        <p:spPr bwMode="auto">
          <a:xfrm>
            <a:off x="694944" y="2664550"/>
            <a:ext cx="1655063" cy="18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ТТЕСТАЦИЯ\2 урок история Беларуси\зеленый-тик-и-красный-крест-в-окружности-метка-знак-выделенные-222252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6"/>
          <a:stretch/>
        </p:blipFill>
        <p:spPr bwMode="auto">
          <a:xfrm>
            <a:off x="4926468" y="2828749"/>
            <a:ext cx="1655063" cy="18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1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</TotalTime>
  <Words>296</Words>
  <Application>Microsoft Office PowerPoint</Application>
  <PresentationFormat>Экран (16:9)</PresentationFormat>
  <Paragraphs>39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Open Sans</vt:lpstr>
      <vt:lpstr>PT Sans Narrow</vt:lpstr>
      <vt:lpstr>Times New Roman</vt:lpstr>
      <vt:lpstr>Tropic</vt:lpstr>
      <vt:lpstr>Презентация PowerPoint</vt:lpstr>
      <vt:lpstr>«Общественно-политическое положение в Беларуси в условиях первой российской революции»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Сельское хозяйство</dc:title>
  <dc:creator>user</dc:creator>
  <cp:lastModifiedBy>1111</cp:lastModifiedBy>
  <cp:revision>52</cp:revision>
  <dcterms:modified xsi:type="dcterms:W3CDTF">2023-02-19T18:46:32Z</dcterms:modified>
</cp:coreProperties>
</file>