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5" roundtripDataSignature="AMtx7mhoiCDm1dXMaQ57xKrXo0/9rroa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:notes"/>
          <p:cNvSpPr txBox="1"/>
          <p:nvPr/>
        </p:nvSpPr>
        <p:spPr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7400" lIns="94800" spcFirstLastPara="1" rIns="94800" wrap="square" tIns="474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:notes"/>
          <p:cNvSpPr/>
          <p:nvPr>
            <p:ph idx="2" type="sldImg"/>
          </p:nvPr>
        </p:nvSpPr>
        <p:spPr>
          <a:xfrm>
            <a:off x="1143000" y="685800"/>
            <a:ext cx="4573588" cy="34305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7400" lIns="94800" spcFirstLastPara="1" rIns="94800" wrap="square" tIns="47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1"/>
          <p:cNvSpPr txBox="1"/>
          <p:nvPr>
            <p:ph type="ctrTitle"/>
          </p:nvPr>
        </p:nvSpPr>
        <p:spPr>
          <a:xfrm>
            <a:off x="963613" y="3951288"/>
            <a:ext cx="7713662" cy="10810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1"/>
          <p:cNvSpPr txBox="1"/>
          <p:nvPr>
            <p:ph idx="1" type="subTitle"/>
          </p:nvPr>
        </p:nvSpPr>
        <p:spPr>
          <a:xfrm>
            <a:off x="960438" y="5075238"/>
            <a:ext cx="7740650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/>
            </a:lvl1pPr>
            <a:lvl2pPr lvl="1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6" name="Google Shape;16;p2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0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0"/>
          <p:cNvSpPr txBox="1"/>
          <p:nvPr>
            <p:ph idx="1" type="body"/>
          </p:nvPr>
        </p:nvSpPr>
        <p:spPr>
          <a:xfrm rot="5400000">
            <a:off x="2401094" y="-616743"/>
            <a:ext cx="4313238" cy="8524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5" name="Google Shape;55;p30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垂直排列标题与文本" type="vertTitleAndTx">
  <p:cSld name="VERTICAL_TITLE_AND_VERTICAL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1"/>
          <p:cNvSpPr txBox="1"/>
          <p:nvPr>
            <p:ph type="title"/>
          </p:nvPr>
        </p:nvSpPr>
        <p:spPr>
          <a:xfrm rot="5400000">
            <a:off x="4999038" y="1970088"/>
            <a:ext cx="55308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1"/>
          <p:cNvSpPr txBox="1"/>
          <p:nvPr>
            <p:ph idx="1" type="body"/>
          </p:nvPr>
        </p:nvSpPr>
        <p:spPr>
          <a:xfrm rot="5400000">
            <a:off x="654844" y="-88106"/>
            <a:ext cx="5530850" cy="6249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9" name="Google Shape;59;p31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560"/>
              </a:spcBef>
              <a:spcAft>
                <a:spcPts val="56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24" name="Google Shape;24;p23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4"/>
          <p:cNvSpPr txBox="1"/>
          <p:nvPr>
            <p:ph idx="1" type="body"/>
          </p:nvPr>
        </p:nvSpPr>
        <p:spPr>
          <a:xfrm>
            <a:off x="295275" y="1489075"/>
            <a:ext cx="4186238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1pPr>
            <a:lvl2pPr indent="-381000" lvl="1" marL="9144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8" name="Google Shape;28;p24"/>
          <p:cNvSpPr txBox="1"/>
          <p:nvPr>
            <p:ph idx="2" type="body"/>
          </p:nvPr>
        </p:nvSpPr>
        <p:spPr>
          <a:xfrm>
            <a:off x="4633913" y="1489075"/>
            <a:ext cx="4186237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1pPr>
            <a:lvl2pPr indent="-381000" lvl="1" marL="9144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9" name="Google Shape;29;p24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3" name="Google Shape;33;p2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1pPr>
            <a:lvl2pPr indent="-355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4" name="Google Shape;34;p2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5" name="Google Shape;35;p2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1pPr>
            <a:lvl2pPr indent="-355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6" name="Google Shape;36;p25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6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▪"/>
              <a:defRPr sz="3200"/>
            </a:lvl1pPr>
            <a:lvl2pPr indent="-406400" lvl="1" marL="914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45" name="Google Shape;45;p2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360"/>
              </a:spcBef>
              <a:spcAft>
                <a:spcPts val="36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6" name="Google Shape;46;p28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2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360"/>
              </a:spcBef>
              <a:spcAft>
                <a:spcPts val="36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1" name="Google Shape;51;p29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0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ctrTitle"/>
          </p:nvPr>
        </p:nvSpPr>
        <p:spPr>
          <a:xfrm>
            <a:off x="129396" y="3922475"/>
            <a:ext cx="8471633" cy="118342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latin typeface="Cambria"/>
                <a:ea typeface="Cambria"/>
                <a:cs typeface="Cambria"/>
                <a:sym typeface="Cambria"/>
              </a:rPr>
              <a:t>Введение в белорусское право</a:t>
            </a:r>
            <a:endParaRPr sz="4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7" name="Google Shape;67;p1"/>
          <p:cNvSpPr txBox="1"/>
          <p:nvPr>
            <p:ph idx="1" type="subTitle"/>
          </p:nvPr>
        </p:nvSpPr>
        <p:spPr>
          <a:xfrm>
            <a:off x="960438" y="5235388"/>
            <a:ext cx="7740650" cy="5970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Обществоведение (повышенный уровень). 11 класс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950119" y="89171"/>
            <a:ext cx="7740650" cy="75723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Лицей Ивацевичского района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9" name="Google Shape;69;p1"/>
          <p:cNvSpPr txBox="1"/>
          <p:nvPr/>
        </p:nvSpPr>
        <p:spPr>
          <a:xfrm>
            <a:off x="950119" y="6443932"/>
            <a:ext cx="7740650" cy="4140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2023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960438" y="5875338"/>
            <a:ext cx="7740650" cy="4140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Ситник П.В.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"/>
          <p:cNvSpPr txBox="1"/>
          <p:nvPr>
            <p:ph type="title"/>
          </p:nvPr>
        </p:nvSpPr>
        <p:spPr>
          <a:xfrm>
            <a:off x="112142" y="224287"/>
            <a:ext cx="8979797" cy="71599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Субъекты права и правоотношения</a:t>
            </a:r>
            <a:endParaRPr/>
          </a:p>
        </p:txBody>
      </p:sp>
      <p:grpSp>
        <p:nvGrpSpPr>
          <p:cNvPr id="261" name="Google Shape;261;p10"/>
          <p:cNvGrpSpPr/>
          <p:nvPr/>
        </p:nvGrpSpPr>
        <p:grpSpPr>
          <a:xfrm>
            <a:off x="328280" y="1731583"/>
            <a:ext cx="8504693" cy="3782542"/>
            <a:chOff x="475" y="334583"/>
            <a:chExt cx="8504693" cy="3782542"/>
          </a:xfrm>
        </p:grpSpPr>
        <p:sp>
          <p:nvSpPr>
            <p:cNvPr id="262" name="Google Shape;262;p10"/>
            <p:cNvSpPr/>
            <p:nvPr/>
          </p:nvSpPr>
          <p:spPr>
            <a:xfrm>
              <a:off x="6469278" y="2277852"/>
              <a:ext cx="91440" cy="54401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263" name="Google Shape;263;p10"/>
            <p:cNvSpPr/>
            <p:nvPr/>
          </p:nvSpPr>
          <p:spPr>
            <a:xfrm>
              <a:off x="4252822" y="696881"/>
              <a:ext cx="2262176" cy="54401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264" name="Google Shape;264;p10"/>
            <p:cNvSpPr/>
            <p:nvPr/>
          </p:nvSpPr>
          <p:spPr>
            <a:xfrm>
              <a:off x="1944925" y="2277852"/>
              <a:ext cx="91440" cy="54401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265" name="Google Shape;265;p10"/>
            <p:cNvSpPr/>
            <p:nvPr/>
          </p:nvSpPr>
          <p:spPr>
            <a:xfrm>
              <a:off x="1990645" y="696881"/>
              <a:ext cx="2262176" cy="54401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266" name="Google Shape;266;p10"/>
            <p:cNvSpPr/>
            <p:nvPr/>
          </p:nvSpPr>
          <p:spPr>
            <a:xfrm>
              <a:off x="3053745" y="334583"/>
              <a:ext cx="2398152" cy="362297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0"/>
            <p:cNvSpPr txBox="1"/>
            <p:nvPr/>
          </p:nvSpPr>
          <p:spPr>
            <a:xfrm>
              <a:off x="3053745" y="334583"/>
              <a:ext cx="2398152" cy="36229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Субъекты права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475" y="1240891"/>
              <a:ext cx="3980341" cy="1036961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0"/>
            <p:cNvSpPr txBox="1"/>
            <p:nvPr/>
          </p:nvSpPr>
          <p:spPr>
            <a:xfrm>
              <a:off x="475" y="1240891"/>
              <a:ext cx="3980341" cy="10369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неопределённый круг лиц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475" y="2821863"/>
              <a:ext cx="3980341" cy="1295262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0"/>
            <p:cNvSpPr txBox="1"/>
            <p:nvPr/>
          </p:nvSpPr>
          <p:spPr>
            <a:xfrm>
              <a:off x="475" y="2821863"/>
              <a:ext cx="3980341" cy="129526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«все», «каждый», «гражданин», «личность», «любой», «человек» и т.д.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4524827" y="1240891"/>
              <a:ext cx="3980341" cy="1036961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0"/>
            <p:cNvSpPr txBox="1"/>
            <p:nvPr/>
          </p:nvSpPr>
          <p:spPr>
            <a:xfrm>
              <a:off x="4524827" y="1240891"/>
              <a:ext cx="3980341" cy="10369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совокупность непосредственно указанных, обладающих взаимными правами и обязанностями лиц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4524827" y="2821863"/>
              <a:ext cx="3980341" cy="1295262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0"/>
            <p:cNvSpPr txBox="1"/>
            <p:nvPr/>
          </p:nvSpPr>
          <p:spPr>
            <a:xfrm>
              <a:off x="4524827" y="2821863"/>
              <a:ext cx="3980341" cy="129526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государство (государственные служащие) – граждане; наниматели – наёмные работники; родители – дети и т.д.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1"/>
          <p:cNvSpPr txBox="1"/>
          <p:nvPr>
            <p:ph type="title"/>
          </p:nvPr>
        </p:nvSpPr>
        <p:spPr>
          <a:xfrm>
            <a:off x="112142" y="224287"/>
            <a:ext cx="8979797" cy="71599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Субъекты права и правоотношения</a:t>
            </a:r>
            <a:endParaRPr/>
          </a:p>
        </p:txBody>
      </p:sp>
      <p:sp>
        <p:nvSpPr>
          <p:cNvPr id="281" name="Google Shape;281;p11"/>
          <p:cNvSpPr txBox="1"/>
          <p:nvPr/>
        </p:nvSpPr>
        <p:spPr>
          <a:xfrm>
            <a:off x="163825" y="1353870"/>
            <a:ext cx="8773064" cy="66423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Право закрепляет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правовой статус субъекта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 его потенциальные и реальные возможности вступления в правоотношения.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82" name="Google Shape;282;p11"/>
          <p:cNvGrpSpPr/>
          <p:nvPr/>
        </p:nvGrpSpPr>
        <p:grpSpPr>
          <a:xfrm>
            <a:off x="116733" y="2777704"/>
            <a:ext cx="8867247" cy="2544795"/>
            <a:chOff x="4591" y="759602"/>
            <a:chExt cx="8867247" cy="2544795"/>
          </a:xfrm>
        </p:grpSpPr>
        <p:sp>
          <p:nvSpPr>
            <p:cNvPr id="283" name="Google Shape;283;p11"/>
            <p:cNvSpPr/>
            <p:nvPr/>
          </p:nvSpPr>
          <p:spPr>
            <a:xfrm>
              <a:off x="4438215" y="1296664"/>
              <a:ext cx="3476037" cy="40218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4" name="Google Shape;284;p11"/>
            <p:cNvSpPr/>
            <p:nvPr/>
          </p:nvSpPr>
          <p:spPr>
            <a:xfrm>
              <a:off x="4438215" y="1296664"/>
              <a:ext cx="1158679" cy="40218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5" name="Google Shape;285;p11"/>
            <p:cNvSpPr/>
            <p:nvPr/>
          </p:nvSpPr>
          <p:spPr>
            <a:xfrm>
              <a:off x="3279535" y="1296664"/>
              <a:ext cx="1158679" cy="40218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6" name="Google Shape;286;p11"/>
            <p:cNvSpPr/>
            <p:nvPr/>
          </p:nvSpPr>
          <p:spPr>
            <a:xfrm>
              <a:off x="962177" y="1296664"/>
              <a:ext cx="3476037" cy="40218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7" name="Google Shape;287;p11"/>
            <p:cNvSpPr/>
            <p:nvPr/>
          </p:nvSpPr>
          <p:spPr>
            <a:xfrm>
              <a:off x="2003897" y="759602"/>
              <a:ext cx="4868635" cy="53706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1"/>
            <p:cNvSpPr txBox="1"/>
            <p:nvPr/>
          </p:nvSpPr>
          <p:spPr>
            <a:xfrm>
              <a:off x="2003897" y="759602"/>
              <a:ext cx="4868635" cy="53706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Правовой статус субъекта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4591" y="1698851"/>
              <a:ext cx="1915172" cy="160554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1"/>
            <p:cNvSpPr txBox="1"/>
            <p:nvPr/>
          </p:nvSpPr>
          <p:spPr>
            <a:xfrm>
              <a:off x="4591" y="1698851"/>
              <a:ext cx="1915172" cy="16055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права (свободы)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2321949" y="1698851"/>
              <a:ext cx="1915172" cy="160554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1"/>
            <p:cNvSpPr txBox="1"/>
            <p:nvPr/>
          </p:nvSpPr>
          <p:spPr>
            <a:xfrm>
              <a:off x="2321949" y="1698851"/>
              <a:ext cx="1915172" cy="16055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полномочия и обязанности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4639308" y="1698851"/>
              <a:ext cx="1915172" cy="160554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1"/>
            <p:cNvSpPr txBox="1"/>
            <p:nvPr/>
          </p:nvSpPr>
          <p:spPr>
            <a:xfrm>
              <a:off x="4639308" y="1698851"/>
              <a:ext cx="1915172" cy="16055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правосубъект- ность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6956666" y="1698851"/>
              <a:ext cx="1915172" cy="160554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1"/>
            <p:cNvSpPr txBox="1"/>
            <p:nvPr/>
          </p:nvSpPr>
          <p:spPr>
            <a:xfrm>
              <a:off x="6956666" y="1698851"/>
              <a:ext cx="1915172" cy="16055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юридическая ответственность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2"/>
          <p:cNvSpPr txBox="1"/>
          <p:nvPr>
            <p:ph type="title"/>
          </p:nvPr>
        </p:nvSpPr>
        <p:spPr>
          <a:xfrm>
            <a:off x="112142" y="224287"/>
            <a:ext cx="8979797" cy="71599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Субъекты права и правоотношения</a:t>
            </a:r>
            <a:endParaRPr/>
          </a:p>
        </p:txBody>
      </p:sp>
      <p:grpSp>
        <p:nvGrpSpPr>
          <p:cNvPr id="302" name="Google Shape;302;p12"/>
          <p:cNvGrpSpPr/>
          <p:nvPr/>
        </p:nvGrpSpPr>
        <p:grpSpPr>
          <a:xfrm>
            <a:off x="112485" y="1176237"/>
            <a:ext cx="8875743" cy="5463056"/>
            <a:chOff x="343" y="115188"/>
            <a:chExt cx="8875743" cy="5463056"/>
          </a:xfrm>
        </p:grpSpPr>
        <p:sp>
          <p:nvSpPr>
            <p:cNvPr id="303" name="Google Shape;303;p12"/>
            <p:cNvSpPr/>
            <p:nvPr/>
          </p:nvSpPr>
          <p:spPr>
            <a:xfrm>
              <a:off x="7665673" y="1320206"/>
              <a:ext cx="91440" cy="30092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4" name="Google Shape;304;p12"/>
            <p:cNvSpPr/>
            <p:nvPr/>
          </p:nvSpPr>
          <p:spPr>
            <a:xfrm>
              <a:off x="5081077" y="517035"/>
              <a:ext cx="2630315" cy="30092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5" name="Google Shape;305;p12"/>
            <p:cNvSpPr/>
            <p:nvPr/>
          </p:nvSpPr>
          <p:spPr>
            <a:xfrm>
              <a:off x="5035357" y="1320206"/>
              <a:ext cx="91440" cy="30092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6" name="Google Shape;306;p12"/>
            <p:cNvSpPr/>
            <p:nvPr/>
          </p:nvSpPr>
          <p:spPr>
            <a:xfrm>
              <a:off x="5035357" y="517035"/>
              <a:ext cx="91440" cy="30092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7" name="Google Shape;307;p12"/>
            <p:cNvSpPr/>
            <p:nvPr/>
          </p:nvSpPr>
          <p:spPr>
            <a:xfrm>
              <a:off x="4138962" y="3761116"/>
              <a:ext cx="91440" cy="30092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8" name="Google Shape;308;p12"/>
            <p:cNvSpPr/>
            <p:nvPr/>
          </p:nvSpPr>
          <p:spPr>
            <a:xfrm>
              <a:off x="2450761" y="2887808"/>
              <a:ext cx="1733921" cy="30092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9" name="Google Shape;309;p12"/>
            <p:cNvSpPr/>
            <p:nvPr/>
          </p:nvSpPr>
          <p:spPr>
            <a:xfrm>
              <a:off x="2405041" y="3761116"/>
              <a:ext cx="91440" cy="30092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0" name="Google Shape;310;p12"/>
            <p:cNvSpPr/>
            <p:nvPr/>
          </p:nvSpPr>
          <p:spPr>
            <a:xfrm>
              <a:off x="2405041" y="2887808"/>
              <a:ext cx="91440" cy="30092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1" name="Google Shape;311;p12"/>
            <p:cNvSpPr/>
            <p:nvPr/>
          </p:nvSpPr>
          <p:spPr>
            <a:xfrm>
              <a:off x="671119" y="3761116"/>
              <a:ext cx="91440" cy="30092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2" name="Google Shape;312;p12"/>
            <p:cNvSpPr/>
            <p:nvPr/>
          </p:nvSpPr>
          <p:spPr>
            <a:xfrm>
              <a:off x="716839" y="2887808"/>
              <a:ext cx="1733921" cy="30092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3" name="Google Shape;313;p12"/>
            <p:cNvSpPr/>
            <p:nvPr/>
          </p:nvSpPr>
          <p:spPr>
            <a:xfrm>
              <a:off x="2405041" y="1320206"/>
              <a:ext cx="91440" cy="30092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4" name="Google Shape;314;p12"/>
            <p:cNvSpPr/>
            <p:nvPr/>
          </p:nvSpPr>
          <p:spPr>
            <a:xfrm>
              <a:off x="2450761" y="517035"/>
              <a:ext cx="2630315" cy="30092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5" name="Google Shape;315;p12"/>
            <p:cNvSpPr/>
            <p:nvPr/>
          </p:nvSpPr>
          <p:spPr>
            <a:xfrm>
              <a:off x="3780721" y="115188"/>
              <a:ext cx="2600710" cy="40184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2"/>
            <p:cNvSpPr txBox="1"/>
            <p:nvPr/>
          </p:nvSpPr>
          <p:spPr>
            <a:xfrm>
              <a:off x="3780721" y="115188"/>
              <a:ext cx="2600710" cy="40184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Правосубъектность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7" name="Google Shape;317;p12"/>
            <p:cNvSpPr/>
            <p:nvPr/>
          </p:nvSpPr>
          <p:spPr>
            <a:xfrm>
              <a:off x="1286067" y="817964"/>
              <a:ext cx="2329387" cy="50224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2"/>
            <p:cNvSpPr txBox="1"/>
            <p:nvPr/>
          </p:nvSpPr>
          <p:spPr>
            <a:xfrm>
              <a:off x="1286067" y="817964"/>
              <a:ext cx="2329387" cy="50224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правоспособность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9" name="Google Shape;319;p12"/>
            <p:cNvSpPr/>
            <p:nvPr/>
          </p:nvSpPr>
          <p:spPr>
            <a:xfrm>
              <a:off x="1286067" y="1621135"/>
              <a:ext cx="2329387" cy="126667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2"/>
            <p:cNvSpPr txBox="1"/>
            <p:nvPr/>
          </p:nvSpPr>
          <p:spPr>
            <a:xfrm>
              <a:off x="1286067" y="1621135"/>
              <a:ext cx="2329387" cy="126667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закреплённая нормами права возможность лица обладать правами и обязанностями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343" y="3188736"/>
              <a:ext cx="1432993" cy="57238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2"/>
            <p:cNvSpPr txBox="1"/>
            <p:nvPr/>
          </p:nvSpPr>
          <p:spPr>
            <a:xfrm>
              <a:off x="343" y="3188736"/>
              <a:ext cx="1432993" cy="5723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физические лица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343" y="4062045"/>
              <a:ext cx="1432993" cy="151619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2"/>
            <p:cNvSpPr txBox="1"/>
            <p:nvPr/>
          </p:nvSpPr>
          <p:spPr>
            <a:xfrm>
              <a:off x="343" y="4062045"/>
              <a:ext cx="1432993" cy="15161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возникает с рождения, заканчивает-ся смертью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1734264" y="3188736"/>
              <a:ext cx="1432993" cy="57238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2"/>
            <p:cNvSpPr txBox="1"/>
            <p:nvPr/>
          </p:nvSpPr>
          <p:spPr>
            <a:xfrm>
              <a:off x="1734264" y="3188736"/>
              <a:ext cx="1432993" cy="5723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юридические лица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1734264" y="4062045"/>
              <a:ext cx="1432993" cy="151619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2"/>
            <p:cNvSpPr txBox="1"/>
            <p:nvPr/>
          </p:nvSpPr>
          <p:spPr>
            <a:xfrm>
              <a:off x="1734264" y="4062045"/>
              <a:ext cx="1432993" cy="15161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возникает с даты регист- рации, закан- чивается да- той ликви- дации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9" name="Google Shape;329;p12"/>
            <p:cNvSpPr/>
            <p:nvPr/>
          </p:nvSpPr>
          <p:spPr>
            <a:xfrm>
              <a:off x="3468186" y="3188736"/>
              <a:ext cx="1432993" cy="57238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2"/>
            <p:cNvSpPr txBox="1"/>
            <p:nvPr/>
          </p:nvSpPr>
          <p:spPr>
            <a:xfrm>
              <a:off x="3468186" y="3188736"/>
              <a:ext cx="1432993" cy="5723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государство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1" name="Google Shape;331;p12"/>
            <p:cNvSpPr/>
            <p:nvPr/>
          </p:nvSpPr>
          <p:spPr>
            <a:xfrm>
              <a:off x="3468186" y="4062045"/>
              <a:ext cx="1432993" cy="151619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2"/>
            <p:cNvSpPr txBox="1"/>
            <p:nvPr/>
          </p:nvSpPr>
          <p:spPr>
            <a:xfrm>
              <a:off x="3468186" y="4062045"/>
              <a:ext cx="1432993" cy="15161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самостоя- тельно опре- деляет свою правоспособность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3" name="Google Shape;333;p12"/>
            <p:cNvSpPr/>
            <p:nvPr/>
          </p:nvSpPr>
          <p:spPr>
            <a:xfrm>
              <a:off x="3916383" y="817964"/>
              <a:ext cx="2329387" cy="50224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2"/>
            <p:cNvSpPr txBox="1"/>
            <p:nvPr/>
          </p:nvSpPr>
          <p:spPr>
            <a:xfrm>
              <a:off x="3916383" y="817964"/>
              <a:ext cx="2329387" cy="50224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дееспособность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5" name="Google Shape;335;p12"/>
            <p:cNvSpPr/>
            <p:nvPr/>
          </p:nvSpPr>
          <p:spPr>
            <a:xfrm>
              <a:off x="3916383" y="1621135"/>
              <a:ext cx="2329387" cy="126883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2"/>
            <p:cNvSpPr txBox="1"/>
            <p:nvPr/>
          </p:nvSpPr>
          <p:spPr>
            <a:xfrm>
              <a:off x="3916383" y="1621135"/>
              <a:ext cx="2329387" cy="12688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способность лица своими действиями приобретать права и обязанности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7" name="Google Shape;337;p12"/>
            <p:cNvSpPr/>
            <p:nvPr/>
          </p:nvSpPr>
          <p:spPr>
            <a:xfrm>
              <a:off x="6546699" y="817964"/>
              <a:ext cx="2329387" cy="50224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2"/>
            <p:cNvSpPr txBox="1"/>
            <p:nvPr/>
          </p:nvSpPr>
          <p:spPr>
            <a:xfrm>
              <a:off x="6546699" y="817964"/>
              <a:ext cx="2329387" cy="50224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деликтоспособность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9" name="Google Shape;339;p12"/>
            <p:cNvSpPr/>
            <p:nvPr/>
          </p:nvSpPr>
          <p:spPr>
            <a:xfrm>
              <a:off x="6546699" y="1621135"/>
              <a:ext cx="2329387" cy="126883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2"/>
            <p:cNvSpPr txBox="1"/>
            <p:nvPr/>
          </p:nvSpPr>
          <p:spPr>
            <a:xfrm>
              <a:off x="6546699" y="1621135"/>
              <a:ext cx="2329387" cy="12688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способность лица нести ответствен- ность за вред, причи- нённый его неправо- мерными деяниями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3"/>
          <p:cNvSpPr txBox="1"/>
          <p:nvPr>
            <p:ph type="title"/>
          </p:nvPr>
        </p:nvSpPr>
        <p:spPr>
          <a:xfrm>
            <a:off x="112142" y="224287"/>
            <a:ext cx="8979797" cy="71599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Субъекты права и правоотношения</a:t>
            </a:r>
            <a:endParaRPr/>
          </a:p>
        </p:txBody>
      </p:sp>
      <p:sp>
        <p:nvSpPr>
          <p:cNvPr id="346" name="Google Shape;346;p13"/>
          <p:cNvSpPr txBox="1"/>
          <p:nvPr/>
        </p:nvSpPr>
        <p:spPr>
          <a:xfrm>
            <a:off x="163825" y="1078302"/>
            <a:ext cx="8773064" cy="939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Юридическая ответственность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– это обязанность применения компетентными органами к нарушителю права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санкций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(негативных последствий и ограниче- ний).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47" name="Google Shape;347;p13"/>
          <p:cNvGrpSpPr/>
          <p:nvPr/>
        </p:nvGrpSpPr>
        <p:grpSpPr>
          <a:xfrm>
            <a:off x="373662" y="2019223"/>
            <a:ext cx="8353389" cy="4449466"/>
            <a:chOff x="76127" y="1121"/>
            <a:chExt cx="8353389" cy="4449466"/>
          </a:xfrm>
        </p:grpSpPr>
        <p:sp>
          <p:nvSpPr>
            <p:cNvPr id="348" name="Google Shape;348;p13"/>
            <p:cNvSpPr/>
            <p:nvPr/>
          </p:nvSpPr>
          <p:spPr>
            <a:xfrm>
              <a:off x="6428998" y="2644488"/>
              <a:ext cx="91440" cy="53419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9" name="Google Shape;349;p13"/>
            <p:cNvSpPr/>
            <p:nvPr/>
          </p:nvSpPr>
          <p:spPr>
            <a:xfrm>
              <a:off x="6428998" y="1434973"/>
              <a:ext cx="91440" cy="53419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350" name="Google Shape;350;p13"/>
            <p:cNvSpPr/>
            <p:nvPr/>
          </p:nvSpPr>
          <p:spPr>
            <a:xfrm>
              <a:off x="4252822" y="356884"/>
              <a:ext cx="2221896" cy="53419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351" name="Google Shape;351;p13"/>
            <p:cNvSpPr/>
            <p:nvPr/>
          </p:nvSpPr>
          <p:spPr>
            <a:xfrm>
              <a:off x="1985205" y="2644488"/>
              <a:ext cx="91440" cy="53419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2" name="Google Shape;352;p13"/>
            <p:cNvSpPr/>
            <p:nvPr/>
          </p:nvSpPr>
          <p:spPr>
            <a:xfrm>
              <a:off x="1985205" y="1434973"/>
              <a:ext cx="91440" cy="53419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353" name="Google Shape;353;p13"/>
            <p:cNvSpPr/>
            <p:nvPr/>
          </p:nvSpPr>
          <p:spPr>
            <a:xfrm>
              <a:off x="2030925" y="356884"/>
              <a:ext cx="2221896" cy="53419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354" name="Google Shape;354;p13"/>
            <p:cNvSpPr/>
            <p:nvPr/>
          </p:nvSpPr>
          <p:spPr>
            <a:xfrm>
              <a:off x="2156220" y="1121"/>
              <a:ext cx="4193203" cy="355763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3"/>
            <p:cNvSpPr txBox="1"/>
            <p:nvPr/>
          </p:nvSpPr>
          <p:spPr>
            <a:xfrm>
              <a:off x="2156220" y="1121"/>
              <a:ext cx="4193203" cy="35576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Юридическая ответственность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76649" y="891083"/>
              <a:ext cx="3908552" cy="543890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3"/>
            <p:cNvSpPr txBox="1"/>
            <p:nvPr/>
          </p:nvSpPr>
          <p:spPr>
            <a:xfrm>
              <a:off x="76649" y="891083"/>
              <a:ext cx="3908552" cy="54389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карательная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76649" y="1969172"/>
              <a:ext cx="3908552" cy="675315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3"/>
            <p:cNvSpPr txBox="1"/>
            <p:nvPr/>
          </p:nvSpPr>
          <p:spPr>
            <a:xfrm>
              <a:off x="76649" y="1969172"/>
              <a:ext cx="3908552" cy="6753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уголовная, административная, дисциплинарная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76127" y="3178686"/>
              <a:ext cx="3909595" cy="1271901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3"/>
            <p:cNvSpPr txBox="1"/>
            <p:nvPr/>
          </p:nvSpPr>
          <p:spPr>
            <a:xfrm>
              <a:off x="76127" y="3178686"/>
              <a:ext cx="3909595" cy="12719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правонарушитель обязан лично претерпеть негативные последствия (лишение свободы, ограничение прав, штраф, выговор, увольнение и т.д.)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4520442" y="891083"/>
              <a:ext cx="3908552" cy="543890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3"/>
            <p:cNvSpPr txBox="1"/>
            <p:nvPr/>
          </p:nvSpPr>
          <p:spPr>
            <a:xfrm>
              <a:off x="4520442" y="891083"/>
              <a:ext cx="3908552" cy="54389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восстановительную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4520442" y="1969172"/>
              <a:ext cx="3908552" cy="675315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3"/>
            <p:cNvSpPr txBox="1"/>
            <p:nvPr/>
          </p:nvSpPr>
          <p:spPr>
            <a:xfrm>
              <a:off x="4520442" y="1969172"/>
              <a:ext cx="3908552" cy="6753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гражданско-правовая, материальная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4519921" y="3178686"/>
              <a:ext cx="3909595" cy="1271901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3"/>
            <p:cNvSpPr txBox="1"/>
            <p:nvPr/>
          </p:nvSpPr>
          <p:spPr>
            <a:xfrm>
              <a:off x="4519921" y="3178686"/>
              <a:ext cx="3909595" cy="12719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правонарушитель обязан возместить причинённый ущерб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4"/>
          <p:cNvSpPr txBox="1"/>
          <p:nvPr>
            <p:ph type="title"/>
          </p:nvPr>
        </p:nvSpPr>
        <p:spPr>
          <a:xfrm>
            <a:off x="112142" y="1"/>
            <a:ext cx="8979797" cy="94027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Источники (формы) права Республики Беларусь</a:t>
            </a:r>
            <a:endParaRPr/>
          </a:p>
        </p:txBody>
      </p:sp>
      <p:sp>
        <p:nvSpPr>
          <p:cNvPr id="373" name="Google Shape;373;p14"/>
          <p:cNvSpPr txBox="1"/>
          <p:nvPr/>
        </p:nvSpPr>
        <p:spPr>
          <a:xfrm>
            <a:off x="163825" y="1078302"/>
            <a:ext cx="8773064" cy="117319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Право всегда имеет внешнее выражение. В юриспруденции (науке о праве) такое выражение называется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источниками (формами) права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В каждом государстве существует собственная исторически сложившаяся система источников (форм) права.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74" name="Google Shape;374;p14"/>
          <p:cNvGrpSpPr/>
          <p:nvPr/>
        </p:nvGrpSpPr>
        <p:grpSpPr>
          <a:xfrm>
            <a:off x="115712" y="2117047"/>
            <a:ext cx="8869288" cy="4452224"/>
            <a:chOff x="3570" y="98946"/>
            <a:chExt cx="8869288" cy="4452224"/>
          </a:xfrm>
        </p:grpSpPr>
        <p:sp>
          <p:nvSpPr>
            <p:cNvPr id="375" name="Google Shape;375;p14"/>
            <p:cNvSpPr/>
            <p:nvPr/>
          </p:nvSpPr>
          <p:spPr>
            <a:xfrm>
              <a:off x="7508016" y="1718480"/>
              <a:ext cx="91440" cy="47727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6" name="Google Shape;376;p14"/>
            <p:cNvSpPr/>
            <p:nvPr/>
          </p:nvSpPr>
          <p:spPr>
            <a:xfrm>
              <a:off x="4438215" y="504949"/>
              <a:ext cx="3115521" cy="47727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7" name="Google Shape;377;p14"/>
            <p:cNvSpPr/>
            <p:nvPr/>
          </p:nvSpPr>
          <p:spPr>
            <a:xfrm>
              <a:off x="4392494" y="1718480"/>
              <a:ext cx="91440" cy="47727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8" name="Google Shape;378;p14"/>
            <p:cNvSpPr/>
            <p:nvPr/>
          </p:nvSpPr>
          <p:spPr>
            <a:xfrm>
              <a:off x="4392494" y="504949"/>
              <a:ext cx="91440" cy="47727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9" name="Google Shape;379;p14"/>
            <p:cNvSpPr/>
            <p:nvPr/>
          </p:nvSpPr>
          <p:spPr>
            <a:xfrm>
              <a:off x="1276973" y="1718480"/>
              <a:ext cx="91440" cy="47727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80" name="Google Shape;380;p14"/>
            <p:cNvSpPr/>
            <p:nvPr/>
          </p:nvSpPr>
          <p:spPr>
            <a:xfrm>
              <a:off x="1322693" y="504949"/>
              <a:ext cx="3115521" cy="47727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81" name="Google Shape;381;p14"/>
            <p:cNvSpPr/>
            <p:nvPr/>
          </p:nvSpPr>
          <p:spPr>
            <a:xfrm>
              <a:off x="1656116" y="98946"/>
              <a:ext cx="5564197" cy="40600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4"/>
            <p:cNvSpPr txBox="1"/>
            <p:nvPr/>
          </p:nvSpPr>
          <p:spPr>
            <a:xfrm>
              <a:off x="1656116" y="98946"/>
              <a:ext cx="5564197" cy="40600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Источники права в Республике Беларусь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3570" y="982225"/>
              <a:ext cx="2638245" cy="73625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4"/>
            <p:cNvSpPr txBox="1"/>
            <p:nvPr/>
          </p:nvSpPr>
          <p:spPr>
            <a:xfrm>
              <a:off x="3570" y="982225"/>
              <a:ext cx="2638245" cy="7362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нормативные правовые акты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(основной источник)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3570" y="2195756"/>
              <a:ext cx="2638245" cy="235541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4"/>
            <p:cNvSpPr txBox="1"/>
            <p:nvPr/>
          </p:nvSpPr>
          <p:spPr>
            <a:xfrm>
              <a:off x="3570" y="2195756"/>
              <a:ext cx="2638245" cy="235541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официальный документ установленной формы, принятый (изданный) нормотворческим органом (должностным лицом) в пределах его компетенции или референдумом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3119092" y="982225"/>
              <a:ext cx="2638245" cy="73625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4"/>
            <p:cNvSpPr txBox="1"/>
            <p:nvPr/>
          </p:nvSpPr>
          <p:spPr>
            <a:xfrm>
              <a:off x="3119092" y="982225"/>
              <a:ext cx="2638245" cy="7362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нормативные договоры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3119092" y="2195756"/>
              <a:ext cx="2638245" cy="235541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4"/>
            <p:cNvSpPr txBox="1"/>
            <p:nvPr/>
          </p:nvSpPr>
          <p:spPr>
            <a:xfrm>
              <a:off x="3119092" y="2195756"/>
              <a:ext cx="2638245" cy="235541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письменное соглаше- ние, одной из сторон ко- торого является госу- дарство, содержащее об- щеобязательные прави- ла поведения, рассчи- танные на неоднократ- ное применение неог- раниченным количест- вом субъектов права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6234613" y="982225"/>
              <a:ext cx="2638245" cy="73625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4"/>
            <p:cNvSpPr txBox="1"/>
            <p:nvPr/>
          </p:nvSpPr>
          <p:spPr>
            <a:xfrm>
              <a:off x="6234613" y="982225"/>
              <a:ext cx="2638245" cy="7362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правовые обычаи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(в ограниченной мере)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6234613" y="2195756"/>
              <a:ext cx="2638245" cy="235541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4"/>
            <p:cNvSpPr txBox="1"/>
            <p:nvPr/>
          </p:nvSpPr>
          <p:spPr>
            <a:xfrm>
              <a:off x="6234613" y="2195756"/>
              <a:ext cx="2638245" cy="235541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длительно применяющееся, но формально не закреплённое в праве правило поведения, признанное государством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5"/>
          <p:cNvSpPr txBox="1"/>
          <p:nvPr/>
        </p:nvSpPr>
        <p:spPr>
          <a:xfrm>
            <a:off x="163825" y="1078302"/>
            <a:ext cx="8773064" cy="939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Законодательство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– это система нормативных правовых актов, характеризую- щаяся их внутренней согласованностью, иерархией и обеспечивающая правовое регулирование общественных отношений.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00" name="Google Shape;400;p15"/>
          <p:cNvGrpSpPr/>
          <p:nvPr/>
        </p:nvGrpSpPr>
        <p:grpSpPr>
          <a:xfrm>
            <a:off x="413990" y="1949710"/>
            <a:ext cx="8367701" cy="4796004"/>
            <a:chOff x="155197" y="140"/>
            <a:chExt cx="8367701" cy="4796004"/>
          </a:xfrm>
        </p:grpSpPr>
        <p:sp>
          <p:nvSpPr>
            <p:cNvPr id="401" name="Google Shape;401;p15"/>
            <p:cNvSpPr/>
            <p:nvPr/>
          </p:nvSpPr>
          <p:spPr>
            <a:xfrm>
              <a:off x="155197" y="140"/>
              <a:ext cx="6244111" cy="771844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5"/>
            <p:cNvSpPr txBox="1"/>
            <p:nvPr/>
          </p:nvSpPr>
          <p:spPr>
            <a:xfrm>
              <a:off x="177804" y="22747"/>
              <a:ext cx="6198897" cy="7266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Законодательство составляют следующие нормативные правовые акты </a:t>
              </a:r>
              <a:r>
                <a:rPr b="0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(Закон Республики Беларусь «О нормативных правовых актах», ст. 3)</a:t>
              </a: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: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779608" y="771985"/>
              <a:ext cx="624411" cy="40241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04" name="Google Shape;404;p15"/>
            <p:cNvSpPr/>
            <p:nvPr/>
          </p:nvSpPr>
          <p:spPr>
            <a:xfrm>
              <a:off x="1404020" y="906124"/>
              <a:ext cx="7118878" cy="536554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15"/>
            <p:cNvSpPr txBox="1"/>
            <p:nvPr/>
          </p:nvSpPr>
          <p:spPr>
            <a:xfrm>
              <a:off x="1419735" y="921839"/>
              <a:ext cx="7087448" cy="5051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Конституция Республики Беларусь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779608" y="771985"/>
              <a:ext cx="624411" cy="107310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07" name="Google Shape;407;p15"/>
            <p:cNvSpPr/>
            <p:nvPr/>
          </p:nvSpPr>
          <p:spPr>
            <a:xfrm>
              <a:off x="1404020" y="1576817"/>
              <a:ext cx="7118878" cy="536554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5"/>
            <p:cNvSpPr txBox="1"/>
            <p:nvPr/>
          </p:nvSpPr>
          <p:spPr>
            <a:xfrm>
              <a:off x="1419735" y="1592532"/>
              <a:ext cx="7087448" cy="5051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решения, принятые республиканским референдумом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779608" y="771985"/>
              <a:ext cx="624411" cy="174380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10" name="Google Shape;410;p15"/>
            <p:cNvSpPr/>
            <p:nvPr/>
          </p:nvSpPr>
          <p:spPr>
            <a:xfrm>
              <a:off x="1404020" y="2247510"/>
              <a:ext cx="7118878" cy="536554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5"/>
            <p:cNvSpPr txBox="1"/>
            <p:nvPr/>
          </p:nvSpPr>
          <p:spPr>
            <a:xfrm>
              <a:off x="1419735" y="2263225"/>
              <a:ext cx="7087448" cy="5051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законы Республики Беларусь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779608" y="771985"/>
              <a:ext cx="624411" cy="241449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13" name="Google Shape;413;p15"/>
            <p:cNvSpPr/>
            <p:nvPr/>
          </p:nvSpPr>
          <p:spPr>
            <a:xfrm>
              <a:off x="1404020" y="2918203"/>
              <a:ext cx="7118878" cy="536554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5"/>
            <p:cNvSpPr txBox="1"/>
            <p:nvPr/>
          </p:nvSpPr>
          <p:spPr>
            <a:xfrm>
              <a:off x="1419735" y="2933918"/>
              <a:ext cx="7087448" cy="5051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декреты, указы Президента Республики Беларусь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779608" y="771985"/>
              <a:ext cx="624411" cy="308518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16" name="Google Shape;416;p15"/>
            <p:cNvSpPr/>
            <p:nvPr/>
          </p:nvSpPr>
          <p:spPr>
            <a:xfrm>
              <a:off x="1404020" y="3588897"/>
              <a:ext cx="7118878" cy="536554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15"/>
            <p:cNvSpPr txBox="1"/>
            <p:nvPr/>
          </p:nvSpPr>
          <p:spPr>
            <a:xfrm>
              <a:off x="1419735" y="3604612"/>
              <a:ext cx="7087448" cy="5051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постановления Совета Министров Республики Беларусь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779608" y="771985"/>
              <a:ext cx="624411" cy="375588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19" name="Google Shape;419;p15"/>
            <p:cNvSpPr/>
            <p:nvPr/>
          </p:nvSpPr>
          <p:spPr>
            <a:xfrm>
              <a:off x="1404020" y="4259590"/>
              <a:ext cx="7118878" cy="536554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5"/>
            <p:cNvSpPr txBox="1"/>
            <p:nvPr/>
          </p:nvSpPr>
          <p:spPr>
            <a:xfrm>
              <a:off x="1419735" y="4275305"/>
              <a:ext cx="7087448" cy="5051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постановления Палаты представителей Национального собрания Республики Беларусь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421" name="Google Shape;421;p15"/>
          <p:cNvSpPr txBox="1"/>
          <p:nvPr>
            <p:ph type="title"/>
          </p:nvPr>
        </p:nvSpPr>
        <p:spPr>
          <a:xfrm>
            <a:off x="112142" y="1"/>
            <a:ext cx="8979797" cy="94027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Источники (формы) права Республики Беларусь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" name="Google Shape;426;p16"/>
          <p:cNvGrpSpPr/>
          <p:nvPr/>
        </p:nvGrpSpPr>
        <p:grpSpPr>
          <a:xfrm>
            <a:off x="300550" y="1148205"/>
            <a:ext cx="8594580" cy="5596757"/>
            <a:chOff x="41757" y="892"/>
            <a:chExt cx="8594580" cy="5596757"/>
          </a:xfrm>
        </p:grpSpPr>
        <p:sp>
          <p:nvSpPr>
            <p:cNvPr id="427" name="Google Shape;427;p16"/>
            <p:cNvSpPr/>
            <p:nvPr/>
          </p:nvSpPr>
          <p:spPr>
            <a:xfrm>
              <a:off x="41757" y="892"/>
              <a:ext cx="6200963" cy="76651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16"/>
            <p:cNvSpPr txBox="1"/>
            <p:nvPr/>
          </p:nvSpPr>
          <p:spPr>
            <a:xfrm>
              <a:off x="64207" y="23342"/>
              <a:ext cx="6156063" cy="72161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Законодательство составляют следующие нормативные правовые акты </a:t>
              </a:r>
              <a:r>
                <a:rPr b="0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(Закон Республики Беларусь «О нормативных правовых актах», ст. 3)</a:t>
              </a: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: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9" name="Google Shape;429;p16"/>
            <p:cNvSpPr/>
            <p:nvPr/>
          </p:nvSpPr>
          <p:spPr>
            <a:xfrm>
              <a:off x="661854" y="767403"/>
              <a:ext cx="620096" cy="39963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30" name="Google Shape;430;p16"/>
            <p:cNvSpPr/>
            <p:nvPr/>
          </p:nvSpPr>
          <p:spPr>
            <a:xfrm>
              <a:off x="1281950" y="900615"/>
              <a:ext cx="7354387" cy="532846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16"/>
            <p:cNvSpPr txBox="1"/>
            <p:nvPr/>
          </p:nvSpPr>
          <p:spPr>
            <a:xfrm>
              <a:off x="1297557" y="916222"/>
              <a:ext cx="7323173" cy="5016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постановления Совета Республики Национального собрания Респуб- лики Беларусь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661854" y="767403"/>
              <a:ext cx="620096" cy="114961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33" name="Google Shape;433;p16"/>
            <p:cNvSpPr/>
            <p:nvPr/>
          </p:nvSpPr>
          <p:spPr>
            <a:xfrm>
              <a:off x="1281950" y="1566673"/>
              <a:ext cx="7354387" cy="700683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16"/>
            <p:cNvSpPr txBox="1"/>
            <p:nvPr/>
          </p:nvSpPr>
          <p:spPr>
            <a:xfrm>
              <a:off x="1302472" y="1587195"/>
              <a:ext cx="7313343" cy="65963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нормативные правовые акты Верховного Суда Республики Беларусь, Генеральной прокуратуры, нормотворческих органов, подчинённых (подотчётных) Президенту Республики Беларусь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5" name="Google Shape;435;p16"/>
            <p:cNvSpPr/>
            <p:nvPr/>
          </p:nvSpPr>
          <p:spPr>
            <a:xfrm>
              <a:off x="661854" y="767403"/>
              <a:ext cx="620096" cy="189958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36" name="Google Shape;436;p16"/>
            <p:cNvSpPr/>
            <p:nvPr/>
          </p:nvSpPr>
          <p:spPr>
            <a:xfrm>
              <a:off x="1281950" y="2400568"/>
              <a:ext cx="7354387" cy="532846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16"/>
            <p:cNvSpPr txBox="1"/>
            <p:nvPr/>
          </p:nvSpPr>
          <p:spPr>
            <a:xfrm>
              <a:off x="1297557" y="2416175"/>
              <a:ext cx="7323173" cy="5016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нормативные правовые акты министерств, иных республиканских органов государственного управления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8" name="Google Shape;438;p16"/>
            <p:cNvSpPr/>
            <p:nvPr/>
          </p:nvSpPr>
          <p:spPr>
            <a:xfrm>
              <a:off x="661854" y="767403"/>
              <a:ext cx="620096" cy="256564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39" name="Google Shape;439;p16"/>
            <p:cNvSpPr/>
            <p:nvPr/>
          </p:nvSpPr>
          <p:spPr>
            <a:xfrm>
              <a:off x="1281950" y="3066627"/>
              <a:ext cx="7354387" cy="532846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6"/>
            <p:cNvSpPr txBox="1"/>
            <p:nvPr/>
          </p:nvSpPr>
          <p:spPr>
            <a:xfrm>
              <a:off x="1297557" y="3082234"/>
              <a:ext cx="7323173" cy="5016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решения, принятые местным референдумом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1" name="Google Shape;441;p16"/>
            <p:cNvSpPr/>
            <p:nvPr/>
          </p:nvSpPr>
          <p:spPr>
            <a:xfrm>
              <a:off x="661854" y="767403"/>
              <a:ext cx="620096" cy="323170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42" name="Google Shape;442;p16"/>
            <p:cNvSpPr/>
            <p:nvPr/>
          </p:nvSpPr>
          <p:spPr>
            <a:xfrm>
              <a:off x="1281950" y="3732686"/>
              <a:ext cx="7354387" cy="532846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6"/>
            <p:cNvSpPr txBox="1"/>
            <p:nvPr/>
          </p:nvSpPr>
          <p:spPr>
            <a:xfrm>
              <a:off x="1297557" y="3748293"/>
              <a:ext cx="7323173" cy="5016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решения местных Советов депутатов, исполнительных и распоряди- тельных органов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4" name="Google Shape;444;p16"/>
            <p:cNvSpPr/>
            <p:nvPr/>
          </p:nvSpPr>
          <p:spPr>
            <a:xfrm>
              <a:off x="661854" y="767403"/>
              <a:ext cx="620096" cy="389776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45" name="Google Shape;445;p16"/>
            <p:cNvSpPr/>
            <p:nvPr/>
          </p:nvSpPr>
          <p:spPr>
            <a:xfrm>
              <a:off x="1281950" y="4398744"/>
              <a:ext cx="7354387" cy="532846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16"/>
            <p:cNvSpPr txBox="1"/>
            <p:nvPr/>
          </p:nvSpPr>
          <p:spPr>
            <a:xfrm>
              <a:off x="1297557" y="4414351"/>
              <a:ext cx="7323173" cy="5016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нормативные правовые акты иных нормотворческих органов (долж- ностных лиц)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7" name="Google Shape;447;p16"/>
            <p:cNvSpPr/>
            <p:nvPr/>
          </p:nvSpPr>
          <p:spPr>
            <a:xfrm>
              <a:off x="661854" y="767403"/>
              <a:ext cx="620096" cy="456382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48" name="Google Shape;448;p16"/>
            <p:cNvSpPr/>
            <p:nvPr/>
          </p:nvSpPr>
          <p:spPr>
            <a:xfrm>
              <a:off x="1281950" y="5064803"/>
              <a:ext cx="7353066" cy="532846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16"/>
            <p:cNvSpPr txBox="1"/>
            <p:nvPr/>
          </p:nvSpPr>
          <p:spPr>
            <a:xfrm>
              <a:off x="1297557" y="5080410"/>
              <a:ext cx="7321852" cy="5016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технические нормативные правовые акты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450" name="Google Shape;450;p16"/>
          <p:cNvSpPr txBox="1"/>
          <p:nvPr>
            <p:ph type="title"/>
          </p:nvPr>
        </p:nvSpPr>
        <p:spPr>
          <a:xfrm>
            <a:off x="112142" y="1"/>
            <a:ext cx="8979797" cy="94027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Источники (формы) права Республики Беларусь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7"/>
          <p:cNvSpPr txBox="1"/>
          <p:nvPr>
            <p:ph type="title"/>
          </p:nvPr>
        </p:nvSpPr>
        <p:spPr>
          <a:xfrm>
            <a:off x="112142" y="224287"/>
            <a:ext cx="8979797" cy="71599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00">
                <a:latin typeface="Cambria"/>
                <a:ea typeface="Cambria"/>
                <a:cs typeface="Cambria"/>
                <a:sym typeface="Cambria"/>
              </a:rPr>
              <a:t>Действие права во времени и пространстве</a:t>
            </a:r>
            <a:endParaRPr/>
          </a:p>
        </p:txBody>
      </p:sp>
      <p:sp>
        <p:nvSpPr>
          <p:cNvPr id="456" name="Google Shape;456;p17"/>
          <p:cNvSpPr txBox="1"/>
          <p:nvPr/>
        </p:nvSpPr>
        <p:spPr>
          <a:xfrm>
            <a:off x="163825" y="1078302"/>
            <a:ext cx="8773064" cy="313139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Право действует в течение определённого промежутка времени, который начи- нается с момента вступления нормы права (нормативного правового акта) в силу и прекращается с момента её утраты. Поэтому применение права к отношениям, возникшим до вступления нормы в силу, не допускается, за исключением случаев отмены (смягчения) ответственности. Вступление нормативных правовых актов в силу связано с включением в Национальный реестр правовых актов Республики Беларусь и официальным опубликованием. Нормативные правовые акты, затра- гивающие права, свободы и обязанности граждан и юридических лиц, вступают в силу только после официального опубликования. В нашей стране единственным источником официального опубликования является Национальный правовой Интернет-портал Республики Беларусь (http://www.pravo.by).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57" name="Google Shape;457;p17"/>
          <p:cNvPicPr preferRelativeResize="0"/>
          <p:nvPr/>
        </p:nvPicPr>
        <p:blipFill rotWithShape="1">
          <a:blip r:embed="rId3">
            <a:alphaModFix/>
          </a:blip>
          <a:srcRect b="28931" l="0" r="0" t="0"/>
          <a:stretch/>
        </p:blipFill>
        <p:spPr>
          <a:xfrm>
            <a:off x="2855342" y="4203660"/>
            <a:ext cx="6146051" cy="253357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458" name="Google Shape;458;p17"/>
          <p:cNvSpPr txBox="1"/>
          <p:nvPr/>
        </p:nvSpPr>
        <p:spPr>
          <a:xfrm>
            <a:off x="112142" y="5906233"/>
            <a:ext cx="2743200" cy="83099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Национальный правовой Интернет-портал Республики Беларусь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8"/>
          <p:cNvSpPr txBox="1"/>
          <p:nvPr>
            <p:ph type="title"/>
          </p:nvPr>
        </p:nvSpPr>
        <p:spPr>
          <a:xfrm>
            <a:off x="112142" y="224287"/>
            <a:ext cx="8979797" cy="71599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00">
                <a:latin typeface="Cambria"/>
                <a:ea typeface="Cambria"/>
                <a:cs typeface="Cambria"/>
                <a:sym typeface="Cambria"/>
              </a:rPr>
              <a:t>Действие права во времени и пространстве</a:t>
            </a:r>
            <a:endParaRPr/>
          </a:p>
        </p:txBody>
      </p:sp>
      <p:sp>
        <p:nvSpPr>
          <p:cNvPr id="464" name="Google Shape;464;p18"/>
          <p:cNvSpPr txBox="1"/>
          <p:nvPr/>
        </p:nvSpPr>
        <p:spPr>
          <a:xfrm>
            <a:off x="163825" y="1078302"/>
            <a:ext cx="8773064" cy="313139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Нормативные правовые акты могут быть обнародованы в официальных перио- дических печатных изданиях (республиканские газеты «Советская Белоруссия», «Звязда», «Народная газета», «Рэспубліка», ряде местных изданий) путём точного воспроизведения их текстов. Такое обнародование (опубликование) именуется неофициальным. Нормативный правовой акт утрачивает юридическую силу в связи с отменой либо заменой, принятием вышестоящим органом иного акта, из- менением сущности регулируемых общественных отношений, признанием акта неконституционным, истечением срока действия. В целях надлежащего инфор- мирования о праве страны Национальным центром правовой информации Рес- публики Беларусь сформирован Эталонный банк данных правовой информации Республики Беларусь (http://etalonline.by).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5" name="Google Shape;465;p18"/>
          <p:cNvSpPr txBox="1"/>
          <p:nvPr/>
        </p:nvSpPr>
        <p:spPr>
          <a:xfrm>
            <a:off x="112142" y="5906233"/>
            <a:ext cx="2656937" cy="83099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Эталонный банк данных правовой информации Республики Беларусь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66" name="Google Shape;466;p18"/>
          <p:cNvPicPr preferRelativeResize="0"/>
          <p:nvPr/>
        </p:nvPicPr>
        <p:blipFill rotWithShape="1">
          <a:blip r:embed="rId3">
            <a:alphaModFix/>
          </a:blip>
          <a:srcRect b="15868" l="0" r="0" t="0"/>
          <a:stretch/>
        </p:blipFill>
        <p:spPr>
          <a:xfrm>
            <a:off x="2769079" y="4205047"/>
            <a:ext cx="6245129" cy="253218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9"/>
          <p:cNvSpPr txBox="1"/>
          <p:nvPr>
            <p:ph type="title"/>
          </p:nvPr>
        </p:nvSpPr>
        <p:spPr>
          <a:xfrm>
            <a:off x="112142" y="224287"/>
            <a:ext cx="8979797" cy="71599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00">
                <a:latin typeface="Cambria"/>
                <a:ea typeface="Cambria"/>
                <a:cs typeface="Cambria"/>
                <a:sym typeface="Cambria"/>
              </a:rPr>
              <a:t>Действие права во времени и пространстве</a:t>
            </a:r>
            <a:endParaRPr/>
          </a:p>
        </p:txBody>
      </p:sp>
      <p:sp>
        <p:nvSpPr>
          <p:cNvPr id="472" name="Google Shape;472;p19"/>
          <p:cNvSpPr txBox="1"/>
          <p:nvPr/>
        </p:nvSpPr>
        <p:spPr>
          <a:xfrm>
            <a:off x="163825" y="1078302"/>
            <a:ext cx="8773064" cy="225149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Население Республики Беларусь может бесплатно ознакомится с текстами норма- тивных правовых актов в публичных центрах правовой информации и в библио- теках.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Публичный центр правовой информации (ПЦПИ)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– это пункт свобод- ного доступа граждан к эталонной правовой информации, создаваемый Минис- терством культуры совместно с Национальным центром правовой информации Республики Беларусь (НЦПИ) на базе государственной публичной библиотеки. В настоящее время в стране функционирует более 600 ПЦПИ, почти 60% из них расположены в сельской местности.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73" name="Google Shape;473;p19"/>
          <p:cNvGrpSpPr/>
          <p:nvPr/>
        </p:nvGrpSpPr>
        <p:grpSpPr>
          <a:xfrm>
            <a:off x="288255" y="3482830"/>
            <a:ext cx="8489853" cy="3213508"/>
            <a:chOff x="3582" y="15011"/>
            <a:chExt cx="8489853" cy="3213508"/>
          </a:xfrm>
        </p:grpSpPr>
        <p:sp>
          <p:nvSpPr>
            <p:cNvPr id="474" name="Google Shape;474;p19"/>
            <p:cNvSpPr/>
            <p:nvPr/>
          </p:nvSpPr>
          <p:spPr>
            <a:xfrm>
              <a:off x="4248509" y="584714"/>
              <a:ext cx="2960279" cy="39098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75" name="Google Shape;475;p19"/>
            <p:cNvSpPr/>
            <p:nvPr/>
          </p:nvSpPr>
          <p:spPr>
            <a:xfrm>
              <a:off x="4202788" y="1906616"/>
              <a:ext cx="91440" cy="39098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76" name="Google Shape;476;p19"/>
            <p:cNvSpPr/>
            <p:nvPr/>
          </p:nvSpPr>
          <p:spPr>
            <a:xfrm>
              <a:off x="4202788" y="584714"/>
              <a:ext cx="91440" cy="39098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77" name="Google Shape;477;p19"/>
            <p:cNvSpPr/>
            <p:nvPr/>
          </p:nvSpPr>
          <p:spPr>
            <a:xfrm>
              <a:off x="1242509" y="1906616"/>
              <a:ext cx="91440" cy="39098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78" name="Google Shape;478;p19"/>
            <p:cNvSpPr/>
            <p:nvPr/>
          </p:nvSpPr>
          <p:spPr>
            <a:xfrm>
              <a:off x="1288229" y="584714"/>
              <a:ext cx="2960279" cy="39098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79" name="Google Shape;479;p19"/>
            <p:cNvSpPr/>
            <p:nvPr/>
          </p:nvSpPr>
          <p:spPr>
            <a:xfrm>
              <a:off x="2045968" y="15011"/>
              <a:ext cx="4405081" cy="56970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19"/>
            <p:cNvSpPr txBox="1"/>
            <p:nvPr/>
          </p:nvSpPr>
          <p:spPr>
            <a:xfrm>
              <a:off x="2045968" y="15011"/>
              <a:ext cx="4405081" cy="56970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Территория действия права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1" name="Google Shape;481;p19"/>
            <p:cNvSpPr/>
            <p:nvPr/>
          </p:nvSpPr>
          <p:spPr>
            <a:xfrm>
              <a:off x="3582" y="975699"/>
              <a:ext cx="2569294" cy="93091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19"/>
            <p:cNvSpPr txBox="1"/>
            <p:nvPr/>
          </p:nvSpPr>
          <p:spPr>
            <a:xfrm>
              <a:off x="3582" y="975699"/>
              <a:ext cx="2569294" cy="93091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акты центральных государственных органов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3" name="Google Shape;483;p19"/>
            <p:cNvSpPr/>
            <p:nvPr/>
          </p:nvSpPr>
          <p:spPr>
            <a:xfrm>
              <a:off x="3582" y="2297602"/>
              <a:ext cx="2569294" cy="93091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19"/>
            <p:cNvSpPr txBox="1"/>
            <p:nvPr/>
          </p:nvSpPr>
          <p:spPr>
            <a:xfrm>
              <a:off x="3582" y="2297602"/>
              <a:ext cx="2569294" cy="93091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вся территория государства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5" name="Google Shape;485;p19"/>
            <p:cNvSpPr/>
            <p:nvPr/>
          </p:nvSpPr>
          <p:spPr>
            <a:xfrm>
              <a:off x="2963861" y="975699"/>
              <a:ext cx="2569294" cy="93091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19"/>
            <p:cNvSpPr txBox="1"/>
            <p:nvPr/>
          </p:nvSpPr>
          <p:spPr>
            <a:xfrm>
              <a:off x="2963861" y="975699"/>
              <a:ext cx="2569294" cy="93091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акты местных Советов депутатов, исполни- тельных и распоряди- тельных органов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7" name="Google Shape;487;p19"/>
            <p:cNvSpPr/>
            <p:nvPr/>
          </p:nvSpPr>
          <p:spPr>
            <a:xfrm>
              <a:off x="2963861" y="2297602"/>
              <a:ext cx="2569294" cy="93091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19"/>
            <p:cNvSpPr txBox="1"/>
            <p:nvPr/>
          </p:nvSpPr>
          <p:spPr>
            <a:xfrm>
              <a:off x="2963861" y="2297602"/>
              <a:ext cx="2569294" cy="93091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территория соответ- ствующих администра- тивно-территориаль- ных единиц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9" name="Google Shape;489;p19"/>
            <p:cNvSpPr/>
            <p:nvPr/>
          </p:nvSpPr>
          <p:spPr>
            <a:xfrm>
              <a:off x="5924141" y="975699"/>
              <a:ext cx="2569294" cy="224213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19"/>
            <p:cNvSpPr txBox="1"/>
            <p:nvPr/>
          </p:nvSpPr>
          <p:spPr>
            <a:xfrm>
              <a:off x="5924141" y="975699"/>
              <a:ext cx="2569294" cy="22421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иные территории (пог- раничная зона, особо охраняемые природные территории, свободные экономические зоны, территория радиоак- тивного загрязнения и т.д.)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latin typeface="Cambria"/>
                <a:ea typeface="Cambria"/>
                <a:cs typeface="Cambria"/>
                <a:sym typeface="Cambria"/>
              </a:rPr>
              <a:t>План</a:t>
            </a:r>
            <a:endParaRPr sz="4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6" name="Google Shape;76;p2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-180975" lvl="0" marL="18097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Отрасли и институты права</a:t>
            </a:r>
            <a:endParaRPr/>
          </a:p>
          <a:p>
            <a:pPr indent="-180975" lvl="0" marL="180975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Субъекты права и правоотношения</a:t>
            </a:r>
            <a:endParaRPr/>
          </a:p>
          <a:p>
            <a:pPr indent="-180975" lvl="0" marL="180975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Источники (формы) права Республики Беларусь</a:t>
            </a:r>
            <a:endParaRPr/>
          </a:p>
          <a:p>
            <a:pPr indent="-180975" lvl="0" marL="180975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Действие права во времени и пространстве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/>
          <p:nvPr>
            <p:ph type="title"/>
          </p:nvPr>
        </p:nvSpPr>
        <p:spPr>
          <a:xfrm>
            <a:off x="112142" y="224287"/>
            <a:ext cx="8979797" cy="71599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Отрасли и институты права</a:t>
            </a:r>
            <a:endParaRPr/>
          </a:p>
        </p:txBody>
      </p:sp>
      <p:grpSp>
        <p:nvGrpSpPr>
          <p:cNvPr id="82" name="Google Shape;82;p3"/>
          <p:cNvGrpSpPr/>
          <p:nvPr/>
        </p:nvGrpSpPr>
        <p:grpSpPr>
          <a:xfrm>
            <a:off x="215508" y="1361017"/>
            <a:ext cx="8773064" cy="812841"/>
            <a:chOff x="67" y="2742038"/>
            <a:chExt cx="4010278" cy="2634131"/>
          </a:xfrm>
        </p:grpSpPr>
        <p:sp>
          <p:nvSpPr>
            <p:cNvPr id="83" name="Google Shape;83;p3"/>
            <p:cNvSpPr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3"/>
            <p:cNvSpPr txBox="1"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Право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– это система общеобязательных формально определённых правил поведе- ния (норм), установленных государством и обеспечиваемых путём государственно- го принуждения.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85" name="Google Shape;85;p3"/>
          <p:cNvSpPr txBox="1"/>
          <p:nvPr/>
        </p:nvSpPr>
        <p:spPr>
          <a:xfrm>
            <a:off x="215508" y="2458530"/>
            <a:ext cx="8773064" cy="364897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Право регулирует (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регулятивная функция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 и защищает (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охранительная функ- ция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 наиболее значимые общественные отношения (экономика, политика, управ- ление и т.д.), а также квалифицирует поступки (деяния) как правомерные либо неправомерные. Применительно к отношениям, носящим личный характер, пра- во обозначает пределы вмешательства в личную жизнь (свобода совести, свобода вступления в брак и т.д.), предусматривает ответственность за их нарушение, разрешает возникающие конфликты (развод, определение порядка общения с детьми и т.д.). Право обычно не оценивает лежащие в основе поступков мораль- ные, нравственные, религиозные и иные мотивы. Но в некоторых случаях моти- вы могут влиять на оценку поступка. Так, корыстный или иной низменный мотив при совершении преступления рассматривается как отягчающее обстоятельство, не допускается злоупотребление правом, т.е. осуществление права исключитель- но с намерением причинить вред другому лицу и т.д.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"/>
          <p:cNvSpPr txBox="1"/>
          <p:nvPr>
            <p:ph type="title"/>
          </p:nvPr>
        </p:nvSpPr>
        <p:spPr>
          <a:xfrm>
            <a:off x="112142" y="224287"/>
            <a:ext cx="8979797" cy="71599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Отрасли и институты права</a:t>
            </a:r>
            <a:endParaRPr/>
          </a:p>
        </p:txBody>
      </p:sp>
      <p:grpSp>
        <p:nvGrpSpPr>
          <p:cNvPr id="91" name="Google Shape;91;p4"/>
          <p:cNvGrpSpPr/>
          <p:nvPr/>
        </p:nvGrpSpPr>
        <p:grpSpPr>
          <a:xfrm>
            <a:off x="193942" y="1177032"/>
            <a:ext cx="8804574" cy="5407046"/>
            <a:chOff x="0" y="3840"/>
            <a:chExt cx="8804574" cy="5407046"/>
          </a:xfrm>
        </p:grpSpPr>
        <p:sp>
          <p:nvSpPr>
            <p:cNvPr id="92" name="Google Shape;92;p4"/>
            <p:cNvSpPr/>
            <p:nvPr/>
          </p:nvSpPr>
          <p:spPr>
            <a:xfrm>
              <a:off x="6641338" y="1559625"/>
              <a:ext cx="91440" cy="12133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3" name="Google Shape;93;p4"/>
            <p:cNvSpPr/>
            <p:nvPr/>
          </p:nvSpPr>
          <p:spPr>
            <a:xfrm>
              <a:off x="6630509" y="876402"/>
              <a:ext cx="91440" cy="9968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74211" y="0"/>
                  </a:lnTo>
                  <a:lnTo>
                    <a:pt x="74211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4" name="Google Shape;94;p4"/>
            <p:cNvSpPr/>
            <p:nvPr/>
          </p:nvSpPr>
          <p:spPr>
            <a:xfrm>
              <a:off x="4408097" y="307264"/>
              <a:ext cx="2268131" cy="30001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5" name="Google Shape;95;p4"/>
            <p:cNvSpPr/>
            <p:nvPr/>
          </p:nvSpPr>
          <p:spPr>
            <a:xfrm>
              <a:off x="2071796" y="1554210"/>
              <a:ext cx="91440" cy="13216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6" name="Google Shape;96;p4"/>
            <p:cNvSpPr/>
            <p:nvPr/>
          </p:nvSpPr>
          <p:spPr>
            <a:xfrm>
              <a:off x="2071796" y="870430"/>
              <a:ext cx="91440" cy="100241"/>
            </a:xfrm>
            <a:custGeom>
              <a:rect b="b" l="l" r="r" t="t"/>
              <a:pathLst>
                <a:path extrusionOk="0" h="120000" w="120000">
                  <a:moveTo>
                    <a:pt x="60797" y="0"/>
                  </a:moveTo>
                  <a:lnTo>
                    <a:pt x="60000" y="0"/>
                  </a:ln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7" name="Google Shape;97;p4"/>
            <p:cNvSpPr/>
            <p:nvPr/>
          </p:nvSpPr>
          <p:spPr>
            <a:xfrm>
              <a:off x="2118123" y="307264"/>
              <a:ext cx="2289974" cy="29404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58781"/>
                  </a:lnTo>
                  <a:lnTo>
                    <a:pt x="0" y="58781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8" name="Google Shape;98;p4"/>
            <p:cNvSpPr/>
            <p:nvPr/>
          </p:nvSpPr>
          <p:spPr>
            <a:xfrm>
              <a:off x="3036493" y="3840"/>
              <a:ext cx="2743207" cy="30342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4"/>
            <p:cNvSpPr txBox="1"/>
            <p:nvPr/>
          </p:nvSpPr>
          <p:spPr>
            <a:xfrm>
              <a:off x="3036493" y="3840"/>
              <a:ext cx="2743207" cy="3034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Система норм права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0" y="601308"/>
              <a:ext cx="4236246" cy="26912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4"/>
            <p:cNvSpPr txBox="1"/>
            <p:nvPr/>
          </p:nvSpPr>
          <p:spPr>
            <a:xfrm>
              <a:off x="0" y="601308"/>
              <a:ext cx="4236246" cy="26912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отрасль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0" y="970671"/>
              <a:ext cx="4235032" cy="58353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4"/>
            <p:cNvSpPr txBox="1"/>
            <p:nvPr/>
          </p:nvSpPr>
          <p:spPr>
            <a:xfrm>
              <a:off x="0" y="970671"/>
              <a:ext cx="4235032" cy="58353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объединяет нормы, регулирующие однородные общественные отношения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0" y="1686375"/>
              <a:ext cx="4235032" cy="372451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4"/>
            <p:cNvSpPr txBox="1"/>
            <p:nvPr/>
          </p:nvSpPr>
          <p:spPr>
            <a:xfrm>
              <a:off x="0" y="1686375"/>
              <a:ext cx="4235032" cy="372451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конституционное право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административное право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финансовое право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гражданское право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трудовое право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семейное право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экологическое право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гражданско-процессуальное право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уголовное право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уголовно-процессуальное право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уголовно-исполнительное право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4558105" y="607280"/>
              <a:ext cx="4236246" cy="26912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4"/>
            <p:cNvSpPr txBox="1"/>
            <p:nvPr/>
          </p:nvSpPr>
          <p:spPr>
            <a:xfrm>
              <a:off x="4558105" y="607280"/>
              <a:ext cx="4236246" cy="26912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институт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4569542" y="976086"/>
              <a:ext cx="4235032" cy="58353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4"/>
            <p:cNvSpPr txBox="1"/>
            <p:nvPr/>
          </p:nvSpPr>
          <p:spPr>
            <a:xfrm>
              <a:off x="4569542" y="976086"/>
              <a:ext cx="4235032" cy="58353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составляют входящие в отрасль общественные отношения одного вида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4569542" y="1680960"/>
              <a:ext cx="4235032" cy="372451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4"/>
            <p:cNvSpPr txBox="1"/>
            <p:nvPr/>
          </p:nvSpPr>
          <p:spPr>
            <a:xfrm>
              <a:off x="4569542" y="1680960"/>
              <a:ext cx="4235032" cy="372451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институты наследования, дарения (в гражданском праве)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институты брака (в семейном праве)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институт собственности (межотраслевой: гражданское, административное, уголовное право) и т.д.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/>
          <p:nvPr>
            <p:ph type="title"/>
          </p:nvPr>
        </p:nvSpPr>
        <p:spPr>
          <a:xfrm>
            <a:off x="112142" y="224287"/>
            <a:ext cx="8979797" cy="71599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Отрасли и институты права</a:t>
            </a:r>
            <a:endParaRPr/>
          </a:p>
        </p:txBody>
      </p:sp>
      <p:grpSp>
        <p:nvGrpSpPr>
          <p:cNvPr id="117" name="Google Shape;117;p5"/>
          <p:cNvGrpSpPr/>
          <p:nvPr/>
        </p:nvGrpSpPr>
        <p:grpSpPr>
          <a:xfrm>
            <a:off x="338168" y="1742051"/>
            <a:ext cx="8553926" cy="4175672"/>
            <a:chOff x="1738" y="345052"/>
            <a:chExt cx="8553926" cy="4175672"/>
          </a:xfrm>
        </p:grpSpPr>
        <p:sp>
          <p:nvSpPr>
            <p:cNvPr id="118" name="Google Shape;118;p5"/>
            <p:cNvSpPr/>
            <p:nvPr/>
          </p:nvSpPr>
          <p:spPr>
            <a:xfrm>
              <a:off x="6441661" y="2912273"/>
              <a:ext cx="91440" cy="28078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9" name="Google Shape;119;p5"/>
            <p:cNvSpPr/>
            <p:nvPr/>
          </p:nvSpPr>
          <p:spPr>
            <a:xfrm>
              <a:off x="4278701" y="1962936"/>
              <a:ext cx="2208679" cy="28078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0" name="Google Shape;120;p5"/>
            <p:cNvSpPr/>
            <p:nvPr/>
          </p:nvSpPr>
          <p:spPr>
            <a:xfrm>
              <a:off x="2024302" y="2912273"/>
              <a:ext cx="91440" cy="28078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1" name="Google Shape;121;p5"/>
            <p:cNvSpPr/>
            <p:nvPr/>
          </p:nvSpPr>
          <p:spPr>
            <a:xfrm>
              <a:off x="2070022" y="1962936"/>
              <a:ext cx="2208679" cy="28078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2" name="Google Shape;122;p5"/>
            <p:cNvSpPr/>
            <p:nvPr/>
          </p:nvSpPr>
          <p:spPr>
            <a:xfrm>
              <a:off x="4232981" y="1013599"/>
              <a:ext cx="91440" cy="28078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3" name="Google Shape;123;p5"/>
            <p:cNvSpPr/>
            <p:nvPr/>
          </p:nvSpPr>
          <p:spPr>
            <a:xfrm>
              <a:off x="2009953" y="345052"/>
              <a:ext cx="4537496" cy="66854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5"/>
            <p:cNvSpPr txBox="1"/>
            <p:nvPr/>
          </p:nvSpPr>
          <p:spPr>
            <a:xfrm>
              <a:off x="2009953" y="345052"/>
              <a:ext cx="4537496" cy="66854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Методы правового регулирования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2009953" y="1294389"/>
              <a:ext cx="4537496" cy="66854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5"/>
            <p:cNvSpPr txBox="1"/>
            <p:nvPr/>
          </p:nvSpPr>
          <p:spPr>
            <a:xfrm>
              <a:off x="2009953" y="1294389"/>
              <a:ext cx="4537496" cy="66854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особенности воздействия права на общественные отношения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1738" y="2243726"/>
              <a:ext cx="4136568" cy="66854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5"/>
            <p:cNvSpPr txBox="1"/>
            <p:nvPr/>
          </p:nvSpPr>
          <p:spPr>
            <a:xfrm>
              <a:off x="1738" y="2243726"/>
              <a:ext cx="4136568" cy="66854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императивный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1738" y="3193063"/>
              <a:ext cx="4136568" cy="132766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5"/>
            <p:cNvSpPr txBox="1"/>
            <p:nvPr/>
          </p:nvSpPr>
          <p:spPr>
            <a:xfrm>
              <a:off x="1738" y="3193063"/>
              <a:ext cx="4136568" cy="13276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прямое предписание необходимого поведения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4419096" y="2243726"/>
              <a:ext cx="4136568" cy="66854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5"/>
            <p:cNvSpPr txBox="1"/>
            <p:nvPr/>
          </p:nvSpPr>
          <p:spPr>
            <a:xfrm>
              <a:off x="4419096" y="2243726"/>
              <a:ext cx="4136568" cy="66854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диспозитивный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4419096" y="3193063"/>
              <a:ext cx="4136568" cy="132766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5"/>
            <p:cNvSpPr txBox="1"/>
            <p:nvPr/>
          </p:nvSpPr>
          <p:spPr>
            <a:xfrm>
              <a:off x="4419096" y="3193063"/>
              <a:ext cx="4136568" cy="13276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возможность самостоятельного выбора иного поведения; законом могут определяться пределы и условия такого выбора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/>
          <p:nvPr>
            <p:ph type="title"/>
          </p:nvPr>
        </p:nvSpPr>
        <p:spPr>
          <a:xfrm>
            <a:off x="112142" y="224287"/>
            <a:ext cx="8979797" cy="71599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Отрасли и институты права</a:t>
            </a:r>
            <a:endParaRPr/>
          </a:p>
        </p:txBody>
      </p:sp>
      <p:grpSp>
        <p:nvGrpSpPr>
          <p:cNvPr id="140" name="Google Shape;140;p6"/>
          <p:cNvGrpSpPr/>
          <p:nvPr/>
        </p:nvGrpSpPr>
        <p:grpSpPr>
          <a:xfrm>
            <a:off x="306661" y="1319359"/>
            <a:ext cx="8590755" cy="3149126"/>
            <a:chOff x="576" y="181152"/>
            <a:chExt cx="8590755" cy="3149126"/>
          </a:xfrm>
        </p:grpSpPr>
        <p:sp>
          <p:nvSpPr>
            <p:cNvPr id="141" name="Google Shape;141;p6"/>
            <p:cNvSpPr/>
            <p:nvPr/>
          </p:nvSpPr>
          <p:spPr>
            <a:xfrm>
              <a:off x="7289653" y="2120377"/>
              <a:ext cx="91440" cy="52750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2" name="Google Shape;142;p6"/>
            <p:cNvSpPr/>
            <p:nvPr/>
          </p:nvSpPr>
          <p:spPr>
            <a:xfrm>
              <a:off x="4295954" y="936347"/>
              <a:ext cx="3039419" cy="52750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3" name="Google Shape;143;p6"/>
            <p:cNvSpPr/>
            <p:nvPr/>
          </p:nvSpPr>
          <p:spPr>
            <a:xfrm>
              <a:off x="4250234" y="2120377"/>
              <a:ext cx="91440" cy="52750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4" name="Google Shape;144;p6"/>
            <p:cNvSpPr/>
            <p:nvPr/>
          </p:nvSpPr>
          <p:spPr>
            <a:xfrm>
              <a:off x="4250234" y="936347"/>
              <a:ext cx="91440" cy="52750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5" name="Google Shape;145;p6"/>
            <p:cNvSpPr/>
            <p:nvPr/>
          </p:nvSpPr>
          <p:spPr>
            <a:xfrm>
              <a:off x="1210815" y="2120377"/>
              <a:ext cx="91440" cy="52750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6" name="Google Shape;146;p6"/>
            <p:cNvSpPr/>
            <p:nvPr/>
          </p:nvSpPr>
          <p:spPr>
            <a:xfrm>
              <a:off x="1256535" y="936347"/>
              <a:ext cx="3039419" cy="52750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7" name="Google Shape;147;p6"/>
            <p:cNvSpPr/>
            <p:nvPr/>
          </p:nvSpPr>
          <p:spPr>
            <a:xfrm>
              <a:off x="1846044" y="181152"/>
              <a:ext cx="4899820" cy="75519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6"/>
            <p:cNvSpPr txBox="1"/>
            <p:nvPr/>
          </p:nvSpPr>
          <p:spPr>
            <a:xfrm>
              <a:off x="1846044" y="181152"/>
              <a:ext cx="4899820" cy="7551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Баланс императивности и диспозитивности отраслей права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576" y="1463850"/>
              <a:ext cx="2511916" cy="65652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6"/>
            <p:cNvSpPr txBox="1"/>
            <p:nvPr/>
          </p:nvSpPr>
          <p:spPr>
            <a:xfrm>
              <a:off x="576" y="1463850"/>
              <a:ext cx="2511916" cy="65652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императивный метод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576" y="2647879"/>
              <a:ext cx="2511916" cy="68239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6"/>
            <p:cNvSpPr txBox="1"/>
            <p:nvPr/>
          </p:nvSpPr>
          <p:spPr>
            <a:xfrm>
              <a:off x="576" y="2647879"/>
              <a:ext cx="2511916" cy="6823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конституционное право; уголовное право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3039996" y="1463850"/>
              <a:ext cx="2511916" cy="65652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6"/>
            <p:cNvSpPr txBox="1"/>
            <p:nvPr/>
          </p:nvSpPr>
          <p:spPr>
            <a:xfrm>
              <a:off x="3039996" y="1463850"/>
              <a:ext cx="2511916" cy="65652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диспозитивный метод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3039996" y="2647879"/>
              <a:ext cx="2511916" cy="68239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6"/>
            <p:cNvSpPr txBox="1"/>
            <p:nvPr/>
          </p:nvSpPr>
          <p:spPr>
            <a:xfrm>
              <a:off x="3039996" y="2647879"/>
              <a:ext cx="2511916" cy="6823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гражданское; семейное право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6079415" y="1463850"/>
              <a:ext cx="2511916" cy="65652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6"/>
            <p:cNvSpPr txBox="1"/>
            <p:nvPr/>
          </p:nvSpPr>
          <p:spPr>
            <a:xfrm>
              <a:off x="6079415" y="1463850"/>
              <a:ext cx="2511916" cy="65652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комбинированный метод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6079415" y="2647879"/>
              <a:ext cx="2511916" cy="68239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6"/>
            <p:cNvSpPr txBox="1"/>
            <p:nvPr/>
          </p:nvSpPr>
          <p:spPr>
            <a:xfrm>
              <a:off x="6079415" y="2647879"/>
              <a:ext cx="2511916" cy="6823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трудовое право; земельное право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61" name="Google Shape;161;p6"/>
          <p:cNvGrpSpPr/>
          <p:nvPr/>
        </p:nvGrpSpPr>
        <p:grpSpPr>
          <a:xfrm>
            <a:off x="251975" y="4830791"/>
            <a:ext cx="8733237" cy="1552758"/>
            <a:chOff x="36467" y="284669"/>
            <a:chExt cx="8733237" cy="1552758"/>
          </a:xfrm>
        </p:grpSpPr>
        <p:sp>
          <p:nvSpPr>
            <p:cNvPr id="162" name="Google Shape;162;p6"/>
            <p:cNvSpPr/>
            <p:nvPr/>
          </p:nvSpPr>
          <p:spPr>
            <a:xfrm>
              <a:off x="4386532" y="813797"/>
              <a:ext cx="3007856" cy="25722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3" name="Google Shape;163;p6"/>
            <p:cNvSpPr/>
            <p:nvPr/>
          </p:nvSpPr>
          <p:spPr>
            <a:xfrm>
              <a:off x="4340812" y="813797"/>
              <a:ext cx="91440" cy="25722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60000"/>
                  </a:lnTo>
                  <a:lnTo>
                    <a:pt x="103449" y="60000"/>
                  </a:lnTo>
                  <a:lnTo>
                    <a:pt x="103449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4" name="Google Shape;164;p6"/>
            <p:cNvSpPr/>
            <p:nvPr/>
          </p:nvSpPr>
          <p:spPr>
            <a:xfrm>
              <a:off x="1411783" y="813797"/>
              <a:ext cx="2974748" cy="25722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5" name="Google Shape;165;p6"/>
            <p:cNvSpPr/>
            <p:nvPr/>
          </p:nvSpPr>
          <p:spPr>
            <a:xfrm>
              <a:off x="2018428" y="284669"/>
              <a:ext cx="4736207" cy="52912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6"/>
            <p:cNvSpPr txBox="1"/>
            <p:nvPr/>
          </p:nvSpPr>
          <p:spPr>
            <a:xfrm>
              <a:off x="2018428" y="284669"/>
              <a:ext cx="4736207" cy="52912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Способы правового регулирования</a:t>
              </a:r>
              <a:endPara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36467" y="1071022"/>
              <a:ext cx="2750632" cy="76640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6"/>
            <p:cNvSpPr txBox="1"/>
            <p:nvPr/>
          </p:nvSpPr>
          <p:spPr>
            <a:xfrm>
              <a:off x="36467" y="1071022"/>
              <a:ext cx="2750632" cy="76640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предписание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3044324" y="1071022"/>
              <a:ext cx="2750632" cy="76640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6"/>
            <p:cNvSpPr txBox="1"/>
            <p:nvPr/>
          </p:nvSpPr>
          <p:spPr>
            <a:xfrm>
              <a:off x="3044324" y="1071022"/>
              <a:ext cx="2750632" cy="76640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дозволение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6019072" y="1071022"/>
              <a:ext cx="2750632" cy="76640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6"/>
            <p:cNvSpPr txBox="1"/>
            <p:nvPr/>
          </p:nvSpPr>
          <p:spPr>
            <a:xfrm>
              <a:off x="6019072" y="1071022"/>
              <a:ext cx="2750632" cy="76640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запрет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 txBox="1"/>
          <p:nvPr>
            <p:ph type="title"/>
          </p:nvPr>
        </p:nvSpPr>
        <p:spPr>
          <a:xfrm>
            <a:off x="112142" y="224287"/>
            <a:ext cx="8979797" cy="71599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Отрасли и институты права</a:t>
            </a:r>
            <a:endParaRPr/>
          </a:p>
        </p:txBody>
      </p:sp>
      <p:grpSp>
        <p:nvGrpSpPr>
          <p:cNvPr id="178" name="Google Shape;178;p7"/>
          <p:cNvGrpSpPr/>
          <p:nvPr/>
        </p:nvGrpSpPr>
        <p:grpSpPr>
          <a:xfrm>
            <a:off x="328280" y="1438574"/>
            <a:ext cx="8504693" cy="5041420"/>
            <a:chOff x="475" y="41574"/>
            <a:chExt cx="8504693" cy="5041420"/>
          </a:xfrm>
        </p:grpSpPr>
        <p:sp>
          <p:nvSpPr>
            <p:cNvPr id="179" name="Google Shape;179;p7"/>
            <p:cNvSpPr/>
            <p:nvPr/>
          </p:nvSpPr>
          <p:spPr>
            <a:xfrm>
              <a:off x="6469278" y="3243722"/>
              <a:ext cx="91440" cy="54401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180" name="Google Shape;180;p7"/>
            <p:cNvSpPr/>
            <p:nvPr/>
          </p:nvSpPr>
          <p:spPr>
            <a:xfrm>
              <a:off x="6469278" y="1404449"/>
              <a:ext cx="91440" cy="54401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181" name="Google Shape;181;p7"/>
            <p:cNvSpPr/>
            <p:nvPr/>
          </p:nvSpPr>
          <p:spPr>
            <a:xfrm>
              <a:off x="4252822" y="403872"/>
              <a:ext cx="2262176" cy="54401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182" name="Google Shape;182;p7"/>
            <p:cNvSpPr/>
            <p:nvPr/>
          </p:nvSpPr>
          <p:spPr>
            <a:xfrm>
              <a:off x="1944925" y="3243722"/>
              <a:ext cx="91440" cy="54401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183" name="Google Shape;183;p7"/>
            <p:cNvSpPr/>
            <p:nvPr/>
          </p:nvSpPr>
          <p:spPr>
            <a:xfrm>
              <a:off x="1944925" y="1404449"/>
              <a:ext cx="91440" cy="54401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184" name="Google Shape;184;p7"/>
            <p:cNvSpPr/>
            <p:nvPr/>
          </p:nvSpPr>
          <p:spPr>
            <a:xfrm>
              <a:off x="1990645" y="403872"/>
              <a:ext cx="2262176" cy="54401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185" name="Google Shape;185;p7"/>
            <p:cNvSpPr/>
            <p:nvPr/>
          </p:nvSpPr>
          <p:spPr>
            <a:xfrm>
              <a:off x="3469524" y="41574"/>
              <a:ext cx="1566594" cy="362297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7"/>
            <p:cNvSpPr txBox="1"/>
            <p:nvPr/>
          </p:nvSpPr>
          <p:spPr>
            <a:xfrm>
              <a:off x="3469524" y="41574"/>
              <a:ext cx="1566594" cy="36229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Право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475" y="947882"/>
              <a:ext cx="3980341" cy="456567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7"/>
            <p:cNvSpPr txBox="1"/>
            <p:nvPr/>
          </p:nvSpPr>
          <p:spPr>
            <a:xfrm>
              <a:off x="475" y="947882"/>
              <a:ext cx="3980341" cy="45656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публичное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75" y="1948460"/>
              <a:ext cx="3980341" cy="1295262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7"/>
            <p:cNvSpPr txBox="1"/>
            <p:nvPr/>
          </p:nvSpPr>
          <p:spPr>
            <a:xfrm>
              <a:off x="475" y="1948460"/>
              <a:ext cx="3980341" cy="129526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нормы, которые выражают интересы общества, регулируют властные отношения; одна из сторон – государство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475" y="3787732"/>
              <a:ext cx="3980341" cy="1295262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7"/>
            <p:cNvSpPr txBox="1"/>
            <p:nvPr/>
          </p:nvSpPr>
          <p:spPr>
            <a:xfrm>
              <a:off x="475" y="3787732"/>
              <a:ext cx="3980341" cy="129526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конституционное право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административное право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уголовное право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4524827" y="947882"/>
              <a:ext cx="3980341" cy="456567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7"/>
            <p:cNvSpPr txBox="1"/>
            <p:nvPr/>
          </p:nvSpPr>
          <p:spPr>
            <a:xfrm>
              <a:off x="4524827" y="947882"/>
              <a:ext cx="3980341" cy="45656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частное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4524827" y="1948460"/>
              <a:ext cx="3980341" cy="1295262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7"/>
            <p:cNvSpPr txBox="1"/>
            <p:nvPr/>
          </p:nvSpPr>
          <p:spPr>
            <a:xfrm>
              <a:off x="4524827" y="1948460"/>
              <a:ext cx="3980341" cy="129526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нормы, которые регулируют отношения между отдельными лицами; стороны равны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4524827" y="3787732"/>
              <a:ext cx="3980341" cy="1295262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7"/>
            <p:cNvSpPr txBox="1"/>
            <p:nvPr/>
          </p:nvSpPr>
          <p:spPr>
            <a:xfrm>
              <a:off x="4524827" y="3787732"/>
              <a:ext cx="3980341" cy="129526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гражданское право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семейное право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трудовое право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"/>
          <p:cNvSpPr txBox="1"/>
          <p:nvPr>
            <p:ph type="title"/>
          </p:nvPr>
        </p:nvSpPr>
        <p:spPr>
          <a:xfrm>
            <a:off x="112142" y="224287"/>
            <a:ext cx="8979797" cy="71599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Субъекты права и правоотношения</a:t>
            </a:r>
            <a:endParaRPr/>
          </a:p>
        </p:txBody>
      </p:sp>
      <p:grpSp>
        <p:nvGrpSpPr>
          <p:cNvPr id="204" name="Google Shape;204;p8"/>
          <p:cNvGrpSpPr/>
          <p:nvPr/>
        </p:nvGrpSpPr>
        <p:grpSpPr>
          <a:xfrm>
            <a:off x="276193" y="1828878"/>
            <a:ext cx="8669247" cy="3553451"/>
            <a:chOff x="300" y="397372"/>
            <a:chExt cx="8669247" cy="3553451"/>
          </a:xfrm>
        </p:grpSpPr>
        <p:sp>
          <p:nvSpPr>
            <p:cNvPr id="205" name="Google Shape;205;p8"/>
            <p:cNvSpPr/>
            <p:nvPr/>
          </p:nvSpPr>
          <p:spPr>
            <a:xfrm>
              <a:off x="7321493" y="2993924"/>
              <a:ext cx="91440" cy="40249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56143"/>
                  </a:lnTo>
                  <a:lnTo>
                    <a:pt x="61224" y="56143"/>
                  </a:lnTo>
                  <a:lnTo>
                    <a:pt x="61224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6" name="Google Shape;206;p8"/>
            <p:cNvSpPr/>
            <p:nvPr/>
          </p:nvSpPr>
          <p:spPr>
            <a:xfrm>
              <a:off x="4334774" y="2009578"/>
              <a:ext cx="3032439" cy="42837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7" name="Google Shape;207;p8"/>
            <p:cNvSpPr/>
            <p:nvPr/>
          </p:nvSpPr>
          <p:spPr>
            <a:xfrm>
              <a:off x="4289053" y="2009578"/>
              <a:ext cx="91440" cy="42837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8" name="Google Shape;208;p8"/>
            <p:cNvSpPr/>
            <p:nvPr/>
          </p:nvSpPr>
          <p:spPr>
            <a:xfrm>
              <a:off x="1302334" y="2009578"/>
              <a:ext cx="3032439" cy="42837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9" name="Google Shape;209;p8"/>
            <p:cNvSpPr/>
            <p:nvPr/>
          </p:nvSpPr>
          <p:spPr>
            <a:xfrm>
              <a:off x="4289053" y="956223"/>
              <a:ext cx="91440" cy="42837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0" name="Google Shape;210;p8"/>
            <p:cNvSpPr/>
            <p:nvPr/>
          </p:nvSpPr>
          <p:spPr>
            <a:xfrm>
              <a:off x="2767639" y="397372"/>
              <a:ext cx="3134269" cy="55885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8"/>
            <p:cNvSpPr txBox="1"/>
            <p:nvPr/>
          </p:nvSpPr>
          <p:spPr>
            <a:xfrm>
              <a:off x="2767639" y="397372"/>
              <a:ext cx="3134269" cy="558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Субъекты права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2767639" y="1384594"/>
              <a:ext cx="3134269" cy="62498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8"/>
            <p:cNvSpPr txBox="1"/>
            <p:nvPr/>
          </p:nvSpPr>
          <p:spPr>
            <a:xfrm>
              <a:off x="2767639" y="1384594"/>
              <a:ext cx="3134269" cy="6249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носители прав (свобод) и обязанностей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300" y="2437949"/>
              <a:ext cx="2604068" cy="55597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8"/>
            <p:cNvSpPr txBox="1"/>
            <p:nvPr/>
          </p:nvSpPr>
          <p:spPr>
            <a:xfrm>
              <a:off x="300" y="2437949"/>
              <a:ext cx="2604068" cy="55597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физические лица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3032739" y="2437949"/>
              <a:ext cx="2604068" cy="55597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8"/>
            <p:cNvSpPr txBox="1"/>
            <p:nvPr/>
          </p:nvSpPr>
          <p:spPr>
            <a:xfrm>
              <a:off x="3032739" y="2437949"/>
              <a:ext cx="2604068" cy="55597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юридические лица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6065179" y="2437949"/>
              <a:ext cx="2604068" cy="55597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8"/>
            <p:cNvSpPr txBox="1"/>
            <p:nvPr/>
          </p:nvSpPr>
          <p:spPr>
            <a:xfrm>
              <a:off x="6065179" y="2437949"/>
              <a:ext cx="2604068" cy="55597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Государство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6066744" y="3396419"/>
              <a:ext cx="2602803" cy="5544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8"/>
            <p:cNvSpPr txBox="1"/>
            <p:nvPr/>
          </p:nvSpPr>
          <p:spPr>
            <a:xfrm>
              <a:off x="6066744" y="3396419"/>
              <a:ext cx="2602803" cy="554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22" name="Google Shape;222;p8"/>
          <p:cNvGrpSpPr/>
          <p:nvPr/>
        </p:nvGrpSpPr>
        <p:grpSpPr>
          <a:xfrm>
            <a:off x="275894" y="4859829"/>
            <a:ext cx="8669548" cy="554404"/>
            <a:chOff x="6066744" y="3396419"/>
            <a:chExt cx="2602803" cy="554404"/>
          </a:xfrm>
        </p:grpSpPr>
        <p:sp>
          <p:nvSpPr>
            <p:cNvPr id="223" name="Google Shape;223;p8"/>
            <p:cNvSpPr/>
            <p:nvPr/>
          </p:nvSpPr>
          <p:spPr>
            <a:xfrm>
              <a:off x="6066744" y="3396419"/>
              <a:ext cx="2602803" cy="55440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8"/>
            <p:cNvSpPr txBox="1"/>
            <p:nvPr/>
          </p:nvSpPr>
          <p:spPr>
            <a:xfrm>
              <a:off x="6066744" y="3396419"/>
              <a:ext cx="2602803" cy="55440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приобретают права (свободы) и обязанности, осуществляют полномочия в ходе </a:t>
              </a: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реализации права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25" name="Google Shape;225;p8"/>
          <p:cNvSpPr/>
          <p:nvPr/>
        </p:nvSpPr>
        <p:spPr>
          <a:xfrm>
            <a:off x="4564947" y="4457334"/>
            <a:ext cx="91440" cy="402495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60000" y="56143"/>
                </a:lnTo>
                <a:lnTo>
                  <a:pt x="61224" y="56143"/>
                </a:lnTo>
                <a:lnTo>
                  <a:pt x="61224" y="120000"/>
                </a:lnTo>
              </a:path>
            </a:pathLst>
          </a:custGeom>
          <a:noFill/>
          <a:ln cap="flat" cmpd="sng" w="254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8"/>
          <p:cNvSpPr/>
          <p:nvPr/>
        </p:nvSpPr>
        <p:spPr>
          <a:xfrm>
            <a:off x="1528449" y="4457334"/>
            <a:ext cx="91440" cy="402495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60000" y="56143"/>
                </a:lnTo>
                <a:lnTo>
                  <a:pt x="61224" y="56143"/>
                </a:lnTo>
                <a:lnTo>
                  <a:pt x="61224" y="120000"/>
                </a:lnTo>
              </a:path>
            </a:pathLst>
          </a:custGeom>
          <a:noFill/>
          <a:ln cap="flat" cmpd="sng" w="254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"/>
          <p:cNvSpPr txBox="1"/>
          <p:nvPr>
            <p:ph type="title"/>
          </p:nvPr>
        </p:nvSpPr>
        <p:spPr>
          <a:xfrm>
            <a:off x="112142" y="224287"/>
            <a:ext cx="8979797" cy="71599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Субъекты права и правоотношения</a:t>
            </a:r>
            <a:endParaRPr/>
          </a:p>
        </p:txBody>
      </p:sp>
      <p:grpSp>
        <p:nvGrpSpPr>
          <p:cNvPr id="232" name="Google Shape;232;p9"/>
          <p:cNvGrpSpPr/>
          <p:nvPr/>
        </p:nvGrpSpPr>
        <p:grpSpPr>
          <a:xfrm>
            <a:off x="570122" y="1184328"/>
            <a:ext cx="8021008" cy="5334732"/>
            <a:chOff x="242317" y="2509"/>
            <a:chExt cx="8021008" cy="5334732"/>
          </a:xfrm>
        </p:grpSpPr>
        <p:sp>
          <p:nvSpPr>
            <p:cNvPr id="233" name="Google Shape;233;p9"/>
            <p:cNvSpPr/>
            <p:nvPr/>
          </p:nvSpPr>
          <p:spPr>
            <a:xfrm>
              <a:off x="6332026" y="4428170"/>
              <a:ext cx="91440" cy="48023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4" name="Google Shape;234;p9"/>
            <p:cNvSpPr/>
            <p:nvPr/>
          </p:nvSpPr>
          <p:spPr>
            <a:xfrm>
              <a:off x="6332026" y="3519099"/>
              <a:ext cx="91440" cy="48023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5" name="Google Shape;235;p9"/>
            <p:cNvSpPr/>
            <p:nvPr/>
          </p:nvSpPr>
          <p:spPr>
            <a:xfrm>
              <a:off x="6332026" y="2599304"/>
              <a:ext cx="91440" cy="48023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236" name="Google Shape;236;p9"/>
            <p:cNvSpPr/>
            <p:nvPr/>
          </p:nvSpPr>
          <p:spPr>
            <a:xfrm>
              <a:off x="6332026" y="1348707"/>
              <a:ext cx="91440" cy="48023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237" name="Google Shape;237;p9"/>
            <p:cNvSpPr/>
            <p:nvPr/>
          </p:nvSpPr>
          <p:spPr>
            <a:xfrm>
              <a:off x="4188459" y="322333"/>
              <a:ext cx="2189287" cy="48023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238" name="Google Shape;238;p9"/>
            <p:cNvSpPr/>
            <p:nvPr/>
          </p:nvSpPr>
          <p:spPr>
            <a:xfrm>
              <a:off x="2081662" y="1348707"/>
              <a:ext cx="91440" cy="48023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239" name="Google Shape;239;p9"/>
            <p:cNvSpPr/>
            <p:nvPr/>
          </p:nvSpPr>
          <p:spPr>
            <a:xfrm>
              <a:off x="2127382" y="322333"/>
              <a:ext cx="2061076" cy="48023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240" name="Google Shape;240;p9"/>
            <p:cNvSpPr/>
            <p:nvPr/>
          </p:nvSpPr>
          <p:spPr>
            <a:xfrm>
              <a:off x="2840580" y="2509"/>
              <a:ext cx="2695756" cy="319824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9"/>
            <p:cNvSpPr txBox="1"/>
            <p:nvPr/>
          </p:nvSpPr>
          <p:spPr>
            <a:xfrm>
              <a:off x="2840580" y="2509"/>
              <a:ext cx="2695756" cy="3198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Реализация права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242317" y="802567"/>
              <a:ext cx="3770130" cy="546139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9"/>
            <p:cNvSpPr txBox="1"/>
            <p:nvPr/>
          </p:nvSpPr>
          <p:spPr>
            <a:xfrm>
              <a:off x="242317" y="802567"/>
              <a:ext cx="3770130" cy="54613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правоотношения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242317" y="1828940"/>
              <a:ext cx="3770130" cy="770363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9"/>
            <p:cNvSpPr txBox="1"/>
            <p:nvPr/>
          </p:nvSpPr>
          <p:spPr>
            <a:xfrm>
              <a:off x="242317" y="1828940"/>
              <a:ext cx="3770130" cy="77036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отношения, урегулированные нормами права либо порождающие правовые последствия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4620892" y="802567"/>
              <a:ext cx="3513708" cy="546139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9"/>
            <p:cNvSpPr txBox="1"/>
            <p:nvPr/>
          </p:nvSpPr>
          <p:spPr>
            <a:xfrm>
              <a:off x="4620892" y="802567"/>
              <a:ext cx="3513708" cy="54613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деятельность компетентных государственных органов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4492681" y="1828940"/>
              <a:ext cx="3770130" cy="770363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9"/>
            <p:cNvSpPr txBox="1"/>
            <p:nvPr/>
          </p:nvSpPr>
          <p:spPr>
            <a:xfrm>
              <a:off x="4492681" y="1828940"/>
              <a:ext cx="3770130" cy="77036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выдача документов, свидетельствующие о правах и обязанностях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4492681" y="3079537"/>
              <a:ext cx="3770130" cy="439562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9"/>
            <p:cNvSpPr txBox="1"/>
            <p:nvPr/>
          </p:nvSpPr>
          <p:spPr>
            <a:xfrm>
              <a:off x="4492681" y="3079537"/>
              <a:ext cx="3770130" cy="43956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разрешение споров о праве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4492166" y="3999333"/>
              <a:ext cx="3771159" cy="428837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9"/>
            <p:cNvSpPr txBox="1"/>
            <p:nvPr/>
          </p:nvSpPr>
          <p:spPr>
            <a:xfrm>
              <a:off x="4492166" y="3999333"/>
              <a:ext cx="3771159" cy="42883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принуждение к исполнению права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4492166" y="4908404"/>
              <a:ext cx="3771159" cy="428837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9"/>
            <p:cNvSpPr txBox="1"/>
            <p:nvPr/>
          </p:nvSpPr>
          <p:spPr>
            <a:xfrm>
              <a:off x="4492166" y="4908404"/>
              <a:ext cx="3771159" cy="42883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наложение ответственности и т.д.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2007-11-27T23:54:21Z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25.01.2023</vt:lpwstr>
  </property>
</Properties>
</file>