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6858000" cx="12192000"/>
  <p:notesSz cx="6858000" cy="9144000"/>
  <p:embeddedFontLst>
    <p:embeddedFont>
      <p:font typeface="Cambria Math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0" roundtripDataSignature="AMtx7mgi/M1h8ci5LQRB4Ajmh9DjeObD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422AD58-AC00-4189-8F11-F29F7CFBAE47}">
  <a:tblStyle styleId="{1422AD58-AC00-4189-8F11-F29F7CFBAE47}" styleName="Table_0">
    <a:wholeTbl>
      <a:tcTxStyle b="off" i="off">
        <a:font>
          <a:latin typeface="Euphemia"/>
          <a:ea typeface="Euphemia"/>
          <a:cs typeface="Euphemi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8E8"/>
          </a:solidFill>
        </a:fill>
      </a:tcStyle>
    </a:wholeTbl>
    <a:band1H>
      <a:tcTxStyle/>
      <a:tcStyle>
        <a:fill>
          <a:solidFill>
            <a:srgbClr val="CFCECD"/>
          </a:solidFill>
        </a:fill>
      </a:tcStyle>
    </a:band1H>
    <a:band2H>
      <a:tcTxStyle/>
    </a:band2H>
    <a:band1V>
      <a:tcTxStyle/>
      <a:tcStyle>
        <a:fill>
          <a:solidFill>
            <a:srgbClr val="CFCECD"/>
          </a:solidFill>
        </a:fill>
      </a:tcStyle>
    </a:band1V>
    <a:band2V>
      <a:tcTxStyle/>
    </a:band2V>
    <a:lastCol>
      <a:tcTxStyle b="on" i="off">
        <a:font>
          <a:latin typeface="Euphemia"/>
          <a:ea typeface="Euphemia"/>
          <a:cs typeface="Euphemi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Euphemia"/>
          <a:ea typeface="Euphemia"/>
          <a:cs typeface="Euphemi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ambriaMath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8" name="Google Shape;11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6" name="Google Shape;46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с рисунком" showMasterSp="0">
  <p:cSld name="Титульный слайд с рисунком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24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20" name="Google Shape;20;p24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" name="Google Shape;21;p24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2" name="Google Shape;22;p24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23" name="Google Shape;23;p24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24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24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4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4"/>
          <p:cNvSpPr txBox="1"/>
          <p:nvPr>
            <p:ph type="ctrTitle"/>
          </p:nvPr>
        </p:nvSpPr>
        <p:spPr>
          <a:xfrm>
            <a:off x="1104900" y="2292094"/>
            <a:ext cx="573405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4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/>
          <p:nvPr>
            <p:ph idx="2" type="pic"/>
          </p:nvPr>
        </p:nvSpPr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sp>
      <p:sp>
        <p:nvSpPr>
          <p:cNvPr id="29" name="Google Shape;29;p24"/>
          <p:cNvSpPr txBox="1"/>
          <p:nvPr>
            <p:ph idx="1" type="subTitle"/>
          </p:nvPr>
        </p:nvSpPr>
        <p:spPr>
          <a:xfrm>
            <a:off x="1104900" y="4511784"/>
            <a:ext cx="5734050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24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3"/>
          <p:cNvSpPr txBox="1"/>
          <p:nvPr>
            <p:ph idx="1" type="body"/>
          </p:nvPr>
        </p:nvSpPr>
        <p:spPr>
          <a:xfrm>
            <a:off x="5641848" y="1600199"/>
            <a:ext cx="5445252" cy="4572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indent="-3302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9pPr>
          </a:lstStyle>
          <a:p/>
        </p:txBody>
      </p:sp>
      <p:sp>
        <p:nvSpPr>
          <p:cNvPr id="96" name="Google Shape;96;p33"/>
          <p:cNvSpPr txBox="1"/>
          <p:nvPr>
            <p:ph idx="2" type="body"/>
          </p:nvPr>
        </p:nvSpPr>
        <p:spPr>
          <a:xfrm>
            <a:off x="1104900" y="1600200"/>
            <a:ext cx="4384548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33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3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3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4"/>
          <p:cNvSpPr txBox="1"/>
          <p:nvPr>
            <p:ph idx="1" type="body"/>
          </p:nvPr>
        </p:nvSpPr>
        <p:spPr>
          <a:xfrm rot="5400000">
            <a:off x="3810000" y="-1104900"/>
            <a:ext cx="4572000" cy="9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3" name="Google Shape;103;p34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4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4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5"/>
          <p:cNvSpPr txBox="1"/>
          <p:nvPr>
            <p:ph type="title"/>
          </p:nvPr>
        </p:nvSpPr>
        <p:spPr>
          <a:xfrm rot="5400000">
            <a:off x="7323931" y="2413794"/>
            <a:ext cx="5811838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5"/>
          <p:cNvSpPr txBox="1"/>
          <p:nvPr>
            <p:ph idx="1" type="body"/>
          </p:nvPr>
        </p:nvSpPr>
        <p:spPr>
          <a:xfrm rot="5400000">
            <a:off x="2248429" y="-778404"/>
            <a:ext cx="5811838" cy="8098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9" name="Google Shape;109;p35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5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5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12" name="Google Shape;112;p35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113" name="Google Shape;113;p35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" name="Google Shape;114;p35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/>
          <p:nvPr>
            <p:ph idx="2" type="pic"/>
          </p:nvPr>
        </p:nvSpPr>
        <p:spPr>
          <a:xfrm>
            <a:off x="4654671" y="1600199"/>
            <a:ext cx="6430912" cy="4572001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26"/>
          <p:cNvSpPr txBox="1"/>
          <p:nvPr>
            <p:ph idx="1" type="body"/>
          </p:nvPr>
        </p:nvSpPr>
        <p:spPr>
          <a:xfrm>
            <a:off x="1104900" y="1600200"/>
            <a:ext cx="339699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1" name="Google Shape;41;p26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7"/>
          <p:cNvSpPr txBox="1"/>
          <p:nvPr>
            <p:ph type="ctrTitle"/>
          </p:nvPr>
        </p:nvSpPr>
        <p:spPr>
          <a:xfrm>
            <a:off x="1104900" y="2292094"/>
            <a:ext cx="1009650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" type="subTitle"/>
          </p:nvPr>
        </p:nvSpPr>
        <p:spPr>
          <a:xfrm>
            <a:off x="1104898" y="4511784"/>
            <a:ext cx="10096501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9" name="Google Shape;49;p27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7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2" name="Google Shape;52;p27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28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55" name="Google Shape;55;p2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56" name="Google Shape;56;p28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7" name="Google Shape;57;p28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58" name="Google Shape;58;p28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28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60" name="Google Shape;60;p28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" name="Google Shape;61;p28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62" name="Google Shape;62;p28"/>
          <p:cNvSpPr txBox="1"/>
          <p:nvPr>
            <p:ph type="title"/>
          </p:nvPr>
        </p:nvSpPr>
        <p:spPr>
          <a:xfrm>
            <a:off x="1104899" y="2971806"/>
            <a:ext cx="10071099" cy="1684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" type="body"/>
          </p:nvPr>
        </p:nvSpPr>
        <p:spPr>
          <a:xfrm>
            <a:off x="1104899" y="4655956"/>
            <a:ext cx="10071099" cy="509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2000"/>
              <a:buNone/>
              <a:defRPr sz="2000">
                <a:solidFill>
                  <a:srgbClr val="96939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800"/>
              <a:buNone/>
              <a:defRPr sz="1800">
                <a:solidFill>
                  <a:srgbClr val="96939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9pPr>
          </a:lstStyle>
          <a:p/>
        </p:txBody>
      </p:sp>
      <p:sp>
        <p:nvSpPr>
          <p:cNvPr id="64" name="Google Shape;64;p28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8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67" name="Google Shape;67;p28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83188" cy="2971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типа объектов" type="twoObj">
  <p:cSld name="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" type="body"/>
          </p:nvPr>
        </p:nvSpPr>
        <p:spPr>
          <a:xfrm>
            <a:off x="11049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2" type="body"/>
          </p:nvPr>
        </p:nvSpPr>
        <p:spPr>
          <a:xfrm>
            <a:off x="61722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" type="body"/>
          </p:nvPr>
        </p:nvSpPr>
        <p:spPr>
          <a:xfrm>
            <a:off x="110490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30"/>
          <p:cNvSpPr txBox="1"/>
          <p:nvPr>
            <p:ph idx="2" type="body"/>
          </p:nvPr>
        </p:nvSpPr>
        <p:spPr>
          <a:xfrm>
            <a:off x="110490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3" type="body"/>
          </p:nvPr>
        </p:nvSpPr>
        <p:spPr>
          <a:xfrm>
            <a:off x="616611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30"/>
          <p:cNvSpPr txBox="1"/>
          <p:nvPr>
            <p:ph idx="4" type="body"/>
          </p:nvPr>
        </p:nvSpPr>
        <p:spPr>
          <a:xfrm>
            <a:off x="616611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1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1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1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2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2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2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5" name="Google Shape;15;p23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6" name="Google Shape;16;p23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" name="Google Shape;17;p23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/>
          <p:nvPr>
            <p:ph type="ctrTitle"/>
          </p:nvPr>
        </p:nvSpPr>
        <p:spPr>
          <a:xfrm>
            <a:off x="969175" y="2474150"/>
            <a:ext cx="5734200" cy="1580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rPr b="1" lang="ru-RU" sz="3900"/>
              <a:t>СОЦИАЛЬНЫЙ СТАТУС, РОЛИ И МОБИЛЬНОСТЬ</a:t>
            </a:r>
            <a:endParaRPr b="1" sz="3900"/>
          </a:p>
        </p:txBody>
      </p:sp>
      <p:pic>
        <p:nvPicPr>
          <p:cNvPr id="121" name="Google Shape;121;p1" title="Открытая книга на столе, размытые книги на заднем плане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pic>
      <p:sp>
        <p:nvSpPr>
          <p:cNvPr id="122" name="Google Shape;122;p1"/>
          <p:cNvSpPr txBox="1"/>
          <p:nvPr>
            <p:ph idx="1" type="subTitle"/>
          </p:nvPr>
        </p:nvSpPr>
        <p:spPr>
          <a:xfrm>
            <a:off x="969245" y="4054555"/>
            <a:ext cx="5734200" cy="340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Обществоведение (подготовительный курс)</a:t>
            </a:r>
            <a:endParaRPr/>
          </a:p>
        </p:txBody>
      </p:sp>
      <p:sp>
        <p:nvSpPr>
          <p:cNvPr id="123" name="Google Shape;123;p1"/>
          <p:cNvSpPr txBox="1"/>
          <p:nvPr/>
        </p:nvSpPr>
        <p:spPr>
          <a:xfrm>
            <a:off x="1816672" y="741530"/>
            <a:ext cx="756874" cy="70788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6457950" y="5869803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3144382" y="6449225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Ð§ÑÐ¾ ÑÐ°ÐºÐ¾Ðµ Â«ÑÐ¾ÑÐ¸Ð°Ð»ÑÐ½Ð°Ñ Ð¼Ð¾Ð±Ð¸Ð»ÑÐ½Ð¾ÑÑÑÂ»? | ÐÐ¾Ð²Ð¾ÑÑÐ¸ - Gde.md" id="126" name="Google Shape;126;p1"/>
          <p:cNvPicPr preferRelativeResize="0"/>
          <p:nvPr/>
        </p:nvPicPr>
        <p:blipFill rotWithShape="1">
          <a:blip r:embed="rId4">
            <a:alphaModFix/>
          </a:blip>
          <a:srcRect b="0" l="6256" r="11462" t="0"/>
          <a:stretch/>
        </p:blipFill>
        <p:spPr>
          <a:xfrm>
            <a:off x="6981063" y="1310656"/>
            <a:ext cx="5218981" cy="4228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Социальные роли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24" name="Google Shape;224;p10"/>
          <p:cNvGrpSpPr/>
          <p:nvPr/>
        </p:nvGrpSpPr>
        <p:grpSpPr>
          <a:xfrm>
            <a:off x="2075086" y="1742418"/>
            <a:ext cx="8040309" cy="4696298"/>
            <a:chOff x="6985" y="216022"/>
            <a:chExt cx="8040309" cy="4696298"/>
          </a:xfrm>
        </p:grpSpPr>
        <p:sp>
          <p:nvSpPr>
            <p:cNvPr id="225" name="Google Shape;225;p10"/>
            <p:cNvSpPr/>
            <p:nvPr/>
          </p:nvSpPr>
          <p:spPr>
            <a:xfrm>
              <a:off x="6138606" y="2429938"/>
              <a:ext cx="91440" cy="58843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226" name="Google Shape;226;p10"/>
            <p:cNvSpPr/>
            <p:nvPr/>
          </p:nvSpPr>
          <p:spPr>
            <a:xfrm>
              <a:off x="4027140" y="993462"/>
              <a:ext cx="2157186" cy="58843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227" name="Google Shape;227;p10"/>
            <p:cNvSpPr/>
            <p:nvPr/>
          </p:nvSpPr>
          <p:spPr>
            <a:xfrm>
              <a:off x="1824233" y="2429938"/>
              <a:ext cx="91440" cy="58843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228" name="Google Shape;228;p10"/>
            <p:cNvSpPr/>
            <p:nvPr/>
          </p:nvSpPr>
          <p:spPr>
            <a:xfrm>
              <a:off x="1869953" y="993462"/>
              <a:ext cx="2157186" cy="58843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229" name="Google Shape;229;p10"/>
            <p:cNvSpPr/>
            <p:nvPr/>
          </p:nvSpPr>
          <p:spPr>
            <a:xfrm>
              <a:off x="1678318" y="216022"/>
              <a:ext cx="4697643" cy="77743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0"/>
            <p:cNvSpPr txBox="1"/>
            <p:nvPr/>
          </p:nvSpPr>
          <p:spPr>
            <a:xfrm>
              <a:off x="1678318" y="216022"/>
              <a:ext cx="4697643" cy="7774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Социальная роль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1" name="Google Shape;231;p10"/>
            <p:cNvSpPr/>
            <p:nvPr/>
          </p:nvSpPr>
          <p:spPr>
            <a:xfrm>
              <a:off x="6985" y="1581900"/>
              <a:ext cx="3725935" cy="84803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0"/>
            <p:cNvSpPr txBox="1"/>
            <p:nvPr/>
          </p:nvSpPr>
          <p:spPr>
            <a:xfrm>
              <a:off x="6985" y="1581900"/>
              <a:ext cx="3725935" cy="84803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ролевое ожидание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6985" y="3018376"/>
              <a:ext cx="3725935" cy="1893944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0"/>
            <p:cNvSpPr txBox="1"/>
            <p:nvPr/>
          </p:nvSpPr>
          <p:spPr>
            <a:xfrm>
              <a:off x="6985" y="3018376"/>
              <a:ext cx="3725935" cy="18939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модель поведения для людей данного статуса, которую предполагают видеть окружающие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4321359" y="1581900"/>
              <a:ext cx="3725935" cy="84803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0"/>
            <p:cNvSpPr txBox="1"/>
            <p:nvPr/>
          </p:nvSpPr>
          <p:spPr>
            <a:xfrm>
              <a:off x="4321359" y="1581900"/>
              <a:ext cx="3725935" cy="84803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ролевое исполнение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7" name="Google Shape;237;p10"/>
            <p:cNvSpPr/>
            <p:nvPr/>
          </p:nvSpPr>
          <p:spPr>
            <a:xfrm>
              <a:off x="4321359" y="3018376"/>
              <a:ext cx="3725935" cy="1893944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0"/>
            <p:cNvSpPr txBox="1"/>
            <p:nvPr/>
          </p:nvSpPr>
          <p:spPr>
            <a:xfrm>
              <a:off x="4321359" y="3018376"/>
              <a:ext cx="3725935" cy="18939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фактическое поведение человека, зависящее от его личностных качеств, его убеждений и устано- вок, от степени усвоения им социальных норм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Социальные роли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4" name="Google Shape;244;p11"/>
          <p:cNvSpPr txBox="1"/>
          <p:nvPr/>
        </p:nvSpPr>
        <p:spPr>
          <a:xfrm>
            <a:off x="2038002" y="1936604"/>
            <a:ext cx="2869800" cy="1754700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Социальная роль 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об- разец поведения, кото- рый общество признаёт целесообразным для обладателя данного статуса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45" name="Google Shape;245;p11"/>
          <p:cNvSpPr txBox="1"/>
          <p:nvPr/>
        </p:nvSpPr>
        <p:spPr>
          <a:xfrm>
            <a:off x="7229575" y="1949332"/>
            <a:ext cx="2869800" cy="1754700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Ролевые требования 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обязательные и необходимые действия, вытекающие из принятой личностью роли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46" name="Google Shape;246;p11"/>
          <p:cNvSpPr/>
          <p:nvPr/>
        </p:nvSpPr>
        <p:spPr>
          <a:xfrm>
            <a:off x="4907706" y="2417722"/>
            <a:ext cx="2314872" cy="817545"/>
          </a:xfrm>
          <a:prstGeom prst="leftRightArrow">
            <a:avLst>
              <a:gd fmla="val 50000" name="adj1"/>
              <a:gd fmla="val 62662" name="adj2"/>
            </a:avLst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взаимосвязаны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7" name="Google Shape;247;p11"/>
          <p:cNvSpPr txBox="1"/>
          <p:nvPr/>
        </p:nvSpPr>
        <p:spPr>
          <a:xfrm>
            <a:off x="4054226" y="4105961"/>
            <a:ext cx="4188300" cy="646500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Невыполнение предписанной социальной роли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48" name="Google Shape;248;p11"/>
          <p:cNvSpPr txBox="1"/>
          <p:nvPr/>
        </p:nvSpPr>
        <p:spPr>
          <a:xfrm>
            <a:off x="2398042" y="5675504"/>
            <a:ext cx="3096344" cy="369332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общественное порицание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49" name="Google Shape;249;p11"/>
          <p:cNvSpPr txBox="1"/>
          <p:nvPr/>
        </p:nvSpPr>
        <p:spPr>
          <a:xfrm>
            <a:off x="6790530" y="5675504"/>
            <a:ext cx="3096344" cy="369332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формальные санкции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50" name="Google Shape;250;p11"/>
          <p:cNvSpPr/>
          <p:nvPr/>
        </p:nvSpPr>
        <p:spPr>
          <a:xfrm>
            <a:off x="4558282" y="4815002"/>
            <a:ext cx="468052" cy="809677"/>
          </a:xfrm>
          <a:prstGeom prst="downArrow">
            <a:avLst>
              <a:gd fmla="val 50000" name="adj1"/>
              <a:gd fmla="val 77227" name="adj2"/>
            </a:avLst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1"/>
          <p:cNvSpPr/>
          <p:nvPr/>
        </p:nvSpPr>
        <p:spPr>
          <a:xfrm>
            <a:off x="7222578" y="4815001"/>
            <a:ext cx="468052" cy="809677"/>
          </a:xfrm>
          <a:prstGeom prst="downArrow">
            <a:avLst>
              <a:gd fmla="val 50000" name="adj1"/>
              <a:gd fmla="val 77227" name="adj2"/>
            </a:avLst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Социальные роли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57" name="Google Shape;257;p12"/>
          <p:cNvGrpSpPr/>
          <p:nvPr/>
        </p:nvGrpSpPr>
        <p:grpSpPr>
          <a:xfrm>
            <a:off x="2217489" y="1722188"/>
            <a:ext cx="7911327" cy="3168359"/>
            <a:chOff x="4776" y="468048"/>
            <a:chExt cx="7911327" cy="3168359"/>
          </a:xfrm>
        </p:grpSpPr>
        <p:sp>
          <p:nvSpPr>
            <p:cNvPr id="258" name="Google Shape;258;p12"/>
            <p:cNvSpPr/>
            <p:nvPr/>
          </p:nvSpPr>
          <p:spPr>
            <a:xfrm>
              <a:off x="3960440" y="1287499"/>
              <a:ext cx="3076138" cy="34416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9" name="Google Shape;259;p12"/>
            <p:cNvSpPr/>
            <p:nvPr/>
          </p:nvSpPr>
          <p:spPr>
            <a:xfrm>
              <a:off x="3960440" y="1287499"/>
              <a:ext cx="959208" cy="34416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0" name="Google Shape;260;p12"/>
            <p:cNvSpPr/>
            <p:nvPr/>
          </p:nvSpPr>
          <p:spPr>
            <a:xfrm>
              <a:off x="2835046" y="1287499"/>
              <a:ext cx="1125393" cy="34416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1" name="Google Shape;261;p12"/>
            <p:cNvSpPr/>
            <p:nvPr/>
          </p:nvSpPr>
          <p:spPr>
            <a:xfrm>
              <a:off x="824227" y="1287499"/>
              <a:ext cx="3136212" cy="34416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2" name="Google Shape;262;p12"/>
            <p:cNvSpPr/>
            <p:nvPr/>
          </p:nvSpPr>
          <p:spPr>
            <a:xfrm>
              <a:off x="1920776" y="468048"/>
              <a:ext cx="4079327" cy="81945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2"/>
            <p:cNvSpPr txBox="1"/>
            <p:nvPr/>
          </p:nvSpPr>
          <p:spPr>
            <a:xfrm>
              <a:off x="1920776" y="468048"/>
              <a:ext cx="4079327" cy="8194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Причины трудностей выполнения социальных ролей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4776" y="1631669"/>
              <a:ext cx="1638902" cy="200473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2"/>
            <p:cNvSpPr txBox="1"/>
            <p:nvPr/>
          </p:nvSpPr>
          <p:spPr>
            <a:xfrm>
              <a:off x="4776" y="1631669"/>
              <a:ext cx="1638902" cy="20047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неправильная ролевая подготовка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1987848" y="1631669"/>
              <a:ext cx="1694396" cy="200473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2"/>
            <p:cNvSpPr txBox="1"/>
            <p:nvPr/>
          </p:nvSpPr>
          <p:spPr>
            <a:xfrm>
              <a:off x="1987848" y="1631669"/>
              <a:ext cx="1694396" cy="20047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неудачное исполнение роли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4026414" y="1631669"/>
              <a:ext cx="1786469" cy="200473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2"/>
            <p:cNvSpPr txBox="1"/>
            <p:nvPr/>
          </p:nvSpPr>
          <p:spPr>
            <a:xfrm>
              <a:off x="4026414" y="1631669"/>
              <a:ext cx="1786469" cy="20047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несовместимые требования разных ролей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6157053" y="1631669"/>
              <a:ext cx="1759050" cy="200473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2"/>
            <p:cNvSpPr txBox="1"/>
            <p:nvPr/>
          </p:nvSpPr>
          <p:spPr>
            <a:xfrm>
              <a:off x="6157053" y="1631669"/>
              <a:ext cx="1759050" cy="20047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значительные усилия и временные затраты для выполнения ролевых предписаний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2" name="Google Shape;272;p12"/>
          <p:cNvSpPr txBox="1"/>
          <p:nvPr/>
        </p:nvSpPr>
        <p:spPr>
          <a:xfrm>
            <a:off x="2212713" y="5574620"/>
            <a:ext cx="2844600" cy="646500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Трудности выполнения социальных ролей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73" name="Google Shape;273;p12"/>
          <p:cNvSpPr txBox="1"/>
          <p:nvPr/>
        </p:nvSpPr>
        <p:spPr>
          <a:xfrm>
            <a:off x="7289007" y="5713133"/>
            <a:ext cx="2844600" cy="369300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Ролевой конфликт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74" name="Google Shape;274;p12"/>
          <p:cNvSpPr/>
          <p:nvPr/>
        </p:nvSpPr>
        <p:spPr>
          <a:xfrm rot="-5400000">
            <a:off x="5894557" y="4889672"/>
            <a:ext cx="557192" cy="2016225"/>
          </a:xfrm>
          <a:prstGeom prst="downArrow">
            <a:avLst>
              <a:gd fmla="val 50000" name="adj1"/>
              <a:gd fmla="val 169379" name="adj2"/>
            </a:avLst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Социальная мобильность. Виды и каналы социальной мо- бильности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80" name="Google Shape;28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496355" y="1058830"/>
            <a:ext cx="3589227" cy="559163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81" name="Google Shape;281;p13"/>
          <p:cNvSpPr txBox="1"/>
          <p:nvPr/>
        </p:nvSpPr>
        <p:spPr>
          <a:xfrm>
            <a:off x="5607696" y="6354548"/>
            <a:ext cx="1888659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Питирим Сорокин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2" name="Google Shape;282;p13"/>
          <p:cNvSpPr txBox="1"/>
          <p:nvPr/>
        </p:nvSpPr>
        <p:spPr>
          <a:xfrm>
            <a:off x="1104899" y="1518940"/>
            <a:ext cx="6520800" cy="646500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Социальная мобильность 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изменение индивидом или группой позиции, занимаемой в социальной структуре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83" name="Google Shape;283;p13"/>
          <p:cNvSpPr txBox="1"/>
          <p:nvPr/>
        </p:nvSpPr>
        <p:spPr>
          <a:xfrm>
            <a:off x="1104899" y="2298304"/>
            <a:ext cx="6520800" cy="646500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Понятие «социальная мобильность» было введено в науч- ный оборот в 1920-е гг. Питиримом Сорокиным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Социальная мобильность. Виды и каналы социальной мо- бильности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89" name="Google Shape;289;p14"/>
          <p:cNvGrpSpPr/>
          <p:nvPr/>
        </p:nvGrpSpPr>
        <p:grpSpPr>
          <a:xfrm>
            <a:off x="2030711" y="1782922"/>
            <a:ext cx="8129059" cy="4552275"/>
            <a:chOff x="3922" y="360042"/>
            <a:chExt cx="8129059" cy="4552275"/>
          </a:xfrm>
        </p:grpSpPr>
        <p:sp>
          <p:nvSpPr>
            <p:cNvPr id="290" name="Google Shape;290;p14"/>
            <p:cNvSpPr/>
            <p:nvPr/>
          </p:nvSpPr>
          <p:spPr>
            <a:xfrm>
              <a:off x="5786929" y="2929022"/>
              <a:ext cx="1284490" cy="44585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1" name="Google Shape;291;p14"/>
            <p:cNvSpPr/>
            <p:nvPr/>
          </p:nvSpPr>
          <p:spPr>
            <a:xfrm>
              <a:off x="4502439" y="2929022"/>
              <a:ext cx="1284490" cy="44585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2" name="Google Shape;292;p14"/>
            <p:cNvSpPr/>
            <p:nvPr/>
          </p:nvSpPr>
          <p:spPr>
            <a:xfrm>
              <a:off x="3784951" y="1421604"/>
              <a:ext cx="2001978" cy="44585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3" name="Google Shape;293;p14"/>
            <p:cNvSpPr/>
            <p:nvPr/>
          </p:nvSpPr>
          <p:spPr>
            <a:xfrm>
              <a:off x="1782972" y="1421604"/>
              <a:ext cx="2001978" cy="44585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4" name="Google Shape;294;p14"/>
            <p:cNvSpPr/>
            <p:nvPr/>
          </p:nvSpPr>
          <p:spPr>
            <a:xfrm>
              <a:off x="1881273" y="360042"/>
              <a:ext cx="3807355" cy="106156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4"/>
            <p:cNvSpPr txBox="1"/>
            <p:nvPr/>
          </p:nvSpPr>
          <p:spPr>
            <a:xfrm>
              <a:off x="1881273" y="360042"/>
              <a:ext cx="3807355" cy="10615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Типы социальной мобильности (по П.Сорокину)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3922" y="1867460"/>
              <a:ext cx="3558101" cy="106156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4"/>
            <p:cNvSpPr txBox="1"/>
            <p:nvPr/>
          </p:nvSpPr>
          <p:spPr>
            <a:xfrm>
              <a:off x="3922" y="1867460"/>
              <a:ext cx="3558101" cy="10615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Горизонтальная мобильность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- переход человека в другую социальную группу без изменения социального статуса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4007879" y="1867460"/>
              <a:ext cx="3558101" cy="106156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4"/>
            <p:cNvSpPr txBox="1"/>
            <p:nvPr/>
          </p:nvSpPr>
          <p:spPr>
            <a:xfrm>
              <a:off x="4007879" y="1867460"/>
              <a:ext cx="3558101" cy="10615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Вертикальная мобильность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-переход по ступеням социальной лестницы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440877" y="3374878"/>
              <a:ext cx="2123124" cy="153743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4"/>
            <p:cNvSpPr txBox="1"/>
            <p:nvPr/>
          </p:nvSpPr>
          <p:spPr>
            <a:xfrm>
              <a:off x="3440877" y="3374878"/>
              <a:ext cx="2123124" cy="15374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Нисходящая мобильность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-спуск по социальной иерархии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6009857" y="3374878"/>
              <a:ext cx="2123124" cy="153743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4"/>
            <p:cNvSpPr txBox="1"/>
            <p:nvPr/>
          </p:nvSpPr>
          <p:spPr>
            <a:xfrm>
              <a:off x="6009857" y="3374878"/>
              <a:ext cx="2123124" cy="15374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Восходящая мобильность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- подъём по социальной иерархии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Социальная мобильность. Виды и каналы социальной мо- бильности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09" name="Google Shape;309;p15"/>
          <p:cNvGrpSpPr/>
          <p:nvPr/>
        </p:nvGrpSpPr>
        <p:grpSpPr>
          <a:xfrm>
            <a:off x="2139577" y="2325286"/>
            <a:ext cx="7911327" cy="3168359"/>
            <a:chOff x="4776" y="1152124"/>
            <a:chExt cx="7911327" cy="3168359"/>
          </a:xfrm>
        </p:grpSpPr>
        <p:sp>
          <p:nvSpPr>
            <p:cNvPr id="310" name="Google Shape;310;p15"/>
            <p:cNvSpPr/>
            <p:nvPr/>
          </p:nvSpPr>
          <p:spPr>
            <a:xfrm>
              <a:off x="3960440" y="1971575"/>
              <a:ext cx="3076138" cy="34416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1" name="Google Shape;311;p15"/>
            <p:cNvSpPr/>
            <p:nvPr/>
          </p:nvSpPr>
          <p:spPr>
            <a:xfrm>
              <a:off x="3960440" y="1971575"/>
              <a:ext cx="959208" cy="34416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2" name="Google Shape;312;p15"/>
            <p:cNvSpPr/>
            <p:nvPr/>
          </p:nvSpPr>
          <p:spPr>
            <a:xfrm>
              <a:off x="2835046" y="1971575"/>
              <a:ext cx="1125393" cy="34416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3" name="Google Shape;313;p15"/>
            <p:cNvSpPr/>
            <p:nvPr/>
          </p:nvSpPr>
          <p:spPr>
            <a:xfrm>
              <a:off x="824227" y="1971575"/>
              <a:ext cx="3136212" cy="34416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4" name="Google Shape;314;p15"/>
            <p:cNvSpPr/>
            <p:nvPr/>
          </p:nvSpPr>
          <p:spPr>
            <a:xfrm>
              <a:off x="1920776" y="1152124"/>
              <a:ext cx="4079327" cy="819451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5"/>
            <p:cNvSpPr txBox="1"/>
            <p:nvPr/>
          </p:nvSpPr>
          <p:spPr>
            <a:xfrm>
              <a:off x="1920776" y="1152124"/>
              <a:ext cx="4079327" cy="8194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Факторы, оказывающие влияние на социальную мобильность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4776" y="2315745"/>
              <a:ext cx="1638902" cy="200473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5"/>
            <p:cNvSpPr txBox="1"/>
            <p:nvPr/>
          </p:nvSpPr>
          <p:spPr>
            <a:xfrm>
              <a:off x="4776" y="2315745"/>
              <a:ext cx="1638902" cy="20047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пол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1987848" y="2315745"/>
              <a:ext cx="1694396" cy="200473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5"/>
            <p:cNvSpPr txBox="1"/>
            <p:nvPr/>
          </p:nvSpPr>
          <p:spPr>
            <a:xfrm>
              <a:off x="1987848" y="2315745"/>
              <a:ext cx="1694396" cy="20047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возраст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4026414" y="2315745"/>
              <a:ext cx="1786469" cy="200473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5"/>
            <p:cNvSpPr txBox="1"/>
            <p:nvPr/>
          </p:nvSpPr>
          <p:spPr>
            <a:xfrm>
              <a:off x="4026414" y="2315745"/>
              <a:ext cx="1786469" cy="20047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уровень рождаемости и смертности в стране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6157053" y="2315745"/>
              <a:ext cx="1759050" cy="200473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5"/>
            <p:cNvSpPr txBox="1"/>
            <p:nvPr/>
          </p:nvSpPr>
          <p:spPr>
            <a:xfrm>
              <a:off x="6157053" y="2315745"/>
              <a:ext cx="1759050" cy="20047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плотность населения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Социальная мобильность. Виды и каналы социальной мо- бильности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9" name="Google Shape;329;p16"/>
          <p:cNvSpPr txBox="1"/>
          <p:nvPr/>
        </p:nvSpPr>
        <p:spPr>
          <a:xfrm>
            <a:off x="1104900" y="1513296"/>
            <a:ext cx="9980700" cy="646500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Каналы социальной мобильности («социальные лифты») 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пути, по которым происходит перемещение людей из одних социальных групп в другие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330" name="Google Shape;330;p16"/>
          <p:cNvGrpSpPr/>
          <p:nvPr/>
        </p:nvGrpSpPr>
        <p:grpSpPr>
          <a:xfrm>
            <a:off x="2401541" y="2405491"/>
            <a:ext cx="7387398" cy="4244758"/>
            <a:chOff x="302744" y="1856"/>
            <a:chExt cx="7387398" cy="4244758"/>
          </a:xfrm>
        </p:grpSpPr>
        <p:sp>
          <p:nvSpPr>
            <p:cNvPr id="331" name="Google Shape;331;p16"/>
            <p:cNvSpPr/>
            <p:nvPr/>
          </p:nvSpPr>
          <p:spPr>
            <a:xfrm>
              <a:off x="302744" y="1856"/>
              <a:ext cx="5836743" cy="38588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6"/>
            <p:cNvSpPr txBox="1"/>
            <p:nvPr/>
          </p:nvSpPr>
          <p:spPr>
            <a:xfrm>
              <a:off x="314046" y="13158"/>
              <a:ext cx="5814139" cy="3632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каналы социальной мобильности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886419" y="387744"/>
              <a:ext cx="583674" cy="28941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334" name="Google Shape;334;p16"/>
            <p:cNvSpPr/>
            <p:nvPr/>
          </p:nvSpPr>
          <p:spPr>
            <a:xfrm>
              <a:off x="1470093" y="484215"/>
              <a:ext cx="6220049" cy="38588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6"/>
            <p:cNvSpPr txBox="1"/>
            <p:nvPr/>
          </p:nvSpPr>
          <p:spPr>
            <a:xfrm>
              <a:off x="1481395" y="495517"/>
              <a:ext cx="6197445" cy="3632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армия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886419" y="387744"/>
              <a:ext cx="583674" cy="77177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337" name="Google Shape;337;p16"/>
            <p:cNvSpPr/>
            <p:nvPr/>
          </p:nvSpPr>
          <p:spPr>
            <a:xfrm>
              <a:off x="1470093" y="966574"/>
              <a:ext cx="6220049" cy="38588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6"/>
            <p:cNvSpPr txBox="1"/>
            <p:nvPr/>
          </p:nvSpPr>
          <p:spPr>
            <a:xfrm>
              <a:off x="1481395" y="977876"/>
              <a:ext cx="6197445" cy="3632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религиозные организации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9" name="Google Shape;339;p16"/>
            <p:cNvSpPr/>
            <p:nvPr/>
          </p:nvSpPr>
          <p:spPr>
            <a:xfrm>
              <a:off x="886419" y="387744"/>
              <a:ext cx="583674" cy="125413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340" name="Google Shape;340;p16"/>
            <p:cNvSpPr/>
            <p:nvPr/>
          </p:nvSpPr>
          <p:spPr>
            <a:xfrm>
              <a:off x="1470093" y="1448933"/>
              <a:ext cx="6220049" cy="38588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6"/>
            <p:cNvSpPr txBox="1"/>
            <p:nvPr/>
          </p:nvSpPr>
          <p:spPr>
            <a:xfrm>
              <a:off x="1481395" y="1460235"/>
              <a:ext cx="6197445" cy="3632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школа (образование) и наука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2" name="Google Shape;342;p16"/>
            <p:cNvSpPr/>
            <p:nvPr/>
          </p:nvSpPr>
          <p:spPr>
            <a:xfrm>
              <a:off x="886419" y="387744"/>
              <a:ext cx="583674" cy="173649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343" name="Google Shape;343;p16"/>
            <p:cNvSpPr/>
            <p:nvPr/>
          </p:nvSpPr>
          <p:spPr>
            <a:xfrm>
              <a:off x="1470093" y="1931292"/>
              <a:ext cx="6220049" cy="38588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6"/>
            <p:cNvSpPr txBox="1"/>
            <p:nvPr/>
          </p:nvSpPr>
          <p:spPr>
            <a:xfrm>
              <a:off x="1481395" y="1942594"/>
              <a:ext cx="6197445" cy="3632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политическая или общественная деятельность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886419" y="387744"/>
              <a:ext cx="583674" cy="22188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346" name="Google Shape;346;p16"/>
            <p:cNvSpPr/>
            <p:nvPr/>
          </p:nvSpPr>
          <p:spPr>
            <a:xfrm>
              <a:off x="1470093" y="2413651"/>
              <a:ext cx="6220049" cy="38588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6"/>
            <p:cNvSpPr txBox="1"/>
            <p:nvPr/>
          </p:nvSpPr>
          <p:spPr>
            <a:xfrm>
              <a:off x="1481395" y="2424953"/>
              <a:ext cx="6197445" cy="3632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искусство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886419" y="387744"/>
              <a:ext cx="583674" cy="270120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349" name="Google Shape;349;p16"/>
            <p:cNvSpPr/>
            <p:nvPr/>
          </p:nvSpPr>
          <p:spPr>
            <a:xfrm>
              <a:off x="1470093" y="2896010"/>
              <a:ext cx="6220049" cy="38588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6"/>
            <p:cNvSpPr txBox="1"/>
            <p:nvPr/>
          </p:nvSpPr>
          <p:spPr>
            <a:xfrm>
              <a:off x="1481395" y="2907312"/>
              <a:ext cx="6197445" cy="3632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средства массовой коммуникации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886419" y="387744"/>
              <a:ext cx="583674" cy="318356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352" name="Google Shape;352;p16"/>
            <p:cNvSpPr/>
            <p:nvPr/>
          </p:nvSpPr>
          <p:spPr>
            <a:xfrm>
              <a:off x="1470093" y="3378369"/>
              <a:ext cx="6220049" cy="38588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6"/>
            <p:cNvSpPr txBox="1"/>
            <p:nvPr/>
          </p:nvSpPr>
          <p:spPr>
            <a:xfrm>
              <a:off x="1481395" y="3389671"/>
              <a:ext cx="6197445" cy="3632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накопление богатств, владение собственностью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886419" y="387744"/>
              <a:ext cx="583674" cy="366592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355" name="Google Shape;355;p16"/>
            <p:cNvSpPr/>
            <p:nvPr/>
          </p:nvSpPr>
          <p:spPr>
            <a:xfrm>
              <a:off x="1470093" y="3860727"/>
              <a:ext cx="6220049" cy="38588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6"/>
            <p:cNvSpPr txBox="1"/>
            <p:nvPr/>
          </p:nvSpPr>
          <p:spPr>
            <a:xfrm>
              <a:off x="1481395" y="3872029"/>
              <a:ext cx="6197445" cy="3632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семья и брак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Социальная мобильность. Виды и каналы социальной мо- бильности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62" name="Google Shape;362;p17"/>
          <p:cNvGrpSpPr/>
          <p:nvPr/>
        </p:nvGrpSpPr>
        <p:grpSpPr>
          <a:xfrm>
            <a:off x="2075086" y="1733791"/>
            <a:ext cx="8040309" cy="4696298"/>
            <a:chOff x="6985" y="216022"/>
            <a:chExt cx="8040309" cy="4696298"/>
          </a:xfrm>
        </p:grpSpPr>
        <p:sp>
          <p:nvSpPr>
            <p:cNvPr id="363" name="Google Shape;363;p17"/>
            <p:cNvSpPr/>
            <p:nvPr/>
          </p:nvSpPr>
          <p:spPr>
            <a:xfrm>
              <a:off x="6138606" y="2429938"/>
              <a:ext cx="91440" cy="58843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4" name="Google Shape;364;p17"/>
            <p:cNvSpPr/>
            <p:nvPr/>
          </p:nvSpPr>
          <p:spPr>
            <a:xfrm>
              <a:off x="4027140" y="993462"/>
              <a:ext cx="2157186" cy="58843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5" name="Google Shape;365;p17"/>
            <p:cNvSpPr/>
            <p:nvPr/>
          </p:nvSpPr>
          <p:spPr>
            <a:xfrm>
              <a:off x="1824233" y="2429938"/>
              <a:ext cx="91440" cy="58843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6" name="Google Shape;366;p17"/>
            <p:cNvSpPr/>
            <p:nvPr/>
          </p:nvSpPr>
          <p:spPr>
            <a:xfrm>
              <a:off x="1869953" y="993462"/>
              <a:ext cx="2157186" cy="58843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7" name="Google Shape;367;p17"/>
            <p:cNvSpPr/>
            <p:nvPr/>
          </p:nvSpPr>
          <p:spPr>
            <a:xfrm>
              <a:off x="1678318" y="216022"/>
              <a:ext cx="4697643" cy="77743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7"/>
            <p:cNvSpPr txBox="1"/>
            <p:nvPr/>
          </p:nvSpPr>
          <p:spPr>
            <a:xfrm>
              <a:off x="1678318" y="216022"/>
              <a:ext cx="4697643" cy="7774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Типы социальной мобильности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6985" y="1581900"/>
              <a:ext cx="3725935" cy="84803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7"/>
            <p:cNvSpPr txBox="1"/>
            <p:nvPr/>
          </p:nvSpPr>
          <p:spPr>
            <a:xfrm>
              <a:off x="6985" y="1581900"/>
              <a:ext cx="3725935" cy="84803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индивидуальная мобильность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6985" y="3018376"/>
              <a:ext cx="3725935" cy="1893944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7"/>
            <p:cNvSpPr txBox="1"/>
            <p:nvPr/>
          </p:nvSpPr>
          <p:spPr>
            <a:xfrm>
              <a:off x="6985" y="3018376"/>
              <a:ext cx="3725935" cy="18939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социальное перемещение конкретного человека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4321359" y="1581900"/>
              <a:ext cx="3725935" cy="84803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7"/>
            <p:cNvSpPr txBox="1"/>
            <p:nvPr/>
          </p:nvSpPr>
          <p:spPr>
            <a:xfrm>
              <a:off x="4321359" y="1581900"/>
              <a:ext cx="3725935" cy="84803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групповая мобильность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4321359" y="3018376"/>
              <a:ext cx="3725935" cy="1893944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7"/>
            <p:cNvSpPr txBox="1"/>
            <p:nvPr/>
          </p:nvSpPr>
          <p:spPr>
            <a:xfrm>
              <a:off x="4321359" y="3018376"/>
              <a:ext cx="3725935" cy="18939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перемещения совершаются коллективно, и целые классы, социальные слои изменяют свой статус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Социальная мобильность. Виды и каналы социальной мо- бильности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2" name="Google Shape;382;p18"/>
          <p:cNvSpPr txBox="1"/>
          <p:nvPr/>
        </p:nvSpPr>
        <p:spPr>
          <a:xfrm>
            <a:off x="1104900" y="5935366"/>
            <a:ext cx="9980700" cy="646500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современном обществе интенсивность протекания процессов горизонтальной и верти- кальной мобильности резко возрастает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83" name="Google Shape;383;p18"/>
          <p:cNvGrpSpPr/>
          <p:nvPr/>
        </p:nvGrpSpPr>
        <p:grpSpPr>
          <a:xfrm>
            <a:off x="2063876" y="1713223"/>
            <a:ext cx="8063812" cy="3699203"/>
            <a:chOff x="1083" y="540061"/>
            <a:chExt cx="8063812" cy="3699203"/>
          </a:xfrm>
        </p:grpSpPr>
        <p:sp>
          <p:nvSpPr>
            <p:cNvPr id="384" name="Google Shape;384;p18"/>
            <p:cNvSpPr/>
            <p:nvPr/>
          </p:nvSpPr>
          <p:spPr>
            <a:xfrm>
              <a:off x="4032448" y="1718981"/>
              <a:ext cx="2853527" cy="134136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97852"/>
                  </a:lnTo>
                  <a:lnTo>
                    <a:pt x="120000" y="97852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5" name="Google Shape;385;p18"/>
            <p:cNvSpPr/>
            <p:nvPr/>
          </p:nvSpPr>
          <p:spPr>
            <a:xfrm>
              <a:off x="3986728" y="1718981"/>
              <a:ext cx="91440" cy="134136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97852"/>
                  </a:lnTo>
                  <a:lnTo>
                    <a:pt x="60711" y="97852"/>
                  </a:lnTo>
                  <a:lnTo>
                    <a:pt x="60711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6" name="Google Shape;386;p18"/>
            <p:cNvSpPr/>
            <p:nvPr/>
          </p:nvSpPr>
          <p:spPr>
            <a:xfrm>
              <a:off x="1180003" y="1718981"/>
              <a:ext cx="2852444" cy="134136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97852"/>
                  </a:lnTo>
                  <a:lnTo>
                    <a:pt x="0" y="97852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7" name="Google Shape;387;p18"/>
            <p:cNvSpPr/>
            <p:nvPr/>
          </p:nvSpPr>
          <p:spPr>
            <a:xfrm>
              <a:off x="2232248" y="540061"/>
              <a:ext cx="3600398" cy="117892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8"/>
            <p:cNvSpPr txBox="1"/>
            <p:nvPr/>
          </p:nvSpPr>
          <p:spPr>
            <a:xfrm>
              <a:off x="2232248" y="540061"/>
              <a:ext cx="3600398" cy="11789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Причины роста интенсивности социальной мобильности в современном обществе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1083" y="3060344"/>
              <a:ext cx="2357840" cy="117892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8"/>
            <p:cNvSpPr txBox="1"/>
            <p:nvPr/>
          </p:nvSpPr>
          <p:spPr>
            <a:xfrm>
              <a:off x="1083" y="3060344"/>
              <a:ext cx="2357840" cy="11789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Динамизм общественной жизни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2854070" y="3060344"/>
              <a:ext cx="2357840" cy="117892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8"/>
            <p:cNvSpPr txBox="1"/>
            <p:nvPr/>
          </p:nvSpPr>
          <p:spPr>
            <a:xfrm>
              <a:off x="2854070" y="3060344"/>
              <a:ext cx="2357840" cy="11789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Стремительные преобразования в экономике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5707055" y="3060344"/>
              <a:ext cx="2357840" cy="117892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8"/>
            <p:cNvSpPr txBox="1"/>
            <p:nvPr/>
          </p:nvSpPr>
          <p:spPr>
            <a:xfrm>
              <a:off x="5707055" y="3060344"/>
              <a:ext cx="2357840" cy="11789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Появление новых профессий и исчезновение многих старых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Социальная мобильность. Виды и каналы социальной мо- бильности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00" name="Google Shape;400;p19"/>
          <p:cNvGrpSpPr/>
          <p:nvPr/>
        </p:nvGrpSpPr>
        <p:grpSpPr>
          <a:xfrm>
            <a:off x="2173111" y="2033448"/>
            <a:ext cx="7844259" cy="3976217"/>
            <a:chOff x="2306" y="576063"/>
            <a:chExt cx="7844259" cy="3976217"/>
          </a:xfrm>
        </p:grpSpPr>
        <p:sp>
          <p:nvSpPr>
            <p:cNvPr id="401" name="Google Shape;401;p19"/>
            <p:cNvSpPr/>
            <p:nvPr/>
          </p:nvSpPr>
          <p:spPr>
            <a:xfrm>
              <a:off x="4963024" y="3035436"/>
              <a:ext cx="2040400" cy="35411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2" name="Google Shape;402;p19"/>
            <p:cNvSpPr/>
            <p:nvPr/>
          </p:nvSpPr>
          <p:spPr>
            <a:xfrm>
              <a:off x="4917304" y="3035436"/>
              <a:ext cx="91440" cy="35411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3" name="Google Shape;403;p19"/>
            <p:cNvSpPr/>
            <p:nvPr/>
          </p:nvSpPr>
          <p:spPr>
            <a:xfrm>
              <a:off x="2922624" y="3035436"/>
              <a:ext cx="2040400" cy="35411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4" name="Google Shape;404;p19"/>
            <p:cNvSpPr/>
            <p:nvPr/>
          </p:nvSpPr>
          <p:spPr>
            <a:xfrm>
              <a:off x="2922624" y="1838177"/>
              <a:ext cx="2040400" cy="35411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5" name="Google Shape;405;p19"/>
            <p:cNvSpPr/>
            <p:nvPr/>
          </p:nvSpPr>
          <p:spPr>
            <a:xfrm>
              <a:off x="2876904" y="1838177"/>
              <a:ext cx="91440" cy="35411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6" name="Google Shape;406;p19"/>
            <p:cNvSpPr/>
            <p:nvPr/>
          </p:nvSpPr>
          <p:spPr>
            <a:xfrm>
              <a:off x="882224" y="1838177"/>
              <a:ext cx="2040400" cy="35411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7" name="Google Shape;407;p19"/>
            <p:cNvSpPr/>
            <p:nvPr/>
          </p:nvSpPr>
          <p:spPr>
            <a:xfrm>
              <a:off x="2306" y="576063"/>
              <a:ext cx="5840636" cy="126211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9"/>
            <p:cNvSpPr txBox="1"/>
            <p:nvPr/>
          </p:nvSpPr>
          <p:spPr>
            <a:xfrm>
              <a:off x="2306" y="576063"/>
              <a:ext cx="5840636" cy="12621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Жизненная стратегия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- это основная линия жизни, избранная индивидом сознательно, исходя из его представлений о смысле жизни, ценностей и образа будущего, а также оценки своих ресурсов и потенциала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39084" y="2192296"/>
              <a:ext cx="1686281" cy="84314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9"/>
            <p:cNvSpPr txBox="1"/>
            <p:nvPr/>
          </p:nvSpPr>
          <p:spPr>
            <a:xfrm>
              <a:off x="39084" y="2192296"/>
              <a:ext cx="1686281" cy="8431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приспособлен- чество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2079484" y="2192296"/>
              <a:ext cx="1686281" cy="84314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9"/>
            <p:cNvSpPr txBox="1"/>
            <p:nvPr/>
          </p:nvSpPr>
          <p:spPr>
            <a:xfrm>
              <a:off x="2079484" y="2192296"/>
              <a:ext cx="1686281" cy="8431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изоляционизм (автономизм)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4119884" y="2192296"/>
              <a:ext cx="1686281" cy="84314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9"/>
            <p:cNvSpPr txBox="1"/>
            <p:nvPr/>
          </p:nvSpPr>
          <p:spPr>
            <a:xfrm>
              <a:off x="4119884" y="2192296"/>
              <a:ext cx="1686281" cy="8431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активизм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2079484" y="3389556"/>
              <a:ext cx="1686281" cy="1162724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9"/>
            <p:cNvSpPr txBox="1"/>
            <p:nvPr/>
          </p:nvSpPr>
          <p:spPr>
            <a:xfrm>
              <a:off x="2079484" y="3389556"/>
              <a:ext cx="1686281" cy="11627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направлен на развитие системы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4119884" y="3389556"/>
              <a:ext cx="1686281" cy="1162724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9"/>
            <p:cNvSpPr txBox="1"/>
            <p:nvPr/>
          </p:nvSpPr>
          <p:spPr>
            <a:xfrm>
              <a:off x="4119884" y="3389556"/>
              <a:ext cx="1686281" cy="11627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направлен на слом системы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6160284" y="3389556"/>
              <a:ext cx="1686281" cy="1162724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9"/>
            <p:cNvSpPr txBox="1"/>
            <p:nvPr/>
          </p:nvSpPr>
          <p:spPr>
            <a:xfrm>
              <a:off x="6160284" y="3389556"/>
              <a:ext cx="1686281" cy="11627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направлен на радикальную перестройку системы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Программа</a:t>
            </a:r>
            <a:endParaRPr/>
          </a:p>
        </p:txBody>
      </p:sp>
      <p:sp>
        <p:nvSpPr>
          <p:cNvPr id="133" name="Google Shape;133;p2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Социальный статус.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Социальные роли.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Социальная мобильность. Виды и каналы социальной мобильности.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Социальная мобильность. Виды и каналы социальной мо- бильности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26" name="Google Shape;426;p20"/>
          <p:cNvGrpSpPr/>
          <p:nvPr/>
        </p:nvGrpSpPr>
        <p:grpSpPr>
          <a:xfrm>
            <a:off x="2243005" y="1459288"/>
            <a:ext cx="7704470" cy="5174818"/>
            <a:chOff x="192" y="40882"/>
            <a:chExt cx="7704470" cy="5174818"/>
          </a:xfrm>
        </p:grpSpPr>
        <p:sp>
          <p:nvSpPr>
            <p:cNvPr id="427" name="Google Shape;427;p20"/>
            <p:cNvSpPr/>
            <p:nvPr/>
          </p:nvSpPr>
          <p:spPr>
            <a:xfrm>
              <a:off x="192" y="40882"/>
              <a:ext cx="6557841" cy="862469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0"/>
            <p:cNvSpPr txBox="1"/>
            <p:nvPr/>
          </p:nvSpPr>
          <p:spPr>
            <a:xfrm>
              <a:off x="25453" y="66143"/>
              <a:ext cx="6507319" cy="8119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Факторы, влияющие на формирование жизненных стратегий молодёжи в современном обществе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655976" y="903352"/>
              <a:ext cx="655784" cy="64685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430" name="Google Shape;430;p20"/>
            <p:cNvSpPr/>
            <p:nvPr/>
          </p:nvSpPr>
          <p:spPr>
            <a:xfrm>
              <a:off x="1311760" y="1118969"/>
              <a:ext cx="6392902" cy="862469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0"/>
            <p:cNvSpPr txBox="1"/>
            <p:nvPr/>
          </p:nvSpPr>
          <p:spPr>
            <a:xfrm>
              <a:off x="1337021" y="1144230"/>
              <a:ext cx="6342380" cy="8119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смена установки от государственной опеки к приоритету личных усилий для достижения успеха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655976" y="903352"/>
              <a:ext cx="655784" cy="172493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433" name="Google Shape;433;p20"/>
            <p:cNvSpPr/>
            <p:nvPr/>
          </p:nvSpPr>
          <p:spPr>
            <a:xfrm>
              <a:off x="1311760" y="2197057"/>
              <a:ext cx="6392902" cy="862469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0"/>
            <p:cNvSpPr txBox="1"/>
            <p:nvPr/>
          </p:nvSpPr>
          <p:spPr>
            <a:xfrm>
              <a:off x="1337021" y="2222318"/>
              <a:ext cx="6342380" cy="8119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рационализация системы ценностей, снижение влияния идеологических целей и средств, далёких от собственных потребностей индивидов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655976" y="903352"/>
              <a:ext cx="655784" cy="280302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436" name="Google Shape;436;p20"/>
            <p:cNvSpPr/>
            <p:nvPr/>
          </p:nvSpPr>
          <p:spPr>
            <a:xfrm>
              <a:off x="1311760" y="3275144"/>
              <a:ext cx="6392902" cy="862469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0"/>
            <p:cNvSpPr txBox="1"/>
            <p:nvPr/>
          </p:nvSpPr>
          <p:spPr>
            <a:xfrm>
              <a:off x="1337021" y="3300405"/>
              <a:ext cx="6342380" cy="8119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переход к преимущественно рыночным отношениям, раз- витию частного предпринимательства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655976" y="903352"/>
              <a:ext cx="655784" cy="388111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439" name="Google Shape;439;p20"/>
            <p:cNvSpPr/>
            <p:nvPr/>
          </p:nvSpPr>
          <p:spPr>
            <a:xfrm>
              <a:off x="1311760" y="4353231"/>
              <a:ext cx="6392902" cy="862469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0"/>
            <p:cNvSpPr txBox="1"/>
            <p:nvPr/>
          </p:nvSpPr>
          <p:spPr>
            <a:xfrm>
              <a:off x="1337021" y="4378492"/>
              <a:ext cx="6342380" cy="8119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получение высшего образования, когда практически весь период социализации приходится на время обучения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Социальная мобильность. Виды и каналы социальной мо- бильности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46" name="Google Shape;446;p21"/>
          <p:cNvGrpSpPr/>
          <p:nvPr/>
        </p:nvGrpSpPr>
        <p:grpSpPr>
          <a:xfrm>
            <a:off x="2458834" y="1464563"/>
            <a:ext cx="7281399" cy="5253558"/>
            <a:chOff x="216021" y="3025"/>
            <a:chExt cx="7281399" cy="5253558"/>
          </a:xfrm>
        </p:grpSpPr>
        <p:sp>
          <p:nvSpPr>
            <p:cNvPr id="447" name="Google Shape;447;p21"/>
            <p:cNvSpPr/>
            <p:nvPr/>
          </p:nvSpPr>
          <p:spPr>
            <a:xfrm>
              <a:off x="216021" y="3025"/>
              <a:ext cx="5506584" cy="72421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1"/>
            <p:cNvSpPr txBox="1"/>
            <p:nvPr/>
          </p:nvSpPr>
          <p:spPr>
            <a:xfrm>
              <a:off x="237232" y="24236"/>
              <a:ext cx="5464162" cy="6817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Отличительные социальные качества современной молодёжи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9" name="Google Shape;449;p21"/>
            <p:cNvSpPr/>
            <p:nvPr/>
          </p:nvSpPr>
          <p:spPr>
            <a:xfrm>
              <a:off x="766679" y="727237"/>
              <a:ext cx="550658" cy="54315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450" name="Google Shape;450;p21"/>
            <p:cNvSpPr/>
            <p:nvPr/>
          </p:nvSpPr>
          <p:spPr>
            <a:xfrm>
              <a:off x="1317337" y="908290"/>
              <a:ext cx="6171497" cy="72421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1"/>
            <p:cNvSpPr txBox="1"/>
            <p:nvPr/>
          </p:nvSpPr>
          <p:spPr>
            <a:xfrm>
              <a:off x="1338548" y="929501"/>
              <a:ext cx="6129075" cy="6817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оптимизм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766679" y="727237"/>
              <a:ext cx="550658" cy="144842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453" name="Google Shape;453;p21"/>
            <p:cNvSpPr/>
            <p:nvPr/>
          </p:nvSpPr>
          <p:spPr>
            <a:xfrm>
              <a:off x="1317337" y="1813554"/>
              <a:ext cx="6171497" cy="72421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1"/>
            <p:cNvSpPr txBox="1"/>
            <p:nvPr/>
          </p:nvSpPr>
          <p:spPr>
            <a:xfrm>
              <a:off x="1338548" y="1834765"/>
              <a:ext cx="6129075" cy="6817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более гибкая реакция на социальные изменения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5" name="Google Shape;455;p21"/>
            <p:cNvSpPr/>
            <p:nvPr/>
          </p:nvSpPr>
          <p:spPr>
            <a:xfrm>
              <a:off x="766679" y="727237"/>
              <a:ext cx="550658" cy="235368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456" name="Google Shape;456;p21"/>
            <p:cNvSpPr/>
            <p:nvPr/>
          </p:nvSpPr>
          <p:spPr>
            <a:xfrm>
              <a:off x="1317337" y="2718818"/>
              <a:ext cx="6171497" cy="72421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1"/>
            <p:cNvSpPr txBox="1"/>
            <p:nvPr/>
          </p:nvSpPr>
          <p:spPr>
            <a:xfrm>
              <a:off x="1338548" y="2740029"/>
              <a:ext cx="6129075" cy="6817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высокая информированность о процессах в науке, техни- ке, социальной жизни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8" name="Google Shape;458;p21"/>
            <p:cNvSpPr/>
            <p:nvPr/>
          </p:nvSpPr>
          <p:spPr>
            <a:xfrm>
              <a:off x="766679" y="727237"/>
              <a:ext cx="550658" cy="32589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459" name="Google Shape;459;p21"/>
            <p:cNvSpPr/>
            <p:nvPr/>
          </p:nvSpPr>
          <p:spPr>
            <a:xfrm>
              <a:off x="1317337" y="3624082"/>
              <a:ext cx="6171497" cy="72421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1"/>
            <p:cNvSpPr txBox="1"/>
            <p:nvPr/>
          </p:nvSpPr>
          <p:spPr>
            <a:xfrm>
              <a:off x="1338548" y="3645293"/>
              <a:ext cx="6129075" cy="6817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динамичное овладение современными технологиями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1" name="Google Shape;461;p21"/>
            <p:cNvSpPr/>
            <p:nvPr/>
          </p:nvSpPr>
          <p:spPr>
            <a:xfrm>
              <a:off x="766679" y="727237"/>
              <a:ext cx="559812" cy="416724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462" name="Google Shape;462;p21"/>
            <p:cNvSpPr/>
            <p:nvPr/>
          </p:nvSpPr>
          <p:spPr>
            <a:xfrm>
              <a:off x="1326491" y="4532372"/>
              <a:ext cx="6170929" cy="72421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1"/>
            <p:cNvSpPr txBox="1"/>
            <p:nvPr/>
          </p:nvSpPr>
          <p:spPr>
            <a:xfrm>
              <a:off x="1347702" y="4553583"/>
              <a:ext cx="6128507" cy="6817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включение в мировое информационное пространство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Литература</a:t>
            </a:r>
            <a:endParaRPr/>
          </a:p>
        </p:txBody>
      </p:sp>
      <p:sp>
        <p:nvSpPr>
          <p:cNvPr id="470" name="Google Shape;470;p22"/>
          <p:cNvSpPr txBox="1"/>
          <p:nvPr>
            <p:ph idx="1" type="body"/>
          </p:nvPr>
        </p:nvSpPr>
        <p:spPr>
          <a:xfrm>
            <a:off x="1104900" y="1483743"/>
            <a:ext cx="5822111" cy="10502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66700" lvl="0" marL="2667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1. Данилов А.Н. и др. Обществоведение: Учебное пособие для 10 класса. / Под ред. А.Н.Данилова. – Минск: Адукацыя і выхаванне, 2020, §3.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71" name="Google Shape;47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5468" y="1483743"/>
            <a:ext cx="3966058" cy="520903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Социальный статус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1104900" y="1565419"/>
            <a:ext cx="9980700" cy="646500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Социальный статус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- это положение человека в обществе, с которым связан определённый набор прав и  обязанностей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140" name="Google Shape;140;p3"/>
          <p:cNvGrpSpPr/>
          <p:nvPr/>
        </p:nvGrpSpPr>
        <p:grpSpPr>
          <a:xfrm>
            <a:off x="1104900" y="2531652"/>
            <a:ext cx="9980681" cy="3309133"/>
            <a:chOff x="0" y="1617"/>
            <a:chExt cx="9980681" cy="3309133"/>
          </a:xfrm>
        </p:grpSpPr>
        <p:sp>
          <p:nvSpPr>
            <p:cNvPr id="141" name="Google Shape;141;p3"/>
            <p:cNvSpPr/>
            <p:nvPr/>
          </p:nvSpPr>
          <p:spPr>
            <a:xfrm rot="5400000">
              <a:off x="5463210" y="-1537634"/>
              <a:ext cx="2647306" cy="638763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dk1">
                  <a:alpha val="8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"/>
            <p:cNvSpPr txBox="1"/>
            <p:nvPr/>
          </p:nvSpPr>
          <p:spPr>
            <a:xfrm>
              <a:off x="3593046" y="461761"/>
              <a:ext cx="6258405" cy="23888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возраст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семейное положение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национальность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профессия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должность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материальное положение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политическое влияние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другие факторы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0" y="1617"/>
              <a:ext cx="3593045" cy="330913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3"/>
            <p:cNvSpPr txBox="1"/>
            <p:nvPr/>
          </p:nvSpPr>
          <p:spPr>
            <a:xfrm>
              <a:off x="161539" y="163156"/>
              <a:ext cx="3269967" cy="29860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8100" lIns="76200" spcFirstLastPara="1" rIns="762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Факторы, влияющие на социальный статус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45" name="Google Shape;145;p3"/>
          <p:cNvSpPr txBox="1"/>
          <p:nvPr/>
        </p:nvSpPr>
        <p:spPr>
          <a:xfrm>
            <a:off x="1104900" y="6160688"/>
            <a:ext cx="9980682" cy="369332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Статусный набор 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совокупность всех социальных статусов личности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Социальный статус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Картинки по запросу социальные статусы человека примеры" id="151" name="Google Shape;151;p4"/>
          <p:cNvPicPr preferRelativeResize="0"/>
          <p:nvPr/>
        </p:nvPicPr>
        <p:blipFill rotWithShape="1">
          <a:blip r:embed="rId3">
            <a:alphaModFix/>
          </a:blip>
          <a:srcRect b="5812" l="0" r="0" t="0"/>
          <a:stretch/>
        </p:blipFill>
        <p:spPr>
          <a:xfrm>
            <a:off x="6640435" y="1608661"/>
            <a:ext cx="4445147" cy="453650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52" name="Google Shape;152;p4"/>
          <p:cNvSpPr txBox="1"/>
          <p:nvPr/>
        </p:nvSpPr>
        <p:spPr>
          <a:xfrm>
            <a:off x="6702724" y="6242110"/>
            <a:ext cx="4382857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Статусный набор человека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3" name="Google Shape;153;p4"/>
          <p:cNvSpPr txBox="1"/>
          <p:nvPr/>
        </p:nvSpPr>
        <p:spPr>
          <a:xfrm>
            <a:off x="1104900" y="1608661"/>
            <a:ext cx="5416800" cy="646500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Статусный набор 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совокупность всех со- циальных статусов личности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Социальный статус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59" name="Google Shape;159;p5"/>
          <p:cNvGraphicFramePr/>
          <p:nvPr/>
        </p:nvGraphicFramePr>
        <p:xfrm>
          <a:off x="1104900" y="1496044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{1422AD58-AC00-4189-8F11-F29F7CFBAE47}</a:tableStyleId>
              </a:tblPr>
              <a:tblGrid>
                <a:gridCol w="2655400"/>
                <a:gridCol w="7325275"/>
              </a:tblGrid>
              <a:tr h="4849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Виды социального статуса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790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Предписанный (припи- сываемый) статус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Статус, полученный носителем «автоматически», в силу факторов, которые от него не зависят. Он определяется полом, расовой и на- циональной принадлежностью, возрастом, социальным происхож- дением и т.д. 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454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Приобретённый (дос- тигаемый) статус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Статус,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который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человек получает благодаря своим умственным и физическим усилиям (профессиональные достижения, учёная сте- пень, звание, должность и т.д.)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454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Смешанный статус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Статус, который обладает признаками приписываемого и достигае- мого, но достигаемого не по желанию человека. Например, в резуль- тате экономического кризиса человек становится безработным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Социальный статус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65" name="Google Shape;165;p6"/>
          <p:cNvGraphicFramePr/>
          <p:nvPr/>
        </p:nvGraphicFramePr>
        <p:xfrm>
          <a:off x="1104900" y="1521923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{1422AD58-AC00-4189-8F11-F29F7CFBAE47}</a:tableStyleId>
              </a:tblPr>
              <a:tblGrid>
                <a:gridCol w="2655400"/>
                <a:gridCol w="7325275"/>
              </a:tblGrid>
              <a:tr h="5034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Виды социального статуса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510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Главный статус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Статус, который сам человек или окружающие его люди считают ос- новным. Он определяет преимущественное положение человека в обществе, его образ жизни, круг знакомых, манеру поведения. В сов- ременном обществе это, как правило,  профессиональный статус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858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Личный статус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Статус, который проявляется на уровне малой социальной группы, например семьи, школьного клас-са, круга близких друзей, родст- венников. В малой группе статус человека определяется личными качествами и чертами характера, авторитетом, которым он поль- зуется среди других людей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61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Групповой статус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Статус, который характеризует индивида как члена большой со- циальной группы в качестве, например, представителя нации, кон- фессии, профессии, возрастной или гендерной группы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Социальные роли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71" name="Google Shape;171;p7"/>
          <p:cNvGrpSpPr/>
          <p:nvPr/>
        </p:nvGrpSpPr>
        <p:grpSpPr>
          <a:xfrm>
            <a:off x="2593981" y="5099804"/>
            <a:ext cx="6758191" cy="782094"/>
            <a:chOff x="653352" y="0"/>
            <a:chExt cx="6758191" cy="782094"/>
          </a:xfrm>
        </p:grpSpPr>
        <p:sp>
          <p:nvSpPr>
            <p:cNvPr id="172" name="Google Shape;172;p7"/>
            <p:cNvSpPr/>
            <p:nvPr/>
          </p:nvSpPr>
          <p:spPr>
            <a:xfrm>
              <a:off x="653352" y="0"/>
              <a:ext cx="6758191" cy="782094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653352" y="0"/>
              <a:ext cx="6758191" cy="782094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1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определяют то, что носитель данного статуса может делать и что он должен делать</a:t>
              </a:r>
              <a:endParaRPr sz="2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  <p:grpSp>
        <p:nvGrpSpPr>
          <p:cNvPr id="174" name="Google Shape;174;p7"/>
          <p:cNvGrpSpPr/>
          <p:nvPr/>
        </p:nvGrpSpPr>
        <p:grpSpPr>
          <a:xfrm>
            <a:off x="4094436" y="4766717"/>
            <a:ext cx="3757279" cy="330823"/>
            <a:chOff x="2693360" y="3263588"/>
            <a:chExt cx="3757279" cy="330823"/>
          </a:xfrm>
        </p:grpSpPr>
        <p:sp>
          <p:nvSpPr>
            <p:cNvPr id="175" name="Google Shape;175;p7"/>
            <p:cNvSpPr/>
            <p:nvPr/>
          </p:nvSpPr>
          <p:spPr>
            <a:xfrm flipH="1" rot="10800000">
              <a:off x="4528279" y="3263588"/>
              <a:ext cx="1922360" cy="33082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56163"/>
                  </a:lnTo>
                  <a:lnTo>
                    <a:pt x="120000" y="56163"/>
                  </a:lnTo>
                  <a:lnTo>
                    <a:pt x="120000" y="120000"/>
                  </a:lnTo>
                </a:path>
              </a:pathLst>
            </a:cu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6" name="Google Shape;176;p7"/>
            <p:cNvSpPr/>
            <p:nvPr/>
          </p:nvSpPr>
          <p:spPr>
            <a:xfrm flipH="1" rot="10800000">
              <a:off x="2693360" y="3263588"/>
              <a:ext cx="1834918" cy="33082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56163"/>
                  </a:lnTo>
                  <a:lnTo>
                    <a:pt x="0" y="56163"/>
                  </a:lnTo>
                  <a:lnTo>
                    <a:pt x="0" y="120000"/>
                  </a:lnTo>
                </a:path>
              </a:pathLst>
            </a:cu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grpSp>
        <p:nvGrpSpPr>
          <p:cNvPr id="177" name="Google Shape;177;p7"/>
          <p:cNvGrpSpPr/>
          <p:nvPr/>
        </p:nvGrpSpPr>
        <p:grpSpPr>
          <a:xfrm>
            <a:off x="2371686" y="2075468"/>
            <a:ext cx="7194341" cy="2713192"/>
            <a:chOff x="478997" y="0"/>
            <a:chExt cx="7194341" cy="2713192"/>
          </a:xfrm>
        </p:grpSpPr>
        <p:sp>
          <p:nvSpPr>
            <p:cNvPr id="178" name="Google Shape;178;p7"/>
            <p:cNvSpPr/>
            <p:nvPr/>
          </p:nvSpPr>
          <p:spPr>
            <a:xfrm>
              <a:off x="4032448" y="782094"/>
              <a:ext cx="1922360" cy="33082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56163"/>
                  </a:lnTo>
                  <a:lnTo>
                    <a:pt x="120000" y="56163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9" name="Google Shape;179;p7"/>
            <p:cNvSpPr/>
            <p:nvPr/>
          </p:nvSpPr>
          <p:spPr>
            <a:xfrm>
              <a:off x="2197529" y="782094"/>
              <a:ext cx="1834918" cy="33082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56163"/>
                  </a:lnTo>
                  <a:lnTo>
                    <a:pt x="0" y="56163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0" name="Google Shape;180;p7"/>
            <p:cNvSpPr/>
            <p:nvPr/>
          </p:nvSpPr>
          <p:spPr>
            <a:xfrm>
              <a:off x="653352" y="0"/>
              <a:ext cx="6758191" cy="782094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7"/>
            <p:cNvSpPr txBox="1"/>
            <p:nvPr/>
          </p:nvSpPr>
          <p:spPr>
            <a:xfrm>
              <a:off x="653352" y="0"/>
              <a:ext cx="6758191" cy="78209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Социальный статус</a:t>
              </a:r>
              <a:endParaRPr b="1" sz="2000">
                <a:solidFill>
                  <a:schemeClr val="dk2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478997" y="1112917"/>
              <a:ext cx="3437062" cy="1600275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7"/>
            <p:cNvSpPr txBox="1"/>
            <p:nvPr/>
          </p:nvSpPr>
          <p:spPr>
            <a:xfrm>
              <a:off x="478997" y="1112917"/>
              <a:ext cx="3437062" cy="16002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статусные права</a:t>
              </a:r>
              <a:endParaRPr sz="1800">
                <a:solidFill>
                  <a:schemeClr val="dk2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4236276" y="1112917"/>
              <a:ext cx="3437062" cy="1600275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7"/>
            <p:cNvSpPr txBox="1"/>
            <p:nvPr/>
          </p:nvSpPr>
          <p:spPr>
            <a:xfrm>
              <a:off x="4236276" y="1112917"/>
              <a:ext cx="3437062" cy="16002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 Math"/>
                  <a:ea typeface="Cambria Math"/>
                  <a:cs typeface="Cambria Math"/>
                  <a:sym typeface="Cambria Math"/>
                </a:rPr>
                <a:t>статусные обязанности</a:t>
              </a:r>
              <a:endParaRPr sz="1800">
                <a:solidFill>
                  <a:schemeClr val="dk2"/>
                </a:solidFill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Социальные роли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8"/>
          <p:cNvSpPr txBox="1"/>
          <p:nvPr/>
        </p:nvSpPr>
        <p:spPr>
          <a:xfrm>
            <a:off x="2443272" y="1825415"/>
            <a:ext cx="7139400" cy="646500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Социальная роль 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образец поведения, который общество признаёт целесообразным для обладателя данного статуса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92" name="Google Shape;192;p8"/>
          <p:cNvSpPr txBox="1"/>
          <p:nvPr/>
        </p:nvSpPr>
        <p:spPr>
          <a:xfrm>
            <a:off x="6985490" y="3097949"/>
            <a:ext cx="2592288" cy="369332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Социальная роль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93" name="Google Shape;193;p8"/>
          <p:cNvSpPr txBox="1"/>
          <p:nvPr/>
        </p:nvSpPr>
        <p:spPr>
          <a:xfrm>
            <a:off x="2520994" y="3097949"/>
            <a:ext cx="2592288" cy="369332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Социальный статус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94" name="Google Shape;194;p8"/>
          <p:cNvSpPr txBox="1"/>
          <p:nvPr/>
        </p:nvSpPr>
        <p:spPr>
          <a:xfrm>
            <a:off x="2520994" y="4399610"/>
            <a:ext cx="2592288" cy="369332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им обладают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95" name="Google Shape;195;p8"/>
          <p:cNvSpPr txBox="1"/>
          <p:nvPr/>
        </p:nvSpPr>
        <p:spPr>
          <a:xfrm>
            <a:off x="6985490" y="4407698"/>
            <a:ext cx="2592288" cy="369332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её выполняют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3583112" y="3517924"/>
            <a:ext cx="468052" cy="809677"/>
          </a:xfrm>
          <a:prstGeom prst="downArrow">
            <a:avLst>
              <a:gd fmla="val 50000" name="adj1"/>
              <a:gd fmla="val 77227" name="adj2"/>
            </a:avLst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8047608" y="3552311"/>
            <a:ext cx="468052" cy="809677"/>
          </a:xfrm>
          <a:prstGeom prst="downArrow">
            <a:avLst>
              <a:gd fmla="val 50000" name="adj1"/>
              <a:gd fmla="val 77227" name="adj2"/>
            </a:avLst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8"/>
          <p:cNvSpPr txBox="1"/>
          <p:nvPr/>
        </p:nvSpPr>
        <p:spPr>
          <a:xfrm>
            <a:off x="2508644" y="5463924"/>
            <a:ext cx="7139400" cy="646500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Ролевой набор 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совокупность принадлежащих конкретному человеку ролей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Социальные роли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04" name="Google Shape;204;p9"/>
          <p:cNvGrpSpPr/>
          <p:nvPr/>
        </p:nvGrpSpPr>
        <p:grpSpPr>
          <a:xfrm>
            <a:off x="2274494" y="2656794"/>
            <a:ext cx="7774070" cy="2880326"/>
            <a:chOff x="1396" y="1224132"/>
            <a:chExt cx="7774070" cy="2880326"/>
          </a:xfrm>
        </p:grpSpPr>
        <p:sp>
          <p:nvSpPr>
            <p:cNvPr id="205" name="Google Shape;205;p9"/>
            <p:cNvSpPr/>
            <p:nvPr/>
          </p:nvSpPr>
          <p:spPr>
            <a:xfrm>
              <a:off x="3888432" y="2041738"/>
              <a:ext cx="3069429" cy="34339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6" name="Google Shape;206;p9"/>
            <p:cNvSpPr/>
            <p:nvPr/>
          </p:nvSpPr>
          <p:spPr>
            <a:xfrm>
              <a:off x="3888432" y="2041738"/>
              <a:ext cx="1090824" cy="34339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7" name="Google Shape;207;p9"/>
            <p:cNvSpPr/>
            <p:nvPr/>
          </p:nvSpPr>
          <p:spPr>
            <a:xfrm>
              <a:off x="2899129" y="2041738"/>
              <a:ext cx="989302" cy="34339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8" name="Google Shape;208;p9"/>
            <p:cNvSpPr/>
            <p:nvPr/>
          </p:nvSpPr>
          <p:spPr>
            <a:xfrm>
              <a:off x="819002" y="2041738"/>
              <a:ext cx="3069429" cy="34339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9" name="Google Shape;209;p9"/>
            <p:cNvSpPr/>
            <p:nvPr/>
          </p:nvSpPr>
          <p:spPr>
            <a:xfrm>
              <a:off x="1853362" y="1224132"/>
              <a:ext cx="4070138" cy="817605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9"/>
            <p:cNvSpPr txBox="1"/>
            <p:nvPr/>
          </p:nvSpPr>
          <p:spPr>
            <a:xfrm>
              <a:off x="1853362" y="1224132"/>
              <a:ext cx="4070138" cy="8176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социальные роли личности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1396" y="2385132"/>
              <a:ext cx="1635210" cy="171932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9"/>
            <p:cNvSpPr txBox="1"/>
            <p:nvPr/>
          </p:nvSpPr>
          <p:spPr>
            <a:xfrm>
              <a:off x="1396" y="2385132"/>
              <a:ext cx="1635210" cy="17193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семейно-быто- вые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1980001" y="2385132"/>
              <a:ext cx="1838255" cy="171932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9"/>
            <p:cNvSpPr txBox="1"/>
            <p:nvPr/>
          </p:nvSpPr>
          <p:spPr>
            <a:xfrm>
              <a:off x="1980001" y="2385132"/>
              <a:ext cx="1838255" cy="17193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профессиональ- ные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4161651" y="2385132"/>
              <a:ext cx="1635210" cy="171932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9"/>
            <p:cNvSpPr txBox="1"/>
            <p:nvPr/>
          </p:nvSpPr>
          <p:spPr>
            <a:xfrm>
              <a:off x="4161651" y="2385132"/>
              <a:ext cx="1635210" cy="17193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общественно- политические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6140256" y="2385132"/>
              <a:ext cx="1635210" cy="171932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9"/>
            <p:cNvSpPr txBox="1"/>
            <p:nvPr/>
          </p:nvSpPr>
          <p:spPr>
            <a:xfrm>
              <a:off x="6140256" y="2385132"/>
              <a:ext cx="1635210" cy="17193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ситуационные (пешеход, покупатель, пассажир)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2014-04-17T22:28:38Z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19.03.2022</vt:lpwstr>
  </property>
</Properties>
</file>