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HWNqmRj0+QG0EvW+a8bB3iN+d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B2499E-62A9-431B-B8B7-7B6D67C9AE20}">
  <a:tblStyle styleId="{58B2499E-62A9-431B-B8B7-7B6D67C9AE2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5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3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63613" y="3897442"/>
            <a:ext cx="7713662" cy="12591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89646" y="1135895"/>
            <a:ext cx="4921625" cy="55892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Н.Я.Данилевский отвергал географическое деление мировой культуры по частям света. Столь же ошибочным он считал разграниче- ние истории на Древнюю, Средневековую и Новую. Падение Римской империи в 476 г., событие, ознаменовавшее конец древней ис- тории и начало Средневековья, имело значе- ние для Европы, но отнюдь не для Китая и остальной части человечества. Учёный счи- тал, что у культур Рима, Греции, Индии, Еги- пта и других были свои древний, средневе- ковый и современный периоды. Н.Я.Дани- левский выдвинул идею о существовании множества цивилизаций, являвшихся выра- жением бесконечно богатого творческого ге- ния человечества. Каждая из них возникает, развивает свои собственные формы жизни (язык, способы общения, труда, формы быта и т.д.), свои моральные и духовные ценнос- ти, а затем погибает вместе с ними.</a:t>
            </a:r>
            <a:endParaRPr/>
          </a:p>
          <a:p>
            <a:pPr indent="0" lvl="0" marL="0" marR="0" rtl="0" algn="just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Ð°Ð½Ð¸Ð»ÐµÐ²ÑÐºÐ¸Ð¹, ÐÐ¸ÐºÐ¾Ð»Ð°Ð¹ Ð¯ÐºÐ¾Ð²Ð»ÐµÐ²Ð¸Ñ â ÐÐ¸ÐºÐ¸Ð¿ÐµÐ´Ð¸Ñ" id="245" name="Google Shape;2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4959" y="1233577"/>
            <a:ext cx="3865733" cy="51327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6" name="Google Shape;246;p10"/>
          <p:cNvSpPr txBox="1"/>
          <p:nvPr/>
        </p:nvSpPr>
        <p:spPr>
          <a:xfrm>
            <a:off x="5104959" y="6397352"/>
            <a:ext cx="3865733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Николай Данилевский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252" name="Google Shape;252;p11"/>
          <p:cNvSpPr txBox="1"/>
          <p:nvPr/>
        </p:nvSpPr>
        <p:spPr>
          <a:xfrm>
            <a:off x="93335" y="3654977"/>
            <a:ext cx="8955742" cy="30954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Лишь немногие народы смогли создать великие цивилизации и стать культурно- историческими типами. Все культурно-исторические типы одинаково самобытны и из себя черпают содержание своей исторической жизни. Но не все они реализуют своё содержание с одинаковой полнотой и многосторонностью. Как считал Дани- левский, большинство цивилизаций являются созидательными не во всех, а только в одной или нескольких областях деятельности. Так, греческая цивилизация дос- тигла непревзойденных высот в эстетической области, семитская - в религиозной, римская - в области права и политической организации. Прогресс человечества сос- тоит, по Данилевскому, не в том, чтобы идти в одном направлении, а в том, чтобы всё поле, составляющее поприще исторической деятельности, исходить в разных направлениях.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3" name="Google Shape;253;p11"/>
          <p:cNvGrpSpPr/>
          <p:nvPr/>
        </p:nvGrpSpPr>
        <p:grpSpPr>
          <a:xfrm>
            <a:off x="253380" y="1190462"/>
            <a:ext cx="8635649" cy="2464496"/>
            <a:chOff x="160045" y="17"/>
            <a:chExt cx="8635649" cy="2464496"/>
          </a:xfrm>
        </p:grpSpPr>
        <p:sp>
          <p:nvSpPr>
            <p:cNvPr id="254" name="Google Shape;254;p11"/>
            <p:cNvSpPr/>
            <p:nvPr/>
          </p:nvSpPr>
          <p:spPr>
            <a:xfrm>
              <a:off x="160045" y="17"/>
              <a:ext cx="7399136" cy="36529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1"/>
            <p:cNvSpPr txBox="1"/>
            <p:nvPr/>
          </p:nvSpPr>
          <p:spPr>
            <a:xfrm>
              <a:off x="170744" y="10716"/>
              <a:ext cx="7377738" cy="3438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Н.Я.Данилевский разделял все народы на три основных класса: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899959" y="365309"/>
              <a:ext cx="739913" cy="3915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11"/>
            <p:cNvSpPr/>
            <p:nvPr/>
          </p:nvSpPr>
          <p:spPr>
            <a:xfrm>
              <a:off x="1639872" y="495814"/>
              <a:ext cx="7155822" cy="52201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1"/>
            <p:cNvSpPr txBox="1"/>
            <p:nvPr/>
          </p:nvSpPr>
          <p:spPr>
            <a:xfrm>
              <a:off x="1655161" y="511103"/>
              <a:ext cx="7125244" cy="4914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позитивные творцы истории, создавшие великие цивилизации, или культурно-исторические типы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899959" y="365309"/>
              <a:ext cx="739913" cy="10440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0" name="Google Shape;260;p11"/>
            <p:cNvSpPr/>
            <p:nvPr/>
          </p:nvSpPr>
          <p:spPr>
            <a:xfrm>
              <a:off x="1639872" y="1148336"/>
              <a:ext cx="7155822" cy="52201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1"/>
            <p:cNvSpPr txBox="1"/>
            <p:nvPr/>
          </p:nvSpPr>
          <p:spPr>
            <a:xfrm>
              <a:off x="1655161" y="1163625"/>
              <a:ext cx="7125244" cy="4914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негативные творцы истории, которые, подобно гуннам, монголам и туркам не создавали великих цивилизаций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899959" y="365309"/>
              <a:ext cx="739913" cy="17673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3" name="Google Shape;263;p11"/>
            <p:cNvSpPr/>
            <p:nvPr/>
          </p:nvSpPr>
          <p:spPr>
            <a:xfrm>
              <a:off x="1639872" y="1800857"/>
              <a:ext cx="7155822" cy="66365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1"/>
            <p:cNvSpPr txBox="1"/>
            <p:nvPr/>
          </p:nvSpPr>
          <p:spPr>
            <a:xfrm>
              <a:off x="1659310" y="1820295"/>
              <a:ext cx="7116946" cy="6247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народов, творческий дух которых по какой-то причине задержи- вается в своём развитии на ранней стадии, и потому не ставших ни созидательной, ни разрушительной силой в истории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3096883" y="6444206"/>
            <a:ext cx="2039561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Освальд Шпенглер</a:t>
            </a:r>
            <a:endParaRPr/>
          </a:p>
        </p:txBody>
      </p:sp>
      <p:graphicFrame>
        <p:nvGraphicFramePr>
          <p:cNvPr id="271" name="Google Shape;271;p12"/>
          <p:cNvGraphicFramePr/>
          <p:nvPr/>
        </p:nvGraphicFramePr>
        <p:xfrm>
          <a:off x="177320" y="129453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{58B2499E-62A9-431B-B8B7-7B6D67C9AE20}</a:tableStyleId>
              </a:tblPr>
              <a:tblGrid>
                <a:gridCol w="4843250"/>
              </a:tblGrid>
              <a:tr h="461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Освальд Шпенглер (1880-1936)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261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Работа «Закат Европы» (1918 г.)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58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Исторический процесс – это череда сменяю- щих друг друга культур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Подлинными творцами истории являются культуры, которые достигли наивысшего расцвета и подъёма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Культуры, как и живые организмы, пережи- вают стадии зарождения, расцвета, старости и увядания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850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Заключительная стадия в развитии культу- ры – цивилизация (развитие науки и техни- ки, рационализм, атеизм, омертвление ду- ховной жизни)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Oswald Spengler (1880-1936) Ngerman Historian and Philosopher Photographed  C1930 Poster Print by (24 x 36): Amazon.ca: Home &amp;amp; Kitchen" id="272" name="Google Shape;2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6444" y="1294537"/>
            <a:ext cx="3916393" cy="547747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278" name="Google Shape;278;p13"/>
          <p:cNvGrpSpPr/>
          <p:nvPr/>
        </p:nvGrpSpPr>
        <p:grpSpPr>
          <a:xfrm>
            <a:off x="293371" y="1193699"/>
            <a:ext cx="4822020" cy="5471264"/>
            <a:chOff x="25951" y="3254"/>
            <a:chExt cx="4822020" cy="5471264"/>
          </a:xfrm>
        </p:grpSpPr>
        <p:sp>
          <p:nvSpPr>
            <p:cNvPr id="279" name="Google Shape;279;p13"/>
            <p:cNvSpPr/>
            <p:nvPr/>
          </p:nvSpPr>
          <p:spPr>
            <a:xfrm>
              <a:off x="25951" y="3254"/>
              <a:ext cx="4809351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 txBox="1"/>
            <p:nvPr/>
          </p:nvSpPr>
          <p:spPr>
            <a:xfrm>
              <a:off x="40519" y="17822"/>
              <a:ext cx="4780215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Великие культуры (по о.Шпенглеру)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506886" y="500642"/>
              <a:ext cx="480935" cy="3730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2" name="Google Shape;282;p13"/>
            <p:cNvSpPr/>
            <p:nvPr/>
          </p:nvSpPr>
          <p:spPr>
            <a:xfrm>
              <a:off x="987821" y="624989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 txBox="1"/>
            <p:nvPr/>
          </p:nvSpPr>
          <p:spPr>
            <a:xfrm>
              <a:off x="1002389" y="639557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египетская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506886" y="500642"/>
              <a:ext cx="480935" cy="994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13"/>
            <p:cNvSpPr/>
            <p:nvPr/>
          </p:nvSpPr>
          <p:spPr>
            <a:xfrm>
              <a:off x="987821" y="1246723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 txBox="1"/>
            <p:nvPr/>
          </p:nvSpPr>
          <p:spPr>
            <a:xfrm>
              <a:off x="1002389" y="1261291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вавилонская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506886" y="500642"/>
              <a:ext cx="480935" cy="16165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8" name="Google Shape;288;p13"/>
            <p:cNvSpPr/>
            <p:nvPr/>
          </p:nvSpPr>
          <p:spPr>
            <a:xfrm>
              <a:off x="987821" y="1868458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 txBox="1"/>
            <p:nvPr/>
          </p:nvSpPr>
          <p:spPr>
            <a:xfrm>
              <a:off x="1002389" y="1883026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индийская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506886" y="500642"/>
              <a:ext cx="480935" cy="22382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1" name="Google Shape;291;p13"/>
            <p:cNvSpPr/>
            <p:nvPr/>
          </p:nvSpPr>
          <p:spPr>
            <a:xfrm>
              <a:off x="987821" y="2490193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3"/>
            <p:cNvSpPr txBox="1"/>
            <p:nvPr/>
          </p:nvSpPr>
          <p:spPr>
            <a:xfrm>
              <a:off x="1002389" y="2504761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китайская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506886" y="500642"/>
              <a:ext cx="480935" cy="28599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13"/>
            <p:cNvSpPr/>
            <p:nvPr/>
          </p:nvSpPr>
          <p:spPr>
            <a:xfrm>
              <a:off x="987821" y="3111927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3"/>
            <p:cNvSpPr txBox="1"/>
            <p:nvPr/>
          </p:nvSpPr>
          <p:spPr>
            <a:xfrm>
              <a:off x="1002389" y="3126495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мексиканская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506886" y="500642"/>
              <a:ext cx="480935" cy="34817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7" name="Google Shape;297;p13"/>
            <p:cNvSpPr/>
            <p:nvPr/>
          </p:nvSpPr>
          <p:spPr>
            <a:xfrm>
              <a:off x="987821" y="3733662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3"/>
            <p:cNvSpPr txBox="1"/>
            <p:nvPr/>
          </p:nvSpPr>
          <p:spPr>
            <a:xfrm>
              <a:off x="1002389" y="3748230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аполлоновская (античная)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506886" y="500642"/>
              <a:ext cx="480935" cy="41034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0" name="Google Shape;300;p13"/>
            <p:cNvSpPr/>
            <p:nvPr/>
          </p:nvSpPr>
          <p:spPr>
            <a:xfrm>
              <a:off x="987821" y="4355397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3"/>
            <p:cNvSpPr txBox="1"/>
            <p:nvPr/>
          </p:nvSpPr>
          <p:spPr>
            <a:xfrm>
              <a:off x="1002389" y="4369965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фаустовская (западноевропейская)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506886" y="500642"/>
              <a:ext cx="480935" cy="47251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3" name="Google Shape;303;p13"/>
            <p:cNvSpPr/>
            <p:nvPr/>
          </p:nvSpPr>
          <p:spPr>
            <a:xfrm>
              <a:off x="987821" y="4977131"/>
              <a:ext cx="3860150" cy="4973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3"/>
            <p:cNvSpPr txBox="1"/>
            <p:nvPr/>
          </p:nvSpPr>
          <p:spPr>
            <a:xfrm>
              <a:off x="1002389" y="4991699"/>
              <a:ext cx="3831014" cy="468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арабская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Ð¿Ð¾Ð»Ð»Ð¾Ð½, Ñ.Ð½. ÐÐ¿Ð¾Ð»Ð»Ð¾Ð½ ÐÐµÐ»ÑÐ²ÐµÐ´ÐµÑÑÐºÐ¸Ð¹" id="305" name="Google Shape;3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6619" y="1190445"/>
            <a:ext cx="1966942" cy="29289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¤Ð°ÑÑÑ | ÐÐ´ Ð²Ð¸ÐºÐ¸ | Fandom" id="306" name="Google Shape;306;p13"/>
          <p:cNvPicPr preferRelativeResize="0"/>
          <p:nvPr/>
        </p:nvPicPr>
        <p:blipFill rotWithShape="1">
          <a:blip r:embed="rId4">
            <a:alphaModFix/>
          </a:blip>
          <a:srcRect b="6873" l="5939" r="5325" t="2560"/>
          <a:stretch/>
        </p:blipFill>
        <p:spPr>
          <a:xfrm>
            <a:off x="7022021" y="3824730"/>
            <a:ext cx="2027089" cy="292569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07" name="Google Shape;307;p13"/>
          <p:cNvSpPr txBox="1"/>
          <p:nvPr/>
        </p:nvSpPr>
        <p:spPr>
          <a:xfrm>
            <a:off x="7263561" y="1190445"/>
            <a:ext cx="1785549" cy="6383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Аполлон Бельведерский</a:t>
            </a:r>
            <a:endParaRPr/>
          </a:p>
        </p:txBody>
      </p:sp>
      <p:sp>
        <p:nvSpPr>
          <p:cNvPr id="308" name="Google Shape;308;p13"/>
          <p:cNvSpPr txBox="1"/>
          <p:nvPr/>
        </p:nvSpPr>
        <p:spPr>
          <a:xfrm>
            <a:off x="5188908" y="6112071"/>
            <a:ext cx="1785549" cy="6383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Доктор Фауст. Худ. Э.Делакруа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314" name="Google Shape;314;p14"/>
          <p:cNvSpPr txBox="1"/>
          <p:nvPr/>
        </p:nvSpPr>
        <p:spPr>
          <a:xfrm>
            <a:off x="3096883" y="6444206"/>
            <a:ext cx="2039561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Освальд Шпенглер</a:t>
            </a:r>
            <a:endParaRPr/>
          </a:p>
        </p:txBody>
      </p:sp>
      <p:pic>
        <p:nvPicPr>
          <p:cNvPr descr="Oswald Spengler (1880-1936) Ngerman Historian and Philosopher Photographed  C1930 Poster Print by (24 x 36): Amazon.ca: Home &amp;amp; Kitchen" id="315" name="Google Shape;3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6444" y="1294537"/>
            <a:ext cx="3916393" cy="547747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16" name="Google Shape;316;p14"/>
          <p:cNvSpPr txBox="1"/>
          <p:nvPr/>
        </p:nvSpPr>
        <p:spPr>
          <a:xfrm>
            <a:off x="89646" y="1135895"/>
            <a:ext cx="4921625" cy="50407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О.Шпенглер считал, что возникшие на соб- ственной этнической основе культуры (ин- дийская, китайская, западноевропейская и пр.) затем по мере дряхления вырождаются в цивилизацию. Однако возможен и обрат- ный вектор развития. Например, по Шпен- глеру, американская история демонстрирует нам, что культура может рождаться из ци- вилизации. В США в XIX в. существовала мощная буржуазно-демократическая циви- лизация, достигшая технических и экономи- ческих высот, но почти нищая по своей куль- туре, ввозившая и заимствовавшая всё луч- шее из Европы. Появление же американской культуры как самобытного, духовно укоре- нённого национального организма, способ- ного оказывать мировое влияние, произош- ло после Первой мировой войны.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322" name="Google Shape;322;p15"/>
          <p:cNvSpPr txBox="1"/>
          <p:nvPr/>
        </p:nvSpPr>
        <p:spPr>
          <a:xfrm>
            <a:off x="5287603" y="6426847"/>
            <a:ext cx="3752880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Арнольд Тойнби</a:t>
            </a:r>
            <a:endParaRPr/>
          </a:p>
        </p:txBody>
      </p:sp>
      <p:graphicFrame>
        <p:nvGraphicFramePr>
          <p:cNvPr id="323" name="Google Shape;323;p15"/>
          <p:cNvGraphicFramePr/>
          <p:nvPr/>
        </p:nvGraphicFramePr>
        <p:xfrm>
          <a:off x="177320" y="129453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{58B2499E-62A9-431B-B8B7-7B6D67C9AE20}</a:tableStyleId>
              </a:tblPr>
              <a:tblGrid>
                <a:gridCol w="5015775"/>
              </a:tblGrid>
              <a:tr h="461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Арнольд Тойнби (1889-1975)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261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Работа «Постижение истории» (12 т.: 1934-1961)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469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Цивилизации основаны на религии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Механизм существования цивилизации: «вы- зов – ответ». Вызов может быть природным (климат, природные катаклизмы) или со- циальным (завоевание)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Цивилизация состоит из творческого мень- шинства и инертного большинства. Мень- шинство находит ответы на вызовы, но для их реализации ему нужно большинство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31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Стадии развития цивилизации: возникнове- ние, рост, налом, разложение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55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истории выделял 21 цивилизацию. Считал, что в XX в. осталось существовать толь-ко 10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Ð¤Ð°ÐºÑÐ¾ÑÑ Ð¸ÑÑÐ¾ÑÐ¸Ð¸: ÑÐ°Ð·Ð²Ð¾Ð´ Ð² ÑÐµÐ¼ÑÐµ Ð½Ð°ÑÐ¾Ð´Ð¾Ð². ÐÐ¸Ð´ÐµÐ¾ÑÑÐ¾Ðº. ÐÐ´ÐµÐ¸ Ð¸ ÑÐ¼ÑÑÐ»Ñ" id="324" name="Google Shape;324;p15"/>
          <p:cNvPicPr preferRelativeResize="0"/>
          <p:nvPr/>
        </p:nvPicPr>
        <p:blipFill rotWithShape="1">
          <a:blip r:embed="rId3">
            <a:alphaModFix/>
          </a:blip>
          <a:srcRect b="0" l="6915" r="2891" t="0"/>
          <a:stretch/>
        </p:blipFill>
        <p:spPr>
          <a:xfrm>
            <a:off x="5287602" y="1294538"/>
            <a:ext cx="3752880" cy="51496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330" name="Google Shape;330;p16"/>
          <p:cNvSpPr txBox="1"/>
          <p:nvPr/>
        </p:nvSpPr>
        <p:spPr>
          <a:xfrm>
            <a:off x="1621377" y="6417258"/>
            <a:ext cx="3546395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Сэмюэл Хантингтон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31" name="Google Shape;331;p16"/>
          <p:cNvGraphicFramePr/>
          <p:nvPr/>
        </p:nvGraphicFramePr>
        <p:xfrm>
          <a:off x="177320" y="129453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{58B2499E-62A9-431B-B8B7-7B6D67C9AE20}</a:tableStyleId>
              </a:tblPr>
              <a:tblGrid>
                <a:gridCol w="4877750"/>
              </a:tblGrid>
              <a:tr h="461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Сэмюэл Хантингтон (1927-2008)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4261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Работа «Столкновение цивилизаций и пре- образование мирового порядка» (1996)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469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Цивилизация определяется рядом общих черт (язык, религия, обычаи, институты), а также самоидентификацией людей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86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Значима роль религии в выделении цивили- заций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Существует опасность возникновения кон- фликтов по линии цивилизационных разло- мов (зоны потенциальных конфликтов на рубежах цивилизаций с разными религия- ми, ценностями и культурами)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ÐÑÐ·Ð¾Ð²Ñ Ð¸ Ð¾ÑÐ²ÐµÑÑ. ÐÐ°Ðº Ð³Ð¸Ð±Ð½ÑÑ ÑÐ¸Ð²Ð¸Ð»Ð¸Ð·Ð°ÑÐ¸Ð¸ (fb2) | Ð¤Ð»Ð¸Ð±ÑÑÑÐ°" id="332" name="Google Shape;3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7772" y="1294538"/>
            <a:ext cx="3889364" cy="54505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338" name="Google Shape;338;p17"/>
          <p:cNvGrpSpPr/>
          <p:nvPr/>
        </p:nvGrpSpPr>
        <p:grpSpPr>
          <a:xfrm>
            <a:off x="654481" y="1192242"/>
            <a:ext cx="7921300" cy="5474179"/>
            <a:chOff x="387062" y="1797"/>
            <a:chExt cx="7921300" cy="5474179"/>
          </a:xfrm>
        </p:grpSpPr>
        <p:sp>
          <p:nvSpPr>
            <p:cNvPr id="339" name="Google Shape;339;p17"/>
            <p:cNvSpPr/>
            <p:nvPr/>
          </p:nvSpPr>
          <p:spPr>
            <a:xfrm>
              <a:off x="387062" y="1797"/>
              <a:ext cx="4351888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7"/>
            <p:cNvSpPr txBox="1"/>
            <p:nvPr/>
          </p:nvSpPr>
          <p:spPr>
            <a:xfrm>
              <a:off x="400150" y="14885"/>
              <a:ext cx="4325712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Цивилизации (по С.Хантингтону)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822251" y="448668"/>
              <a:ext cx="435188" cy="3351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2" name="Google Shape;342;p17"/>
            <p:cNvSpPr/>
            <p:nvPr/>
          </p:nvSpPr>
          <p:spPr>
            <a:xfrm>
              <a:off x="1257440" y="560386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7"/>
            <p:cNvSpPr txBox="1"/>
            <p:nvPr/>
          </p:nvSpPr>
          <p:spPr>
            <a:xfrm>
              <a:off x="1270528" y="573474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западная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822251" y="448668"/>
              <a:ext cx="435188" cy="8937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17"/>
            <p:cNvSpPr/>
            <p:nvPr/>
          </p:nvSpPr>
          <p:spPr>
            <a:xfrm>
              <a:off x="1257440" y="1118976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7"/>
            <p:cNvSpPr txBox="1"/>
            <p:nvPr/>
          </p:nvSpPr>
          <p:spPr>
            <a:xfrm>
              <a:off x="1270528" y="1132064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православная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822251" y="448668"/>
              <a:ext cx="435188" cy="14523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8" name="Google Shape;348;p17"/>
            <p:cNvSpPr/>
            <p:nvPr/>
          </p:nvSpPr>
          <p:spPr>
            <a:xfrm>
              <a:off x="1257440" y="1677566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7"/>
            <p:cNvSpPr txBox="1"/>
            <p:nvPr/>
          </p:nvSpPr>
          <p:spPr>
            <a:xfrm>
              <a:off x="1270528" y="1690654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исламская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822251" y="448668"/>
              <a:ext cx="435188" cy="20109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1" name="Google Shape;351;p17"/>
            <p:cNvSpPr/>
            <p:nvPr/>
          </p:nvSpPr>
          <p:spPr>
            <a:xfrm>
              <a:off x="1257440" y="2236156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7"/>
            <p:cNvSpPr txBox="1"/>
            <p:nvPr/>
          </p:nvSpPr>
          <p:spPr>
            <a:xfrm>
              <a:off x="1270528" y="2249244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индуистская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822251" y="448668"/>
              <a:ext cx="435188" cy="25695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4" name="Google Shape;354;p17"/>
            <p:cNvSpPr/>
            <p:nvPr/>
          </p:nvSpPr>
          <p:spPr>
            <a:xfrm>
              <a:off x="1257440" y="2794745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7"/>
            <p:cNvSpPr txBox="1"/>
            <p:nvPr/>
          </p:nvSpPr>
          <p:spPr>
            <a:xfrm>
              <a:off x="1270528" y="2807833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конфуцианская (синская)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822251" y="448668"/>
              <a:ext cx="435188" cy="31281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7" name="Google Shape;357;p17"/>
            <p:cNvSpPr/>
            <p:nvPr/>
          </p:nvSpPr>
          <p:spPr>
            <a:xfrm>
              <a:off x="1257440" y="3353335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7"/>
            <p:cNvSpPr txBox="1"/>
            <p:nvPr/>
          </p:nvSpPr>
          <p:spPr>
            <a:xfrm>
              <a:off x="1270528" y="3366423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японская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822251" y="448668"/>
              <a:ext cx="435188" cy="368669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0" name="Google Shape;360;p17"/>
            <p:cNvSpPr/>
            <p:nvPr/>
          </p:nvSpPr>
          <p:spPr>
            <a:xfrm>
              <a:off x="1257440" y="3911925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7"/>
            <p:cNvSpPr txBox="1"/>
            <p:nvPr/>
          </p:nvSpPr>
          <p:spPr>
            <a:xfrm>
              <a:off x="1270528" y="3925013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латиноамериканская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822251" y="448668"/>
              <a:ext cx="435188" cy="42452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3" name="Google Shape;363;p17"/>
            <p:cNvSpPr/>
            <p:nvPr/>
          </p:nvSpPr>
          <p:spPr>
            <a:xfrm>
              <a:off x="1257440" y="4470515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7"/>
            <p:cNvSpPr txBox="1"/>
            <p:nvPr/>
          </p:nvSpPr>
          <p:spPr>
            <a:xfrm>
              <a:off x="1270528" y="4483603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африканская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822251" y="448668"/>
              <a:ext cx="435188" cy="48038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6" name="Google Shape;366;p17"/>
            <p:cNvSpPr/>
            <p:nvPr/>
          </p:nvSpPr>
          <p:spPr>
            <a:xfrm>
              <a:off x="1257440" y="5029105"/>
              <a:ext cx="7050922" cy="4468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7"/>
            <p:cNvSpPr txBox="1"/>
            <p:nvPr/>
          </p:nvSpPr>
          <p:spPr>
            <a:xfrm>
              <a:off x="1270528" y="5042193"/>
              <a:ext cx="7024746" cy="420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буддистская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373" name="Google Shape;373;p18"/>
          <p:cNvGrpSpPr/>
          <p:nvPr/>
        </p:nvGrpSpPr>
        <p:grpSpPr>
          <a:xfrm>
            <a:off x="267727" y="1888385"/>
            <a:ext cx="8651675" cy="4150905"/>
            <a:chOff x="308" y="646181"/>
            <a:chExt cx="8651675" cy="4150905"/>
          </a:xfrm>
        </p:grpSpPr>
        <p:sp>
          <p:nvSpPr>
            <p:cNvPr id="374" name="Google Shape;374;p18"/>
            <p:cNvSpPr/>
            <p:nvPr/>
          </p:nvSpPr>
          <p:spPr>
            <a:xfrm>
              <a:off x="4326146" y="1579264"/>
              <a:ext cx="2322970" cy="641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5" name="Google Shape;375;p18"/>
            <p:cNvSpPr/>
            <p:nvPr/>
          </p:nvSpPr>
          <p:spPr>
            <a:xfrm>
              <a:off x="2002778" y="1579264"/>
              <a:ext cx="2323367" cy="6410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376" name="Google Shape;376;p18"/>
            <p:cNvSpPr/>
            <p:nvPr/>
          </p:nvSpPr>
          <p:spPr>
            <a:xfrm>
              <a:off x="1285743" y="646181"/>
              <a:ext cx="6080806" cy="93308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8"/>
            <p:cNvSpPr txBox="1"/>
            <p:nvPr/>
          </p:nvSpPr>
          <p:spPr>
            <a:xfrm>
              <a:off x="1285743" y="646181"/>
              <a:ext cx="6080806" cy="9330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Особенность цивилизационного подхода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308" y="2220264"/>
              <a:ext cx="4004941" cy="257682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8"/>
            <p:cNvSpPr txBox="1"/>
            <p:nvPr/>
          </p:nvSpPr>
          <p:spPr>
            <a:xfrm>
              <a:off x="308" y="2220264"/>
              <a:ext cx="4004941" cy="25768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цивилизации не  рассматриваются как последовательно следующие одна за другой, они сосуществуют друг с другом в каждый момент времени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4646249" y="2220264"/>
              <a:ext cx="4005734" cy="257682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8"/>
            <p:cNvSpPr txBox="1"/>
            <p:nvPr/>
          </p:nvSpPr>
          <p:spPr>
            <a:xfrm>
              <a:off x="4646249" y="2220264"/>
              <a:ext cx="4005734" cy="25768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признание того, что процессы, которые происходили в одной цивилизации, не обязательно должны повториться в других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9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387" name="Google Shape;387;p19"/>
          <p:cNvGrpSpPr/>
          <p:nvPr/>
        </p:nvGrpSpPr>
        <p:grpSpPr>
          <a:xfrm>
            <a:off x="215661" y="1254305"/>
            <a:ext cx="8738557" cy="5396660"/>
            <a:chOff x="0" y="3475"/>
            <a:chExt cx="8738557" cy="5396660"/>
          </a:xfrm>
        </p:grpSpPr>
        <p:sp>
          <p:nvSpPr>
            <p:cNvPr id="388" name="Google Shape;388;p19"/>
            <p:cNvSpPr/>
            <p:nvPr/>
          </p:nvSpPr>
          <p:spPr>
            <a:xfrm>
              <a:off x="2939708" y="2166249"/>
              <a:ext cx="3678608" cy="152754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9"/>
            <p:cNvSpPr txBox="1"/>
            <p:nvPr/>
          </p:nvSpPr>
          <p:spPr>
            <a:xfrm>
              <a:off x="3478428" y="2389952"/>
              <a:ext cx="2601168" cy="10801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 цивилизационной идентичности Беларуси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 rot="-5714459">
              <a:off x="4511342" y="1598473"/>
              <a:ext cx="338701" cy="51936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9"/>
            <p:cNvSpPr txBox="1"/>
            <p:nvPr/>
          </p:nvSpPr>
          <p:spPr>
            <a:xfrm rot="5085541">
              <a:off x="4566788" y="1752939"/>
              <a:ext cx="237091" cy="311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2816522" y="3475"/>
              <a:ext cx="3528207" cy="152754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9"/>
            <p:cNvSpPr txBox="1"/>
            <p:nvPr/>
          </p:nvSpPr>
          <p:spPr>
            <a:xfrm>
              <a:off x="3333216" y="227178"/>
              <a:ext cx="2494819" cy="10801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географическое положение на пере- крёстке европейских дорог и путей из Балт- ийского в Чёрное море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4" name="Google Shape;394;p19"/>
            <p:cNvSpPr/>
            <p:nvPr/>
          </p:nvSpPr>
          <p:spPr>
            <a:xfrm rot="-1245043">
              <a:off x="6230006" y="2071448"/>
              <a:ext cx="259378" cy="51936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9"/>
            <p:cNvSpPr txBox="1"/>
            <p:nvPr/>
          </p:nvSpPr>
          <p:spPr>
            <a:xfrm rot="-1245043">
              <a:off x="6232530" y="2189106"/>
              <a:ext cx="181565" cy="311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6445459" y="1100460"/>
              <a:ext cx="2293098" cy="152754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9"/>
            <p:cNvSpPr txBox="1"/>
            <p:nvPr/>
          </p:nvSpPr>
          <p:spPr>
            <a:xfrm>
              <a:off x="6781275" y="1324163"/>
              <a:ext cx="1621466" cy="10801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умеренный климат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8" name="Google Shape;398;p19"/>
            <p:cNvSpPr/>
            <p:nvPr/>
          </p:nvSpPr>
          <p:spPr>
            <a:xfrm rot="2568038">
              <a:off x="5583664" y="3556117"/>
              <a:ext cx="303764" cy="51936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9"/>
            <p:cNvSpPr txBox="1"/>
            <p:nvPr/>
          </p:nvSpPr>
          <p:spPr>
            <a:xfrm rot="2568038">
              <a:off x="5595797" y="3629031"/>
              <a:ext cx="212635" cy="311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5475107" y="3872595"/>
              <a:ext cx="2293098" cy="152754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9"/>
            <p:cNvSpPr txBox="1"/>
            <p:nvPr/>
          </p:nvSpPr>
          <p:spPr>
            <a:xfrm>
              <a:off x="5810923" y="4096298"/>
              <a:ext cx="1621466" cy="10801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равнинный ландшафт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 rot="8895996">
              <a:off x="3348441" y="3457006"/>
              <a:ext cx="317014" cy="51936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9"/>
            <p:cNvSpPr txBox="1"/>
            <p:nvPr/>
          </p:nvSpPr>
          <p:spPr>
            <a:xfrm rot="-1904004">
              <a:off x="3436436" y="3535868"/>
              <a:ext cx="221910" cy="311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442487" y="3743201"/>
              <a:ext cx="3573101" cy="152754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9"/>
            <p:cNvSpPr txBox="1"/>
            <p:nvPr/>
          </p:nvSpPr>
          <p:spPr>
            <a:xfrm>
              <a:off x="965756" y="3966904"/>
              <a:ext cx="2526563" cy="10801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историческое со- существование разных народов, нахождение территории в составе разных государств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6" name="Google Shape;406;p19"/>
            <p:cNvSpPr/>
            <p:nvPr/>
          </p:nvSpPr>
          <p:spPr>
            <a:xfrm rot="-9807156">
              <a:off x="2997987" y="2171934"/>
              <a:ext cx="207077" cy="51936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9"/>
            <p:cNvSpPr txBox="1"/>
            <p:nvPr/>
          </p:nvSpPr>
          <p:spPr>
            <a:xfrm rot="992844">
              <a:off x="3058824" y="2284654"/>
              <a:ext cx="144954" cy="311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0" y="1212583"/>
              <a:ext cx="3138485" cy="152754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9"/>
            <p:cNvSpPr txBox="1"/>
            <p:nvPr/>
          </p:nvSpPr>
          <p:spPr>
            <a:xfrm>
              <a:off x="459620" y="1436286"/>
              <a:ext cx="2219245" cy="10801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многоконфес- сиональность (пра- вославие, католи- цизм, протестан- тизм, иудаизм, ислам)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Понятие цивилизации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0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sp>
        <p:nvSpPr>
          <p:cNvPr id="415" name="Google Shape;415;p20"/>
          <p:cNvSpPr txBox="1"/>
          <p:nvPr/>
        </p:nvSpPr>
        <p:spPr>
          <a:xfrm>
            <a:off x="2441275" y="6433717"/>
            <a:ext cx="2251982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Игнат Абдиралович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¤Ð°Ð¹Ð»:ÐÐ³Ð½Ð°Ñ ÐÐ°Ð½ÑÑÑÑÐºÑ.jpg â ÐÐ¸ÐºÐ¸Ð¿ÐµÐ´Ð¸Ñ" id="416" name="Google Shape;4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3257" y="1233577"/>
            <a:ext cx="4293071" cy="55114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17" name="Google Shape;417;p20"/>
          <p:cNvSpPr txBox="1"/>
          <p:nvPr/>
        </p:nvSpPr>
        <p:spPr>
          <a:xfrm>
            <a:off x="73805" y="1207697"/>
            <a:ext cx="4541328" cy="2613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Белорусский философ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Игнат Абдирало- вич (Канчевский)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(1896-1923 гг.) в эссе «Извечным путём. Исследование бело- русского мировоззрения» (1921 г.) счи- тал, что особенностью белорусского на- рода является колебание между Восто- ком и Западом и неприятие ни одного из этих путей, стремление сохранить свою независимость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цивилизации</a:t>
            </a: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267486" y="1266170"/>
            <a:ext cx="8600400" cy="5300444"/>
            <a:chOff x="67" y="75725"/>
            <a:chExt cx="8600400" cy="5300444"/>
          </a:xfrm>
        </p:grpSpPr>
        <p:sp>
          <p:nvSpPr>
            <p:cNvPr id="83" name="Google Shape;83;p3"/>
            <p:cNvSpPr/>
            <p:nvPr/>
          </p:nvSpPr>
          <p:spPr>
            <a:xfrm>
              <a:off x="6549608" y="2162194"/>
              <a:ext cx="91440" cy="5798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84" name="Google Shape;84;p3"/>
            <p:cNvSpPr/>
            <p:nvPr/>
          </p:nvSpPr>
          <p:spPr>
            <a:xfrm>
              <a:off x="4265366" y="925527"/>
              <a:ext cx="2329961" cy="5798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85" name="Google Shape;85;p3"/>
            <p:cNvSpPr/>
            <p:nvPr/>
          </p:nvSpPr>
          <p:spPr>
            <a:xfrm>
              <a:off x="1959486" y="2162194"/>
              <a:ext cx="91440" cy="5798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86" name="Google Shape;86;p3"/>
            <p:cNvSpPr/>
            <p:nvPr/>
          </p:nvSpPr>
          <p:spPr>
            <a:xfrm>
              <a:off x="2005206" y="925527"/>
              <a:ext cx="2260159" cy="57984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87" name="Google Shape;87;p3"/>
            <p:cNvSpPr/>
            <p:nvPr/>
          </p:nvSpPr>
          <p:spPr>
            <a:xfrm>
              <a:off x="2121299" y="75725"/>
              <a:ext cx="4288133" cy="84980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2121299" y="75725"/>
              <a:ext cx="4288133" cy="8498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(лат. civilis</a:t>
              </a:r>
              <a:r>
                <a:rPr b="0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гражданский, государственный)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43" y="1505370"/>
              <a:ext cx="4009726" cy="6568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 txBox="1"/>
            <p:nvPr/>
          </p:nvSpPr>
          <p:spPr>
            <a:xfrm>
              <a:off x="343" y="1505370"/>
              <a:ext cx="4009726" cy="6568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ступень развития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ступень развития общества, следующая за варварством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590465" y="1505370"/>
              <a:ext cx="4009726" cy="6568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 txBox="1"/>
            <p:nvPr/>
          </p:nvSpPr>
          <p:spPr>
            <a:xfrm>
              <a:off x="4590465" y="1505370"/>
              <a:ext cx="4009726" cy="6568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отдельное общество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590189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 txBox="1"/>
            <p:nvPr/>
          </p:nvSpPr>
          <p:spPr>
            <a:xfrm>
              <a:off x="4590189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устойчивое целостное культурно-ис- торическое сообщество, которое от- личается общностью духовных цен- ностей и культурных традиций, сход- ством социально-политического и ма- териально-производственного разви- тия, особенностями образа жизни и определённым типом личности, об- щими этническими признаками и оп- ределёнными географическими рам- ками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цивилизации</a:t>
            </a:r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89896" y="1118051"/>
            <a:ext cx="8962619" cy="23154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Некоторыми учёными цивилизация рассматривается как стадия в развитии общес- тва. Так в работах Л.Моргана (1818-1881), Ф.Энгельса (1820-1895) цивилизация - это определённая ступень в развитии общества, которая наступает за дикостью и варварством.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Дикость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 это эпоха господства присваивающего хозяйства.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Варвар- ство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 время преобладания скотоводства и земледелия.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Цивилизация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 период, связанный с появлением частной собственности, ремесла, городских поселений, письменности, государства. Некоторые современные учёные также рассматривают цивилизацию как стадию в развитии общества.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Ñ ÐµÐ²ÑÐµÑÐ¼ Ð¾ÑÐµÐ½Ñ Ð¼Ð½Ð¾Ð³Ð¸Ð¼ Ð¾Ð±ÑÐ·Ð°Ð½ÑÂ» - ÐÐ²ÑÐµÐ¹ÑÐºÐ¸Ð¹ ÐÐ±Ð¾Ð·ÑÐµÐ²Ð°ÑÐµÐ»ÑÐÐ²ÑÐµÐ¹ÑÐºÐ¸Ð¹  ÐÐ±Ð¾Ð·ÑÐµÐ²Ð°ÑÐµÐ»Ñ" id="103" name="Google Shape;1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820" y="3433483"/>
            <a:ext cx="2259165" cy="329004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Ð¾ÑÐ³Ð°Ð½, ÐÑÑÐ¸Ñ ÐÐµÐ½ÑÐ¸ â ÐÐ¸ÐºÐ¸Ð¿ÐµÐ´Ð¸Ñ"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7342" y="3431723"/>
            <a:ext cx="2437282" cy="329180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5" name="Google Shape;105;p4"/>
          <p:cNvSpPr txBox="1"/>
          <p:nvPr/>
        </p:nvSpPr>
        <p:spPr>
          <a:xfrm>
            <a:off x="2450909" y="6395723"/>
            <a:ext cx="1870079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Фридрих Энгельс</a:t>
            </a:r>
            <a:endParaRPr/>
          </a:p>
        </p:txBody>
      </p:sp>
      <p:sp>
        <p:nvSpPr>
          <p:cNvPr id="106" name="Google Shape;106;p4"/>
          <p:cNvSpPr txBox="1"/>
          <p:nvPr/>
        </p:nvSpPr>
        <p:spPr>
          <a:xfrm>
            <a:off x="4100415" y="3431723"/>
            <a:ext cx="2416927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Льюис Генри Морган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цивилизации</a:t>
            </a: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191567" y="1507856"/>
            <a:ext cx="8725006" cy="4864264"/>
            <a:chOff x="3308" y="252797"/>
            <a:chExt cx="8725006" cy="4864264"/>
          </a:xfrm>
        </p:grpSpPr>
        <p:sp>
          <p:nvSpPr>
            <p:cNvPr id="113" name="Google Shape;113;p5"/>
            <p:cNvSpPr/>
            <p:nvPr/>
          </p:nvSpPr>
          <p:spPr>
            <a:xfrm>
              <a:off x="7316281" y="1771424"/>
              <a:ext cx="91440" cy="263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4" name="Google Shape;114;p5"/>
            <p:cNvSpPr/>
            <p:nvPr/>
          </p:nvSpPr>
          <p:spPr>
            <a:xfrm>
              <a:off x="4365811" y="880329"/>
              <a:ext cx="2996189" cy="263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5" name="Google Shape;115;p5"/>
            <p:cNvSpPr/>
            <p:nvPr/>
          </p:nvSpPr>
          <p:spPr>
            <a:xfrm>
              <a:off x="4320091" y="1771424"/>
              <a:ext cx="91440" cy="263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6" name="Google Shape;116;p5"/>
            <p:cNvSpPr/>
            <p:nvPr/>
          </p:nvSpPr>
          <p:spPr>
            <a:xfrm>
              <a:off x="4320091" y="880329"/>
              <a:ext cx="91440" cy="263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7" name="Google Shape;117;p5"/>
            <p:cNvSpPr/>
            <p:nvPr/>
          </p:nvSpPr>
          <p:spPr>
            <a:xfrm>
              <a:off x="1323901" y="4225966"/>
              <a:ext cx="91440" cy="263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8" name="Google Shape;118;p5"/>
            <p:cNvSpPr/>
            <p:nvPr/>
          </p:nvSpPr>
          <p:spPr>
            <a:xfrm>
              <a:off x="1323901" y="3334870"/>
              <a:ext cx="91440" cy="263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9" name="Google Shape;119;p5"/>
            <p:cNvSpPr/>
            <p:nvPr/>
          </p:nvSpPr>
          <p:spPr>
            <a:xfrm>
              <a:off x="1323901" y="1771424"/>
              <a:ext cx="91440" cy="263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0" name="Google Shape;120;p5"/>
            <p:cNvSpPr/>
            <p:nvPr/>
          </p:nvSpPr>
          <p:spPr>
            <a:xfrm>
              <a:off x="1369621" y="880329"/>
              <a:ext cx="2996189" cy="2635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1" name="Google Shape;121;p5"/>
            <p:cNvSpPr/>
            <p:nvPr/>
          </p:nvSpPr>
          <p:spPr>
            <a:xfrm>
              <a:off x="2052916" y="252797"/>
              <a:ext cx="4625790" cy="6275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 txBox="1"/>
            <p:nvPr/>
          </p:nvSpPr>
          <p:spPr>
            <a:xfrm>
              <a:off x="2052916" y="252797"/>
              <a:ext cx="4625790" cy="6275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Стадии в развитии общества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3308" y="1143892"/>
              <a:ext cx="2732626" cy="6275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3308" y="1143892"/>
              <a:ext cx="2732626" cy="6275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Дикость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308" y="2034988"/>
              <a:ext cx="2732626" cy="129988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3308" y="2034988"/>
              <a:ext cx="2732626" cy="1299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господство присваиваю- щего хозяйства (охота, рыболовство, собира- тельство)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308" y="3598434"/>
              <a:ext cx="2732626" cy="6275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 txBox="1"/>
            <p:nvPr/>
          </p:nvSpPr>
          <p:spPr>
            <a:xfrm>
              <a:off x="3308" y="3598434"/>
              <a:ext cx="2732626" cy="6275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отсутствие частной собственности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308" y="4489529"/>
              <a:ext cx="2732626" cy="6275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3308" y="4489529"/>
              <a:ext cx="2732626" cy="6275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равенство людей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999498" y="1143892"/>
              <a:ext cx="2732626" cy="6275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2999498" y="1143892"/>
              <a:ext cx="2732626" cy="6275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Варварство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999498" y="2034988"/>
              <a:ext cx="2732626" cy="129988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2999498" y="2034988"/>
              <a:ext cx="2732626" cy="1299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возникновение произво- дящего хозяйства (земле- делие и скотоводство), частной собственности и социальной иерархии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995688" y="1143892"/>
              <a:ext cx="2732626" cy="6275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5995688" y="1143892"/>
              <a:ext cx="2732626" cy="6275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995688" y="2034988"/>
              <a:ext cx="2732626" cy="129988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5995688" y="2034988"/>
              <a:ext cx="2732626" cy="1299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возникновение государ- ства, городов, письмен- ности, социальных страт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цивилизации</a:t>
            </a:r>
            <a:endParaRPr/>
          </a:p>
        </p:txBody>
      </p:sp>
      <p:grpSp>
        <p:nvGrpSpPr>
          <p:cNvPr id="144" name="Google Shape;144;p6"/>
          <p:cNvGrpSpPr/>
          <p:nvPr/>
        </p:nvGrpSpPr>
        <p:grpSpPr>
          <a:xfrm>
            <a:off x="714789" y="1227757"/>
            <a:ext cx="7671288" cy="5454907"/>
            <a:chOff x="516381" y="2806"/>
            <a:chExt cx="7671288" cy="5454907"/>
          </a:xfrm>
        </p:grpSpPr>
        <p:sp>
          <p:nvSpPr>
            <p:cNvPr id="145" name="Google Shape;145;p6"/>
            <p:cNvSpPr/>
            <p:nvPr/>
          </p:nvSpPr>
          <p:spPr>
            <a:xfrm>
              <a:off x="516381" y="2806"/>
              <a:ext cx="4659851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535177" y="21602"/>
              <a:ext cx="4622259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локальной цивилизации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982366" y="644560"/>
              <a:ext cx="465985" cy="4813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8" name="Google Shape;148;p6"/>
            <p:cNvSpPr/>
            <p:nvPr/>
          </p:nvSpPr>
          <p:spPr>
            <a:xfrm>
              <a:off x="1448351" y="804998"/>
              <a:ext cx="6739318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 txBox="1"/>
            <p:nvPr/>
          </p:nvSpPr>
          <p:spPr>
            <a:xfrm>
              <a:off x="1467147" y="823794"/>
              <a:ext cx="6701726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общность духовных ценностей и культурных традиций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982366" y="644560"/>
              <a:ext cx="465985" cy="12835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1" name="Google Shape;151;p6"/>
            <p:cNvSpPr/>
            <p:nvPr/>
          </p:nvSpPr>
          <p:spPr>
            <a:xfrm>
              <a:off x="1448351" y="1607191"/>
              <a:ext cx="6739318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 txBox="1"/>
            <p:nvPr/>
          </p:nvSpPr>
          <p:spPr>
            <a:xfrm>
              <a:off x="1467147" y="1625987"/>
              <a:ext cx="6701726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сходство социально-политического и материально-производ- ственного развития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982366" y="644560"/>
              <a:ext cx="465985" cy="20856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" name="Google Shape;154;p6"/>
            <p:cNvSpPr/>
            <p:nvPr/>
          </p:nvSpPr>
          <p:spPr>
            <a:xfrm>
              <a:off x="1448351" y="2409383"/>
              <a:ext cx="6739318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 txBox="1"/>
            <p:nvPr/>
          </p:nvSpPr>
          <p:spPr>
            <a:xfrm>
              <a:off x="1467147" y="2428179"/>
              <a:ext cx="6701726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особенности образа жизни 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982366" y="644560"/>
              <a:ext cx="465985" cy="288789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6"/>
            <p:cNvSpPr/>
            <p:nvPr/>
          </p:nvSpPr>
          <p:spPr>
            <a:xfrm>
              <a:off x="1448351" y="3211575"/>
              <a:ext cx="6739318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1467147" y="3230371"/>
              <a:ext cx="6701726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определённый тип личности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982366" y="644560"/>
              <a:ext cx="465985" cy="36900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0" name="Google Shape;160;p6"/>
            <p:cNvSpPr/>
            <p:nvPr/>
          </p:nvSpPr>
          <p:spPr>
            <a:xfrm>
              <a:off x="1448351" y="4013768"/>
              <a:ext cx="6739318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1467147" y="4032564"/>
              <a:ext cx="6701726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общие этнические признаки 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82366" y="644560"/>
              <a:ext cx="465985" cy="44922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6"/>
            <p:cNvSpPr/>
            <p:nvPr/>
          </p:nvSpPr>
          <p:spPr>
            <a:xfrm>
              <a:off x="1448351" y="4815960"/>
              <a:ext cx="6739318" cy="641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1467147" y="4834756"/>
              <a:ext cx="6701726" cy="6041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определённые географические рамки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7"/>
          <p:cNvGrpSpPr/>
          <p:nvPr/>
        </p:nvGrpSpPr>
        <p:grpSpPr>
          <a:xfrm>
            <a:off x="268388" y="2268747"/>
            <a:ext cx="8650353" cy="3390181"/>
            <a:chOff x="969" y="1026543"/>
            <a:chExt cx="8650353" cy="3390181"/>
          </a:xfrm>
        </p:grpSpPr>
        <p:sp>
          <p:nvSpPr>
            <p:cNvPr id="170" name="Google Shape;170;p7"/>
            <p:cNvSpPr/>
            <p:nvPr/>
          </p:nvSpPr>
          <p:spPr>
            <a:xfrm>
              <a:off x="4326146" y="1633531"/>
              <a:ext cx="3022531" cy="4169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71" name="Google Shape;171;p7"/>
            <p:cNvSpPr/>
            <p:nvPr/>
          </p:nvSpPr>
          <p:spPr>
            <a:xfrm>
              <a:off x="4280426" y="1633531"/>
              <a:ext cx="91440" cy="4169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2" name="Google Shape;172;p7"/>
            <p:cNvSpPr/>
            <p:nvPr/>
          </p:nvSpPr>
          <p:spPr>
            <a:xfrm>
              <a:off x="1303614" y="1633531"/>
              <a:ext cx="3022531" cy="4169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73" name="Google Shape;173;p7"/>
            <p:cNvSpPr/>
            <p:nvPr/>
          </p:nvSpPr>
          <p:spPr>
            <a:xfrm>
              <a:off x="1328465" y="1026543"/>
              <a:ext cx="5995362" cy="60698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1328465" y="1026543"/>
              <a:ext cx="5995362" cy="6069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Цивилизационный подход к изучению истории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969" y="2050514"/>
              <a:ext cx="2605290" cy="23662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969" y="2050514"/>
              <a:ext cx="2605290" cy="23662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 человечества нет исто- рии как единого все- мирно-исторического процесса, а есть история отдельных стран и наро- дов, цивилизаций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023243" y="2050514"/>
              <a:ext cx="2605806" cy="23662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3023243" y="2050514"/>
              <a:ext cx="2605806" cy="23662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экономические факторы определяют развитие общества, а  духовные и культурные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046032" y="2050514"/>
              <a:ext cx="2605290" cy="23662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6046032" y="2050514"/>
              <a:ext cx="2605290" cy="23662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общие, а отличитель- ные черты в развитии стран и народов, их са- мобытность и непохо- жесть имеют главное значение для истории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81" name="Google Shape;181;p7"/>
          <p:cNvSpPr txBox="1"/>
          <p:nvPr>
            <p:ph type="title"/>
          </p:nvPr>
        </p:nvSpPr>
        <p:spPr>
          <a:xfrm>
            <a:off x="431800" y="0"/>
            <a:ext cx="8229600" cy="8747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pic>
        <p:nvPicPr>
          <p:cNvPr descr="ÐÐ°Ð½Ð¸Ð»ÐµÐ²ÑÐºÐ¸Ð¹, ÐÐ¸ÐºÐ¾Ð»Ð°Ð¹ Ð¯ÐºÐ¾Ð²Ð»ÐµÐ²Ð¸Ñ â ÐÐ¸ÐºÐ¸Ð¿ÐµÐ´Ð¸Ñ"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4959" y="1233577"/>
            <a:ext cx="3865733" cy="51327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8" name="Google Shape;188;p8"/>
          <p:cNvSpPr txBox="1"/>
          <p:nvPr/>
        </p:nvSpPr>
        <p:spPr>
          <a:xfrm>
            <a:off x="5104959" y="6397352"/>
            <a:ext cx="3865733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Николай Данилевский</a:t>
            </a:r>
            <a:endParaRPr/>
          </a:p>
        </p:txBody>
      </p:sp>
      <p:graphicFrame>
        <p:nvGraphicFramePr>
          <p:cNvPr id="189" name="Google Shape;189;p8"/>
          <p:cNvGraphicFramePr/>
          <p:nvPr/>
        </p:nvGraphicFramePr>
        <p:xfrm>
          <a:off x="177320" y="1294537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{58B2499E-62A9-431B-B8B7-7B6D67C9AE20}</a:tableStyleId>
              </a:tblPr>
              <a:tblGrid>
                <a:gridCol w="4800125"/>
              </a:tblGrid>
              <a:tr h="666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Николай Яковлевич Данилевский (1822-1885)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</a:tr>
              <a:tr h="3622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Работа «Россия и Европа» (1869 г.)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908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Теория культурно-исторических типов: Не существует истории как единого всемирно- исторического процесса, а есть лишь исто- рия отдельных «культурно-исторических типов» (цивилизаций)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908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Культурно-исторические типы развиваются подобно живым организмам, находятся в борьбе друг с другом и со внешней средой, один вытесняет другой на протяжении ис- тории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61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Начала цивилизации одного культурно-ис- торического типа не передаются народам другого типа. Каждый тип вырабатывает её для себя сам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Цивилизационный подход к изучению общества</a:t>
            </a:r>
            <a:endParaRPr/>
          </a:p>
        </p:txBody>
      </p:sp>
      <p:grpSp>
        <p:nvGrpSpPr>
          <p:cNvPr id="195" name="Google Shape;195;p9"/>
          <p:cNvGrpSpPr/>
          <p:nvPr/>
        </p:nvGrpSpPr>
        <p:grpSpPr>
          <a:xfrm>
            <a:off x="335322" y="1193593"/>
            <a:ext cx="6894046" cy="5471477"/>
            <a:chOff x="67902" y="3148"/>
            <a:chExt cx="6894046" cy="5471477"/>
          </a:xfrm>
        </p:grpSpPr>
        <p:sp>
          <p:nvSpPr>
            <p:cNvPr id="196" name="Google Shape;196;p9"/>
            <p:cNvSpPr/>
            <p:nvPr/>
          </p:nvSpPr>
          <p:spPr>
            <a:xfrm>
              <a:off x="67902" y="3148"/>
              <a:ext cx="6894046" cy="3419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9"/>
            <p:cNvSpPr txBox="1"/>
            <p:nvPr/>
          </p:nvSpPr>
          <p:spPr>
            <a:xfrm>
              <a:off x="77918" y="13164"/>
              <a:ext cx="6874014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Культурно-исторические типы (по Н.Я.Данилевскому)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757307" y="345115"/>
              <a:ext cx="689404" cy="2564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9"/>
            <p:cNvSpPr/>
            <p:nvPr/>
          </p:nvSpPr>
          <p:spPr>
            <a:xfrm>
              <a:off x="1446711" y="430607"/>
              <a:ext cx="2939370" cy="3419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9"/>
            <p:cNvSpPr txBox="1"/>
            <p:nvPr/>
          </p:nvSpPr>
          <p:spPr>
            <a:xfrm>
              <a:off x="1456727" y="440623"/>
              <a:ext cx="2919338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египетский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757307" y="345115"/>
              <a:ext cx="689404" cy="6839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9"/>
            <p:cNvSpPr/>
            <p:nvPr/>
          </p:nvSpPr>
          <p:spPr>
            <a:xfrm>
              <a:off x="1446711" y="858066"/>
              <a:ext cx="2939370" cy="3419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 txBox="1"/>
            <p:nvPr/>
          </p:nvSpPr>
          <p:spPr>
            <a:xfrm>
              <a:off x="1456727" y="868082"/>
              <a:ext cx="2919338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китайский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57307" y="345115"/>
              <a:ext cx="689404" cy="11113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5" name="Google Shape;205;p9"/>
            <p:cNvSpPr/>
            <p:nvPr/>
          </p:nvSpPr>
          <p:spPr>
            <a:xfrm>
              <a:off x="1446711" y="1285526"/>
              <a:ext cx="2939370" cy="3419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9"/>
            <p:cNvSpPr txBox="1"/>
            <p:nvPr/>
          </p:nvSpPr>
          <p:spPr>
            <a:xfrm>
              <a:off x="1456727" y="1295542"/>
              <a:ext cx="2919338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индийский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57307" y="345115"/>
              <a:ext cx="689404" cy="15388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9"/>
            <p:cNvSpPr/>
            <p:nvPr/>
          </p:nvSpPr>
          <p:spPr>
            <a:xfrm>
              <a:off x="1446711" y="1712985"/>
              <a:ext cx="2939370" cy="3419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1456727" y="1723001"/>
              <a:ext cx="2919338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иранский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757307" y="345115"/>
              <a:ext cx="689404" cy="196631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9"/>
            <p:cNvSpPr/>
            <p:nvPr/>
          </p:nvSpPr>
          <p:spPr>
            <a:xfrm>
              <a:off x="1446711" y="2140444"/>
              <a:ext cx="2939370" cy="3419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1456727" y="2150460"/>
              <a:ext cx="2919338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еврейский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757307" y="345115"/>
              <a:ext cx="689404" cy="23937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9"/>
            <p:cNvSpPr/>
            <p:nvPr/>
          </p:nvSpPr>
          <p:spPr>
            <a:xfrm>
              <a:off x="1446711" y="2567903"/>
              <a:ext cx="2939370" cy="3419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 txBox="1"/>
            <p:nvPr/>
          </p:nvSpPr>
          <p:spPr>
            <a:xfrm>
              <a:off x="1456727" y="2577919"/>
              <a:ext cx="2919338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греческий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757307" y="345115"/>
              <a:ext cx="689404" cy="28212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9"/>
            <p:cNvSpPr/>
            <p:nvPr/>
          </p:nvSpPr>
          <p:spPr>
            <a:xfrm>
              <a:off x="1446711" y="2995362"/>
              <a:ext cx="2939370" cy="3419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1456727" y="3005378"/>
              <a:ext cx="2919338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римский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757307" y="345115"/>
              <a:ext cx="689404" cy="32486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0" name="Google Shape;220;p9"/>
            <p:cNvSpPr/>
            <p:nvPr/>
          </p:nvSpPr>
          <p:spPr>
            <a:xfrm>
              <a:off x="1446711" y="3422821"/>
              <a:ext cx="2939370" cy="3419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1456727" y="3432837"/>
              <a:ext cx="2919338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романо-германский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757307" y="345115"/>
              <a:ext cx="689404" cy="36761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3" name="Google Shape;223;p9"/>
            <p:cNvSpPr/>
            <p:nvPr/>
          </p:nvSpPr>
          <p:spPr>
            <a:xfrm>
              <a:off x="1446711" y="3850280"/>
              <a:ext cx="2939370" cy="3419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9"/>
            <p:cNvSpPr txBox="1"/>
            <p:nvPr/>
          </p:nvSpPr>
          <p:spPr>
            <a:xfrm>
              <a:off x="1456727" y="3860296"/>
              <a:ext cx="2919338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аравийский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757307" y="345115"/>
              <a:ext cx="689404" cy="41036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" name="Google Shape;226;p9"/>
            <p:cNvSpPr/>
            <p:nvPr/>
          </p:nvSpPr>
          <p:spPr>
            <a:xfrm>
              <a:off x="1446711" y="4277739"/>
              <a:ext cx="2939370" cy="3419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1456727" y="4287755"/>
              <a:ext cx="2919338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европейский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757307" y="345115"/>
              <a:ext cx="689404" cy="45310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9"/>
            <p:cNvSpPr/>
            <p:nvPr/>
          </p:nvSpPr>
          <p:spPr>
            <a:xfrm>
              <a:off x="1446711" y="4705198"/>
              <a:ext cx="2939370" cy="3419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1456727" y="4715214"/>
              <a:ext cx="2919338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мексиканский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757307" y="345115"/>
              <a:ext cx="689404" cy="49585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9"/>
            <p:cNvSpPr/>
            <p:nvPr/>
          </p:nvSpPr>
          <p:spPr>
            <a:xfrm>
              <a:off x="1446711" y="5132658"/>
              <a:ext cx="2939370" cy="3419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1456727" y="5142674"/>
              <a:ext cx="2919338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перуанский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4" name="Google Shape;234;p9"/>
          <p:cNvSpPr/>
          <p:nvPr/>
        </p:nvSpPr>
        <p:spPr>
          <a:xfrm>
            <a:off x="4787153" y="5898776"/>
            <a:ext cx="170328" cy="769443"/>
          </a:xfrm>
          <a:prstGeom prst="rightBrace">
            <a:avLst>
              <a:gd fmla="val 60185" name="adj1"/>
              <a:gd fmla="val 50000" name="adj2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4957481" y="5967872"/>
            <a:ext cx="4052048" cy="631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погибли насильственной смертью и не успели завершить развития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6" name="Google Shape;236;p9"/>
          <p:cNvGrpSpPr/>
          <p:nvPr/>
        </p:nvGrpSpPr>
        <p:grpSpPr>
          <a:xfrm>
            <a:off x="5021787" y="3240963"/>
            <a:ext cx="3809476" cy="1071937"/>
            <a:chOff x="1446711" y="2567903"/>
            <a:chExt cx="2939370" cy="341967"/>
          </a:xfrm>
        </p:grpSpPr>
        <p:sp>
          <p:nvSpPr>
            <p:cNvPr id="237" name="Google Shape;237;p9"/>
            <p:cNvSpPr/>
            <p:nvPr/>
          </p:nvSpPr>
          <p:spPr>
            <a:xfrm>
              <a:off x="1446711" y="2567903"/>
              <a:ext cx="2939370" cy="34196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 txBox="1"/>
            <p:nvPr/>
          </p:nvSpPr>
          <p:spPr>
            <a:xfrm>
              <a:off x="1456727" y="2577919"/>
              <a:ext cx="2919338" cy="321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Н.Я.Данилевский колебался в приз- нании новой Америки (США) осо- бым культурно-историческим ти- пом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29.09.2021</vt:lpwstr>
  </property>
</Properties>
</file>