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jqe+aw4JmDpEO7OLCNn8Lv/wfi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3D8CBFF-1105-40FB-86FB-AD95450B79A6}">
  <a:tblStyle styleId="{B3D8CBFF-1105-40FB-86FB-AD95450B79A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7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7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6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7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7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8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20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2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2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2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7470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Основы административного права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Административное правонарушение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21" name="Google Shape;221;p10"/>
          <p:cNvGrpSpPr/>
          <p:nvPr/>
        </p:nvGrpSpPr>
        <p:grpSpPr>
          <a:xfrm>
            <a:off x="189780" y="1421399"/>
            <a:ext cx="8773064" cy="881853"/>
            <a:chOff x="67" y="2742038"/>
            <a:chExt cx="4010278" cy="2634131"/>
          </a:xfrm>
        </p:grpSpPr>
        <p:sp>
          <p:nvSpPr>
            <p:cNvPr id="222" name="Google Shape;222;p10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10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Административное правонарушение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противоправное виновное деяние (действие или бездействие) физического лица, а равно противоправное деяние юридического лица, за которое установлена административная ответственность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24" name="Google Shape;224;p10"/>
          <p:cNvGrpSpPr/>
          <p:nvPr/>
        </p:nvGrpSpPr>
        <p:grpSpPr>
          <a:xfrm>
            <a:off x="414065" y="2432738"/>
            <a:ext cx="5063708" cy="2656755"/>
            <a:chOff x="224285" y="90"/>
            <a:chExt cx="5063708" cy="2656755"/>
          </a:xfrm>
        </p:grpSpPr>
        <p:sp>
          <p:nvSpPr>
            <p:cNvPr id="225" name="Google Shape;225;p10"/>
            <p:cNvSpPr/>
            <p:nvPr/>
          </p:nvSpPr>
          <p:spPr>
            <a:xfrm>
              <a:off x="224285" y="90"/>
              <a:ext cx="1671071" cy="35548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0"/>
            <p:cNvSpPr txBox="1"/>
            <p:nvPr/>
          </p:nvSpPr>
          <p:spPr>
            <a:xfrm>
              <a:off x="234697" y="10502"/>
              <a:ext cx="1650247" cy="33466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Признаки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10"/>
            <p:cNvSpPr/>
            <p:nvPr/>
          </p:nvSpPr>
          <p:spPr>
            <a:xfrm>
              <a:off x="391392" y="355577"/>
              <a:ext cx="167107" cy="34519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8" name="Google Shape;228;p10"/>
            <p:cNvSpPr/>
            <p:nvPr/>
          </p:nvSpPr>
          <p:spPr>
            <a:xfrm>
              <a:off x="558499" y="470640"/>
              <a:ext cx="4729494" cy="4602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0"/>
            <p:cNvSpPr txBox="1"/>
            <p:nvPr/>
          </p:nvSpPr>
          <p:spPr>
            <a:xfrm>
              <a:off x="571979" y="484120"/>
              <a:ext cx="4702534" cy="4332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общественная опасность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0" name="Google Shape;230;p10"/>
            <p:cNvSpPr/>
            <p:nvPr/>
          </p:nvSpPr>
          <p:spPr>
            <a:xfrm>
              <a:off x="391392" y="355577"/>
              <a:ext cx="167107" cy="92050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1" name="Google Shape;231;p10"/>
            <p:cNvSpPr/>
            <p:nvPr/>
          </p:nvSpPr>
          <p:spPr>
            <a:xfrm>
              <a:off x="558499" y="1045957"/>
              <a:ext cx="4729494" cy="4602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10"/>
            <p:cNvSpPr txBox="1"/>
            <p:nvPr/>
          </p:nvSpPr>
          <p:spPr>
            <a:xfrm>
              <a:off x="571979" y="1059437"/>
              <a:ext cx="4702534" cy="4332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административная противоправность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3" name="Google Shape;233;p10"/>
            <p:cNvSpPr/>
            <p:nvPr/>
          </p:nvSpPr>
          <p:spPr>
            <a:xfrm>
              <a:off x="391392" y="355577"/>
              <a:ext cx="167107" cy="149582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4" name="Google Shape;234;p10"/>
            <p:cNvSpPr/>
            <p:nvPr/>
          </p:nvSpPr>
          <p:spPr>
            <a:xfrm>
              <a:off x="558499" y="1621275"/>
              <a:ext cx="4729494" cy="4602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10"/>
            <p:cNvSpPr txBox="1"/>
            <p:nvPr/>
          </p:nvSpPr>
          <p:spPr>
            <a:xfrm>
              <a:off x="571979" y="1634755"/>
              <a:ext cx="4702534" cy="4332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административная наказуемость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6" name="Google Shape;236;p10"/>
            <p:cNvSpPr/>
            <p:nvPr/>
          </p:nvSpPr>
          <p:spPr>
            <a:xfrm>
              <a:off x="391392" y="355577"/>
              <a:ext cx="167107" cy="207114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7" name="Google Shape;237;p10"/>
            <p:cNvSpPr/>
            <p:nvPr/>
          </p:nvSpPr>
          <p:spPr>
            <a:xfrm>
              <a:off x="558499" y="2196592"/>
              <a:ext cx="4729494" cy="4602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0"/>
            <p:cNvSpPr txBox="1"/>
            <p:nvPr/>
          </p:nvSpPr>
          <p:spPr>
            <a:xfrm>
              <a:off x="571979" y="2210072"/>
              <a:ext cx="4702534" cy="4332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виновность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39" name="Google Shape;239;p10"/>
          <p:cNvGrpSpPr/>
          <p:nvPr/>
        </p:nvGrpSpPr>
        <p:grpSpPr>
          <a:xfrm>
            <a:off x="189780" y="5266425"/>
            <a:ext cx="5538459" cy="881853"/>
            <a:chOff x="67" y="2742038"/>
            <a:chExt cx="4010278" cy="2634131"/>
          </a:xfrm>
        </p:grpSpPr>
        <p:sp>
          <p:nvSpPr>
            <p:cNvPr id="240" name="Google Shape;240;p10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0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Источник регулирования –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Кодекс Республики Бе- ларусь об административных правонарушениях (КоАП)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descr="ÐÑÐ°Ð²Ð¾Ð²Ð¾Ð¹ Ð¼Ð°ÑÐ°ÑÐ¾Ð½ - ÐÐ£Ð Â«Ð¡ÑÐµÐ´Ð½ÑÑ ÑÐºÐ¾Ð»Ð° â 3 Ð³. ÐÐ¾ÑÐ¸ÑÐ¾Ð²Ð°Â»" id="242" name="Google Shape;24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41671" y="2432649"/>
            <a:ext cx="3147352" cy="427438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43" name="Google Shape;243;p10"/>
          <p:cNvSpPr txBox="1"/>
          <p:nvPr/>
        </p:nvSpPr>
        <p:spPr>
          <a:xfrm>
            <a:off x="1254813" y="6212707"/>
            <a:ext cx="45870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Кодекс Республики Беларусь об административных правонарушениях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1"/>
          <p:cNvSpPr txBox="1"/>
          <p:nvPr>
            <p:ph type="title"/>
          </p:nvPr>
        </p:nvSpPr>
        <p:spPr>
          <a:xfrm>
            <a:off x="189780" y="93051"/>
            <a:ext cx="890216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Административное правонарушение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49" name="Google Shape;249;p11"/>
          <p:cNvGrpSpPr/>
          <p:nvPr/>
        </p:nvGrpSpPr>
        <p:grpSpPr>
          <a:xfrm>
            <a:off x="189780" y="1240245"/>
            <a:ext cx="8773064" cy="3262744"/>
            <a:chOff x="67" y="2742038"/>
            <a:chExt cx="4010278" cy="2634131"/>
          </a:xfrm>
        </p:grpSpPr>
        <p:sp>
          <p:nvSpPr>
            <p:cNvPr id="250" name="Google Shape;250;p11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11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1980-е гг. американские социологи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Джеймс Уилсон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Джордж Келлинг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сформу- лировали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«теорию разбитых окон»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. Название происходит от типичного примера действий теории: «Если в здании разбито одно стекло, и никто его не заменяет, то через некоторое время в этом здании не останется ни одного целого окна». Данная теория рассматривает мелкие правонарушения как индикатор криминогенной об- становки и активный фактор, влияющий на уровень преступности в целом. Попус- тительство общества по отношению к мелким правонарушениям (выбрасывание мусора в неположенных местах, вандализм, публичное пьянство, прыжки через турникеты) провоцирует людей на совершение аналогичных или более серьёзных правонарушений, в результате чего условная средняя планка «допустимого нару- шения» в обществе понижается, и это приводит к увеличению количества серьёз- ных преступлений. Именно поэтому необходима активная работа по предотвраще- нию мелких правонарушений.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descr="James Q. Wilson | Pepperdine School of Public Policy" id="252" name="Google Shape;25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9781" y="4593430"/>
            <a:ext cx="1923692" cy="2130859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53" name="Google Shape;253;p11"/>
          <p:cNvSpPr txBox="1"/>
          <p:nvPr/>
        </p:nvSpPr>
        <p:spPr>
          <a:xfrm>
            <a:off x="2113473" y="6394184"/>
            <a:ext cx="1785667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Джеймс Уилсон</a:t>
            </a:r>
            <a:endParaRPr sz="1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George L. Kelling | Public Safety Expert at the Manhattan Institute and  City Journal" id="254" name="Google Shape;254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39486" y="4610433"/>
            <a:ext cx="1423357" cy="2113855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55" name="Google Shape;255;p11"/>
          <p:cNvSpPr txBox="1"/>
          <p:nvPr/>
        </p:nvSpPr>
        <p:spPr>
          <a:xfrm>
            <a:off x="5753819" y="6385734"/>
            <a:ext cx="1785667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Джордж Келлинг</a:t>
            </a:r>
            <a:endParaRPr sz="1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2"/>
          <p:cNvSpPr txBox="1"/>
          <p:nvPr>
            <p:ph type="title"/>
          </p:nvPr>
        </p:nvSpPr>
        <p:spPr>
          <a:xfrm>
            <a:off x="138022" y="93051"/>
            <a:ext cx="895391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Административное правонарушение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61" name="Google Shape;261;p12"/>
          <p:cNvGrpSpPr/>
          <p:nvPr/>
        </p:nvGrpSpPr>
        <p:grpSpPr>
          <a:xfrm>
            <a:off x="217026" y="1362972"/>
            <a:ext cx="8684066" cy="5098214"/>
            <a:chOff x="1366" y="146647"/>
            <a:chExt cx="8684066" cy="5098214"/>
          </a:xfrm>
        </p:grpSpPr>
        <p:sp>
          <p:nvSpPr>
            <p:cNvPr id="262" name="Google Shape;262;p12"/>
            <p:cNvSpPr/>
            <p:nvPr/>
          </p:nvSpPr>
          <p:spPr>
            <a:xfrm>
              <a:off x="7341196" y="3131302"/>
              <a:ext cx="91440" cy="44648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3" name="Google Shape;263;p12"/>
            <p:cNvSpPr/>
            <p:nvPr/>
          </p:nvSpPr>
          <p:spPr>
            <a:xfrm>
              <a:off x="7341196" y="1966644"/>
              <a:ext cx="91440" cy="44648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4" name="Google Shape;264;p12"/>
            <p:cNvSpPr/>
            <p:nvPr/>
          </p:nvSpPr>
          <p:spPr>
            <a:xfrm>
              <a:off x="4343400" y="871478"/>
              <a:ext cx="3043516" cy="44648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5" name="Google Shape;265;p12"/>
            <p:cNvSpPr/>
            <p:nvPr/>
          </p:nvSpPr>
          <p:spPr>
            <a:xfrm>
              <a:off x="4297679" y="3131302"/>
              <a:ext cx="91440" cy="44648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6" name="Google Shape;266;p12"/>
            <p:cNvSpPr/>
            <p:nvPr/>
          </p:nvSpPr>
          <p:spPr>
            <a:xfrm>
              <a:off x="4297679" y="1966644"/>
              <a:ext cx="91440" cy="44648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7" name="Google Shape;267;p12"/>
            <p:cNvSpPr/>
            <p:nvPr/>
          </p:nvSpPr>
          <p:spPr>
            <a:xfrm>
              <a:off x="4297679" y="871478"/>
              <a:ext cx="91440" cy="44648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8" name="Google Shape;268;p12"/>
            <p:cNvSpPr/>
            <p:nvPr/>
          </p:nvSpPr>
          <p:spPr>
            <a:xfrm>
              <a:off x="1254163" y="3131302"/>
              <a:ext cx="91440" cy="44648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9" name="Google Shape;269;p12"/>
            <p:cNvSpPr/>
            <p:nvPr/>
          </p:nvSpPr>
          <p:spPr>
            <a:xfrm>
              <a:off x="1254163" y="1966644"/>
              <a:ext cx="91440" cy="446481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0" name="Google Shape;270;p12"/>
            <p:cNvSpPr/>
            <p:nvPr/>
          </p:nvSpPr>
          <p:spPr>
            <a:xfrm>
              <a:off x="1299883" y="871478"/>
              <a:ext cx="3043516" cy="446481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1" name="Google Shape;271;p12"/>
            <p:cNvSpPr/>
            <p:nvPr/>
          </p:nvSpPr>
          <p:spPr>
            <a:xfrm>
              <a:off x="2343066" y="146647"/>
              <a:ext cx="4000666" cy="72483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12"/>
            <p:cNvSpPr txBox="1"/>
            <p:nvPr/>
          </p:nvSpPr>
          <p:spPr>
            <a:xfrm>
              <a:off x="2343066" y="146647"/>
              <a:ext cx="4000666" cy="72483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Виды административных правонарушений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3" name="Google Shape;273;p12"/>
            <p:cNvSpPr/>
            <p:nvPr/>
          </p:nvSpPr>
          <p:spPr>
            <a:xfrm>
              <a:off x="1366" y="1317960"/>
              <a:ext cx="2597034" cy="64868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12"/>
            <p:cNvSpPr txBox="1"/>
            <p:nvPr/>
          </p:nvSpPr>
          <p:spPr>
            <a:xfrm>
              <a:off x="1366" y="1317960"/>
              <a:ext cx="2597034" cy="6486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незначительные (проступки)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5" name="Google Shape;275;p12"/>
            <p:cNvSpPr/>
            <p:nvPr/>
          </p:nvSpPr>
          <p:spPr>
            <a:xfrm>
              <a:off x="1366" y="2413126"/>
              <a:ext cx="2597034" cy="7181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12"/>
            <p:cNvSpPr txBox="1"/>
            <p:nvPr/>
          </p:nvSpPr>
          <p:spPr>
            <a:xfrm>
              <a:off x="1366" y="2413126"/>
              <a:ext cx="2597034" cy="7181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пример: переход дороги в неположенном месте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7" name="Google Shape;277;p12"/>
            <p:cNvSpPr/>
            <p:nvPr/>
          </p:nvSpPr>
          <p:spPr>
            <a:xfrm>
              <a:off x="1366" y="3577784"/>
              <a:ext cx="2597034" cy="16670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12"/>
            <p:cNvSpPr txBox="1"/>
            <p:nvPr/>
          </p:nvSpPr>
          <p:spPr>
            <a:xfrm>
              <a:off x="1366" y="3577784"/>
              <a:ext cx="2597034" cy="16670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первый раз применяе- тся предупреждение (письменное предосте- режение о недопустимо- сти совершения новых правонарушений)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9" name="Google Shape;279;p12"/>
            <p:cNvSpPr/>
            <p:nvPr/>
          </p:nvSpPr>
          <p:spPr>
            <a:xfrm>
              <a:off x="3044882" y="1317960"/>
              <a:ext cx="2597034" cy="64868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12"/>
            <p:cNvSpPr txBox="1"/>
            <p:nvPr/>
          </p:nvSpPr>
          <p:spPr>
            <a:xfrm>
              <a:off x="3044882" y="1317960"/>
              <a:ext cx="2597034" cy="6486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значительные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12"/>
            <p:cNvSpPr/>
            <p:nvPr/>
          </p:nvSpPr>
          <p:spPr>
            <a:xfrm>
              <a:off x="3044882" y="2413126"/>
              <a:ext cx="2597034" cy="7181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12"/>
            <p:cNvSpPr txBox="1"/>
            <p:nvPr/>
          </p:nvSpPr>
          <p:spPr>
            <a:xfrm>
              <a:off x="3044882" y="2413126"/>
              <a:ext cx="2597034" cy="7181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пример: оскорбление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3" name="Google Shape;283;p12"/>
            <p:cNvSpPr/>
            <p:nvPr/>
          </p:nvSpPr>
          <p:spPr>
            <a:xfrm>
              <a:off x="3044882" y="3577784"/>
              <a:ext cx="2597034" cy="16670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12"/>
            <p:cNvSpPr txBox="1"/>
            <p:nvPr/>
          </p:nvSpPr>
          <p:spPr>
            <a:xfrm>
              <a:off x="3044882" y="3577784"/>
              <a:ext cx="2597034" cy="16670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первый раз может как применяться преду- преждение, так и нас- тупать административ- ная ответственность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5" name="Google Shape;285;p12"/>
            <p:cNvSpPr/>
            <p:nvPr/>
          </p:nvSpPr>
          <p:spPr>
            <a:xfrm>
              <a:off x="6088398" y="1317960"/>
              <a:ext cx="2597034" cy="64868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12"/>
            <p:cNvSpPr txBox="1"/>
            <p:nvPr/>
          </p:nvSpPr>
          <p:spPr>
            <a:xfrm>
              <a:off x="6088398" y="1317960"/>
              <a:ext cx="2597034" cy="64868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грубые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7" name="Google Shape;287;p12"/>
            <p:cNvSpPr/>
            <p:nvPr/>
          </p:nvSpPr>
          <p:spPr>
            <a:xfrm>
              <a:off x="6088398" y="2413126"/>
              <a:ext cx="2597034" cy="7181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8" name="Google Shape;288;p12"/>
            <p:cNvSpPr txBox="1"/>
            <p:nvPr/>
          </p:nvSpPr>
          <p:spPr>
            <a:xfrm>
              <a:off x="6088398" y="2413126"/>
              <a:ext cx="2597034" cy="7181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пример: мелкое хищение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9" name="Google Shape;289;p12"/>
            <p:cNvSpPr/>
            <p:nvPr/>
          </p:nvSpPr>
          <p:spPr>
            <a:xfrm>
              <a:off x="6088398" y="3577784"/>
              <a:ext cx="2597034" cy="166707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12"/>
            <p:cNvSpPr txBox="1"/>
            <p:nvPr/>
          </p:nvSpPr>
          <p:spPr>
            <a:xfrm>
              <a:off x="6088398" y="3577784"/>
              <a:ext cx="2597034" cy="16670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 их совершение сразу наступает администра- тивная ответственность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3"/>
          <p:cNvSpPr txBox="1"/>
          <p:nvPr>
            <p:ph type="title"/>
          </p:nvPr>
        </p:nvSpPr>
        <p:spPr>
          <a:xfrm>
            <a:off x="138022" y="93051"/>
            <a:ext cx="895391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Административное правонарушение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296" name="Google Shape;296;p13"/>
          <p:cNvGraphicFramePr/>
          <p:nvPr/>
        </p:nvGraphicFramePr>
        <p:xfrm>
          <a:off x="69012" y="11202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{B3D8CBFF-1105-40FB-86FB-AD95450B79A6}</a:tableStyleId>
              </a:tblPr>
              <a:tblGrid>
                <a:gridCol w="9022925"/>
              </a:tblGrid>
              <a:tr h="4245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Виды административных правонарушений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1861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Административный проступок: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правонарушения, за совершение которых предусмотрено нало- жение административного взыскания в виде штрафа в размере, не превышающем: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1) для физического лица – десяти базовых величин;</a:t>
                      </a:r>
                      <a:endParaRPr/>
                    </a:p>
                    <a:p>
                      <a:pPr indent="-266700" lvl="0" marL="2667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2) для индивидуального предпринимателя – двадцати пяти базовых величин;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3) для юридического лица – пятидесяти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330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Значительное административное правонарушение: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правонарушения, за совершение которых предусмотрено нало- жение административного взыскания в виде конфискации, депортации, штрафа в размере, определённом в процентном либо кратном отношении к стоимости пред- мета совершённого административного правонарушения, сумме ущерба, выручки, сделки, внешнеторговой операции или дохода, разнице между фактической выруч- кой, полученной от реализации товаров (работ, услуг), и расчётной величиной вы- ручки от реализации товаров (работ, услуг), либо в размере, превышающем: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1) для физического лица – десять базовых величин;</a:t>
                      </a:r>
                      <a:endParaRPr/>
                    </a:p>
                    <a:p>
                      <a:pPr indent="-266700" lvl="0" marL="2667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2) для индивидуального предпринимателя – двадцать пять базовых величин;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3) для юридического лица – пятьдесят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4"/>
          <p:cNvSpPr txBox="1"/>
          <p:nvPr>
            <p:ph type="title"/>
          </p:nvPr>
        </p:nvSpPr>
        <p:spPr>
          <a:xfrm>
            <a:off x="138022" y="93051"/>
            <a:ext cx="895391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Административное правонарушение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302" name="Google Shape;302;p14"/>
          <p:cNvGraphicFramePr/>
          <p:nvPr/>
        </p:nvGraphicFramePr>
        <p:xfrm>
          <a:off x="69012" y="11634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{B3D8CBFF-1105-40FB-86FB-AD95450B79A6}</a:tableStyleId>
              </a:tblPr>
              <a:tblGrid>
                <a:gridCol w="9022925"/>
              </a:tblGrid>
              <a:tr h="3691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Виды административных правонарушений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933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Грубое административное правонарушение: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правонарушения, за совершение которых предусмотрено нало- жение административного взыскания в виде общественных работ, административ- ного ареста, лишения права заниматься определённой деятельностью, а также пов- торное совершение которых влечёт уголовную ответственность.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5"/>
          <p:cNvSpPr txBox="1"/>
          <p:nvPr>
            <p:ph type="title"/>
          </p:nvPr>
        </p:nvSpPr>
        <p:spPr>
          <a:xfrm>
            <a:off x="138022" y="93051"/>
            <a:ext cx="895391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Административное правонарушение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308" name="Google Shape;308;p15"/>
          <p:cNvGrpSpPr/>
          <p:nvPr/>
        </p:nvGrpSpPr>
        <p:grpSpPr>
          <a:xfrm>
            <a:off x="189779" y="1292005"/>
            <a:ext cx="8816197" cy="1123392"/>
            <a:chOff x="67" y="2742038"/>
            <a:chExt cx="4010278" cy="2634131"/>
          </a:xfrm>
        </p:grpSpPr>
        <p:sp>
          <p:nvSpPr>
            <p:cNvPr id="309" name="Google Shape;309;p15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15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Вина</a:t>
              </a: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– это психическое отношение физического лица к совершённому им проти- воправному деянию, выраженное в форме умысла или неосторожности. Виновным в совершении административного правонарушения может быть признано только вменяемое физическое лицо.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aphicFrame>
        <p:nvGraphicFramePr>
          <p:cNvPr id="311" name="Google Shape;311;p15"/>
          <p:cNvGraphicFramePr/>
          <p:nvPr/>
        </p:nvGraphicFramePr>
        <p:xfrm>
          <a:off x="189779" y="261265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{B3D8CBFF-1105-40FB-86FB-AD95450B79A6}</a:tableStyleId>
              </a:tblPr>
              <a:tblGrid>
                <a:gridCol w="2286000"/>
                <a:gridCol w="6530200"/>
              </a:tblGrid>
              <a:tr h="3691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Формы вины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933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Административное правонарушение, совершённое умы- шленно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Физическое лицо, его совершившее, сознавало противоправ- ность своего деяния, предвидело его вредные последствия и желало или сознательно допускало наступление этих пос- ледствий либо относилось к ним безразлично.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33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Административное правонарушение, совершённое по не- осторожности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Физическое лицо, его совершившее, предвидело возмож- ность наступления вредных последствий своего деяния, но без достаточных оснований легкомысленно рассчитывало на их предотвращение либо не предвидело возможности на- ступления таких последствий, хотя при необходимой внима- тельности и предусмотрительности должно было и могло их предвидеть.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Понятие административного права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Административное правонарушение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63600" y="93051"/>
            <a:ext cx="892833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административного права</a:t>
            </a:r>
            <a:endParaRPr/>
          </a:p>
        </p:txBody>
      </p:sp>
      <p:grpSp>
        <p:nvGrpSpPr>
          <p:cNvPr id="82" name="Google Shape;82;p3"/>
          <p:cNvGrpSpPr/>
          <p:nvPr/>
        </p:nvGrpSpPr>
        <p:grpSpPr>
          <a:xfrm>
            <a:off x="189780" y="1292004"/>
            <a:ext cx="8773064" cy="881853"/>
            <a:chOff x="67" y="2742038"/>
            <a:chExt cx="4010278" cy="2634131"/>
          </a:xfrm>
        </p:grpSpPr>
        <p:sp>
          <p:nvSpPr>
            <p:cNvPr id="83" name="Google Shape;83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Административное право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отрасль права, представляющая совокупность правовых норм, регулирующих общественные отношения, которые возникают в процессе организации и осуществления государственного управления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5" name="Google Shape;85;p3"/>
          <p:cNvGrpSpPr/>
          <p:nvPr/>
        </p:nvGrpSpPr>
        <p:grpSpPr>
          <a:xfrm>
            <a:off x="163601" y="2577341"/>
            <a:ext cx="8773064" cy="571302"/>
            <a:chOff x="67" y="2742038"/>
            <a:chExt cx="4010278" cy="2634131"/>
          </a:xfrm>
        </p:grpSpPr>
        <p:sp>
          <p:nvSpPr>
            <p:cNvPr id="86" name="Google Shape;86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Обязательной стороной выступают органы государственного управления или их представители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88" name="Google Shape;88;p3"/>
          <p:cNvSpPr/>
          <p:nvPr/>
        </p:nvSpPr>
        <p:spPr>
          <a:xfrm>
            <a:off x="4347412" y="2204049"/>
            <a:ext cx="405441" cy="343099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9" name="Google Shape;89;p3"/>
          <p:cNvGrpSpPr/>
          <p:nvPr/>
        </p:nvGrpSpPr>
        <p:grpSpPr>
          <a:xfrm>
            <a:off x="192611" y="3351388"/>
            <a:ext cx="8741222" cy="3355621"/>
            <a:chOff x="2830" y="12966"/>
            <a:chExt cx="8741222" cy="3355621"/>
          </a:xfrm>
        </p:grpSpPr>
        <p:sp>
          <p:nvSpPr>
            <p:cNvPr id="90" name="Google Shape;90;p3"/>
            <p:cNvSpPr/>
            <p:nvPr/>
          </p:nvSpPr>
          <p:spPr>
            <a:xfrm>
              <a:off x="6587302" y="1057249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1" name="Google Shape;91;p3"/>
            <p:cNvSpPr/>
            <p:nvPr/>
          </p:nvSpPr>
          <p:spPr>
            <a:xfrm>
              <a:off x="4373442" y="388009"/>
              <a:ext cx="2259580" cy="29709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2" name="Google Shape;92;p3"/>
            <p:cNvSpPr/>
            <p:nvPr/>
          </p:nvSpPr>
          <p:spPr>
            <a:xfrm>
              <a:off x="2068141" y="1057249"/>
              <a:ext cx="91440" cy="2970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3" name="Google Shape;93;p3"/>
            <p:cNvSpPr/>
            <p:nvPr/>
          </p:nvSpPr>
          <p:spPr>
            <a:xfrm>
              <a:off x="2113861" y="388009"/>
              <a:ext cx="2259580" cy="29709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4" name="Google Shape;94;p3"/>
            <p:cNvSpPr/>
            <p:nvPr/>
          </p:nvSpPr>
          <p:spPr>
            <a:xfrm>
              <a:off x="879592" y="12966"/>
              <a:ext cx="6987698" cy="37504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3"/>
            <p:cNvSpPr txBox="1"/>
            <p:nvPr/>
          </p:nvSpPr>
          <p:spPr>
            <a:xfrm>
              <a:off x="879592" y="12966"/>
              <a:ext cx="6987698" cy="37504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Субъекты административно-правовых отношений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2830" y="685106"/>
              <a:ext cx="4222062" cy="372142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3"/>
            <p:cNvSpPr txBox="1"/>
            <p:nvPr/>
          </p:nvSpPr>
          <p:spPr>
            <a:xfrm>
              <a:off x="20996" y="703272"/>
              <a:ext cx="4185730" cy="33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индивидуальные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2830" y="1354346"/>
              <a:ext cx="4222062" cy="2014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3"/>
            <p:cNvSpPr txBox="1"/>
            <p:nvPr/>
          </p:nvSpPr>
          <p:spPr>
            <a:xfrm>
              <a:off x="2830" y="1354346"/>
              <a:ext cx="4222062" cy="2014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⦁ граждане Республики Беларусь;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⦁ иностранные граждане;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⦁ лица без гражданства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4521990" y="685106"/>
              <a:ext cx="4222062" cy="372142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3"/>
            <p:cNvSpPr txBox="1"/>
            <p:nvPr/>
          </p:nvSpPr>
          <p:spPr>
            <a:xfrm>
              <a:off x="4540156" y="703272"/>
              <a:ext cx="4185730" cy="33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коллективные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4521990" y="1354346"/>
              <a:ext cx="4222062" cy="201424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3"/>
            <p:cNvSpPr txBox="1"/>
            <p:nvPr/>
          </p:nvSpPr>
          <p:spPr>
            <a:xfrm>
              <a:off x="4521990" y="1354346"/>
              <a:ext cx="4222062" cy="20142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-180975" lvl="0" marL="180975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⦁ органы государственного управления и их представители;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⦁ предприятия, учреждения, организа- ции;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⦁ общественные объединения, наде- лённые </a:t>
              </a: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сполнительно-распоряди- тельными полномочиями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type="title"/>
          </p:nvPr>
        </p:nvSpPr>
        <p:spPr>
          <a:xfrm>
            <a:off x="138022" y="93051"/>
            <a:ext cx="895391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административного права</a:t>
            </a:r>
            <a:endParaRPr/>
          </a:p>
        </p:txBody>
      </p:sp>
      <p:grpSp>
        <p:nvGrpSpPr>
          <p:cNvPr id="109" name="Google Shape;109;p4"/>
          <p:cNvGrpSpPr/>
          <p:nvPr/>
        </p:nvGrpSpPr>
        <p:grpSpPr>
          <a:xfrm>
            <a:off x="-4948943" y="343970"/>
            <a:ext cx="13844260" cy="7256988"/>
            <a:chOff x="-6096255" y="-932739"/>
            <a:chExt cx="13844260" cy="7256988"/>
          </a:xfrm>
        </p:grpSpPr>
        <p:sp>
          <p:nvSpPr>
            <p:cNvPr id="110" name="Google Shape;110;p4"/>
            <p:cNvSpPr/>
            <p:nvPr/>
          </p:nvSpPr>
          <p:spPr>
            <a:xfrm>
              <a:off x="-6096255" y="-932739"/>
              <a:ext cx="7256988" cy="7256988"/>
            </a:xfrm>
            <a:prstGeom prst="blockArc">
              <a:avLst>
                <a:gd fmla="val 18900000" name="adj1"/>
                <a:gd fmla="val 2700000" name="adj2"/>
                <a:gd fmla="val 298" name="adj3"/>
              </a:avLst>
            </a:pr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507208" y="336861"/>
              <a:ext cx="7240797" cy="67415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4"/>
            <p:cNvSpPr txBox="1"/>
            <p:nvPr/>
          </p:nvSpPr>
          <p:spPr>
            <a:xfrm>
              <a:off x="507208" y="336861"/>
              <a:ext cx="7240797" cy="6741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5351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определение задачи органов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85861" y="252592"/>
              <a:ext cx="842692" cy="842692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990287" y="1347769"/>
              <a:ext cx="6757718" cy="67415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4"/>
            <p:cNvSpPr txBox="1"/>
            <p:nvPr/>
          </p:nvSpPr>
          <p:spPr>
            <a:xfrm>
              <a:off x="990287" y="1347769"/>
              <a:ext cx="6757718" cy="6741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45700" lIns="5351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распределение полномочий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568940" y="1263500"/>
              <a:ext cx="842692" cy="842692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1138553" y="2358677"/>
              <a:ext cx="6609452" cy="67415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4"/>
            <p:cNvSpPr txBox="1"/>
            <p:nvPr/>
          </p:nvSpPr>
          <p:spPr>
            <a:xfrm>
              <a:off x="1138553" y="2358677"/>
              <a:ext cx="6609452" cy="6741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45700" lIns="5351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определение и применение на практике различных форм работ</a:t>
              </a: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717207" y="2274408"/>
              <a:ext cx="842692" cy="842692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990287" y="3369585"/>
              <a:ext cx="6757718" cy="67415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4"/>
            <p:cNvSpPr txBox="1"/>
            <p:nvPr/>
          </p:nvSpPr>
          <p:spPr>
            <a:xfrm>
              <a:off x="990287" y="3369585"/>
              <a:ext cx="6757718" cy="6741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45700" lIns="5351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выстраивание и контроль всех процессов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568940" y="3285316"/>
              <a:ext cx="842692" cy="842692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507208" y="4380493"/>
              <a:ext cx="7240797" cy="67415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4"/>
            <p:cNvSpPr txBox="1"/>
            <p:nvPr/>
          </p:nvSpPr>
          <p:spPr>
            <a:xfrm>
              <a:off x="507208" y="4380493"/>
              <a:ext cx="7240797" cy="6741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45700" lIns="535100" spcFirstLastPara="1" rIns="45700" wrap="square" tIns="457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осуществление государственной службы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85861" y="4296223"/>
              <a:ext cx="842692" cy="842692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6" name="Google Shape;126;p4"/>
          <p:cNvSpPr txBox="1"/>
          <p:nvPr/>
        </p:nvSpPr>
        <p:spPr>
          <a:xfrm rot="-5400000">
            <a:off x="-1285340" y="3761114"/>
            <a:ext cx="4442607" cy="42269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b="1" i="0" lang="ru-RU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Задачи административного права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 txBox="1"/>
          <p:nvPr>
            <p:ph type="title"/>
          </p:nvPr>
        </p:nvSpPr>
        <p:spPr>
          <a:xfrm>
            <a:off x="138022" y="93051"/>
            <a:ext cx="895391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административного права</a:t>
            </a:r>
            <a:endParaRPr/>
          </a:p>
        </p:txBody>
      </p:sp>
      <p:grpSp>
        <p:nvGrpSpPr>
          <p:cNvPr id="132" name="Google Shape;132;p5"/>
          <p:cNvGrpSpPr/>
          <p:nvPr/>
        </p:nvGrpSpPr>
        <p:grpSpPr>
          <a:xfrm>
            <a:off x="215027" y="2137018"/>
            <a:ext cx="4465613" cy="3877922"/>
            <a:chOff x="77005" y="351350"/>
            <a:chExt cx="4465613" cy="3877922"/>
          </a:xfrm>
        </p:grpSpPr>
        <p:sp>
          <p:nvSpPr>
            <p:cNvPr id="133" name="Google Shape;133;p5"/>
            <p:cNvSpPr/>
            <p:nvPr/>
          </p:nvSpPr>
          <p:spPr>
            <a:xfrm>
              <a:off x="77005" y="351350"/>
              <a:ext cx="773858" cy="773858"/>
            </a:xfrm>
            <a:prstGeom prst="star4">
              <a:avLst>
                <a:gd fmla="val 12500" name="adj"/>
              </a:avLst>
            </a:prstGeom>
            <a:solidFill>
              <a:schemeClr val="lt1">
                <a:alpha val="4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1117928" y="359979"/>
              <a:ext cx="3424690" cy="7738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5"/>
            <p:cNvSpPr txBox="1"/>
            <p:nvPr/>
          </p:nvSpPr>
          <p:spPr>
            <a:xfrm>
              <a:off x="1117928" y="359979"/>
              <a:ext cx="3424690" cy="7738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0" spcFirstLastPara="1" rIns="0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законность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77005" y="1125209"/>
              <a:ext cx="773858" cy="773858"/>
            </a:xfrm>
            <a:prstGeom prst="star4">
              <a:avLst>
                <a:gd fmla="val 12500" name="adj"/>
              </a:avLst>
            </a:prstGeom>
            <a:solidFill>
              <a:schemeClr val="lt1">
                <a:alpha val="4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1117928" y="1133837"/>
              <a:ext cx="3424690" cy="7738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5"/>
            <p:cNvSpPr txBox="1"/>
            <p:nvPr/>
          </p:nvSpPr>
          <p:spPr>
            <a:xfrm>
              <a:off x="1117928" y="1133837"/>
              <a:ext cx="3424690" cy="7738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0" spcFirstLastPara="1" rIns="0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справедливость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77005" y="1899068"/>
              <a:ext cx="773858" cy="773858"/>
            </a:xfrm>
            <a:prstGeom prst="star4">
              <a:avLst>
                <a:gd fmla="val 12500" name="adj"/>
              </a:avLst>
            </a:prstGeom>
            <a:solidFill>
              <a:schemeClr val="lt1">
                <a:alpha val="4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1117928" y="1907696"/>
              <a:ext cx="3424690" cy="7738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5"/>
            <p:cNvSpPr txBox="1"/>
            <p:nvPr/>
          </p:nvSpPr>
          <p:spPr>
            <a:xfrm>
              <a:off x="1117928" y="1907696"/>
              <a:ext cx="3424690" cy="7738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0" spcFirstLastPara="1" rIns="0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гуманизм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77005" y="2672926"/>
              <a:ext cx="773858" cy="773858"/>
            </a:xfrm>
            <a:prstGeom prst="star4">
              <a:avLst>
                <a:gd fmla="val 12500" name="adj"/>
              </a:avLst>
            </a:prstGeom>
            <a:solidFill>
              <a:schemeClr val="lt1">
                <a:alpha val="4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1117928" y="2681555"/>
              <a:ext cx="3424690" cy="7738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5"/>
            <p:cNvSpPr txBox="1"/>
            <p:nvPr/>
          </p:nvSpPr>
          <p:spPr>
            <a:xfrm>
              <a:off x="1117928" y="2681555"/>
              <a:ext cx="3424690" cy="7738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0" spcFirstLastPara="1" rIns="0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равенство перед законом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77005" y="3446785"/>
              <a:ext cx="773858" cy="773858"/>
            </a:xfrm>
            <a:prstGeom prst="star4">
              <a:avLst>
                <a:gd fmla="val 12500" name="adj"/>
              </a:avLst>
            </a:prstGeom>
            <a:solidFill>
              <a:schemeClr val="lt1">
                <a:alpha val="4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1117928" y="3455414"/>
              <a:ext cx="3424690" cy="7738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5"/>
            <p:cNvSpPr txBox="1"/>
            <p:nvPr/>
          </p:nvSpPr>
          <p:spPr>
            <a:xfrm>
              <a:off x="1117928" y="3455414"/>
              <a:ext cx="3424690" cy="7738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0" spcFirstLastPara="1" rIns="0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виновная ответственность фи- зических лиц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48" name="Google Shape;148;p5"/>
          <p:cNvSpPr txBox="1"/>
          <p:nvPr/>
        </p:nvSpPr>
        <p:spPr>
          <a:xfrm>
            <a:off x="138023" y="1130061"/>
            <a:ext cx="4718650" cy="100929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b="1" i="0" lang="ru-RU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Принципы Кодекса Республики Беларусь об административных правонарушениях:</a:t>
            </a:r>
            <a:endParaRPr b="1" i="0" sz="20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ÑÐ°Ð²Ð¾Ð²Ð¾Ð¹ Ð¼Ð°ÑÐ°ÑÐ¾Ð½ - ÐÐ£Ð Â«Ð¡ÑÐµÐ´Ð½ÑÑ ÑÐºÐ¾Ð»Ð° â 3 Ð³. ÐÐ¾ÑÐ¸ÑÐ¾Ð²Ð°Â»" id="149" name="Google Shape;14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6871" y="1130061"/>
            <a:ext cx="4135068" cy="561579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50" name="Google Shape;150;p5"/>
          <p:cNvSpPr txBox="1"/>
          <p:nvPr/>
        </p:nvSpPr>
        <p:spPr>
          <a:xfrm>
            <a:off x="60385" y="6238720"/>
            <a:ext cx="49704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Кодекс Республики Беларусь об административных правонарушениях (2021 г.)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/>
          <p:nvPr>
            <p:ph type="title"/>
          </p:nvPr>
        </p:nvSpPr>
        <p:spPr>
          <a:xfrm>
            <a:off x="138022" y="93051"/>
            <a:ext cx="895391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административного права</a:t>
            </a:r>
            <a:endParaRPr/>
          </a:p>
        </p:txBody>
      </p:sp>
      <p:graphicFrame>
        <p:nvGraphicFramePr>
          <p:cNvPr id="156" name="Google Shape;156;p6"/>
          <p:cNvGraphicFramePr/>
          <p:nvPr/>
        </p:nvGraphicFramePr>
        <p:xfrm>
          <a:off x="138022" y="11467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{B3D8CBFF-1105-40FB-86FB-AD95450B79A6}</a:tableStyleId>
              </a:tblPr>
              <a:tblGrid>
                <a:gridCol w="1818700"/>
                <a:gridCol w="7014750"/>
              </a:tblGrid>
              <a:tr h="6044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Кодекса Республики Беларусь об административных правонарушениях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2536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Законность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Привлечение физических и юридических лиц к административ- ной ответственности и освобождение их от административной ответственности, наложение на них административных взыска- ний, применение в отношении них профилактических мер воз- действия осуществляются не иначе как по постановлению (за ис- ключением устного замечания) суда, органа, ведущего админист- ративный процесс, и на основании положений Кодекса Республи- ки Беларусь об административных правонарушениях.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32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Справедли-вость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Административная ответственность должна быть справедливой. Административные взыскания, профилактические меры воздей- ствия должны устанавливаться и применяться с учётом характе- ра и вредных последствий совершённого административного правонарушения, а также обстоятельств его совершения. Никто не может быть дважды привлечён к административной ответст- венности за одно и то же административное правонарушение.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"/>
          <p:cNvSpPr txBox="1"/>
          <p:nvPr>
            <p:ph type="title"/>
          </p:nvPr>
        </p:nvSpPr>
        <p:spPr>
          <a:xfrm>
            <a:off x="138022" y="93051"/>
            <a:ext cx="895391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административного права</a:t>
            </a:r>
            <a:endParaRPr/>
          </a:p>
        </p:txBody>
      </p:sp>
      <p:graphicFrame>
        <p:nvGraphicFramePr>
          <p:cNvPr id="162" name="Google Shape;162;p7"/>
          <p:cNvGraphicFramePr/>
          <p:nvPr/>
        </p:nvGraphicFramePr>
        <p:xfrm>
          <a:off x="138022" y="11577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{B3D8CBFF-1105-40FB-86FB-AD95450B79A6}</a:tableStyleId>
              </a:tblPr>
              <a:tblGrid>
                <a:gridCol w="1818700"/>
                <a:gridCol w="7014750"/>
              </a:tblGrid>
              <a:tr h="6192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Кодекса Республики Беларусь об административных правонарушениях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1311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Гуманизм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Административная ответственность должна быть гуманной. На- ложение административного взыскания на физическое лицо, со- вершившее административное правонарушение, не имеет свои- ми целями унижение его человеческого достоинства, причине- ние ему физических или нравственных страданий. Администра- тивные взыскания, а также профилактические меры воздейст- вия, применяемые в отношении несовершеннолетних, не долж- ны причинять вред их здоровью и интеллектуальному разви- тию.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453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Виновная от- ветственность физического лица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Физическое лицо подлежит административной ответственности только за те административные правонарушения, в отношении которых установлена его вина.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8"/>
          <p:cNvSpPr txBox="1"/>
          <p:nvPr>
            <p:ph type="title"/>
          </p:nvPr>
        </p:nvSpPr>
        <p:spPr>
          <a:xfrm>
            <a:off x="138022" y="93051"/>
            <a:ext cx="8953917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административного права</a:t>
            </a:r>
            <a:endParaRPr/>
          </a:p>
        </p:txBody>
      </p:sp>
      <p:graphicFrame>
        <p:nvGraphicFramePr>
          <p:cNvPr id="168" name="Google Shape;168;p8"/>
          <p:cNvGraphicFramePr/>
          <p:nvPr/>
        </p:nvGraphicFramePr>
        <p:xfrm>
          <a:off x="138022" y="11467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{B3D8CBFF-1105-40FB-86FB-AD95450B79A6}</a:tableStyleId>
              </a:tblPr>
              <a:tblGrid>
                <a:gridCol w="1818700"/>
                <a:gridCol w="7014750"/>
              </a:tblGrid>
              <a:tr h="6475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Принципы Кодекса Республики Беларусь об административных правонарушениях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4531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Равенство пе- ред законом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Физические лица, совершившие административные правонару- шения, равны перед законом и подлежат административной от- ветственности независимо от их пола, расы, национальности, языка, происхождения, гражданства, имущественного и должно- стного положения, места жительства или места пребывания, убеждений, отношения к религии, принадлежности к общест- венным объединениям, а также от других обстоятельств. Юри- дические лица при привлечении к административной ответст- венности равны перед законом и подлежат административной ответственности независимо от формы собственности, места на- хождения, организационно-правовой формы, подчинённости и других обстоятельств, обусловленных особенностями их созда- ния и осуществляемой деятельностью.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"/>
          <p:cNvSpPr txBox="1"/>
          <p:nvPr>
            <p:ph type="title"/>
          </p:nvPr>
        </p:nvSpPr>
        <p:spPr>
          <a:xfrm>
            <a:off x="129396" y="93051"/>
            <a:ext cx="8962544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административного права</a:t>
            </a:r>
            <a:endParaRPr/>
          </a:p>
        </p:txBody>
      </p:sp>
      <p:grpSp>
        <p:nvGrpSpPr>
          <p:cNvPr id="174" name="Google Shape;174;p9"/>
          <p:cNvGrpSpPr/>
          <p:nvPr/>
        </p:nvGrpSpPr>
        <p:grpSpPr>
          <a:xfrm>
            <a:off x="419709" y="1199631"/>
            <a:ext cx="8347853" cy="5459401"/>
            <a:chOff x="135037" y="559"/>
            <a:chExt cx="8347853" cy="5459401"/>
          </a:xfrm>
        </p:grpSpPr>
        <p:sp>
          <p:nvSpPr>
            <p:cNvPr id="175" name="Google Shape;175;p9"/>
            <p:cNvSpPr/>
            <p:nvPr/>
          </p:nvSpPr>
          <p:spPr>
            <a:xfrm>
              <a:off x="6402500" y="4751336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6" name="Google Shape;176;p9"/>
            <p:cNvSpPr/>
            <p:nvPr/>
          </p:nvSpPr>
          <p:spPr>
            <a:xfrm>
              <a:off x="6402500" y="4042711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7" name="Google Shape;177;p9"/>
            <p:cNvSpPr/>
            <p:nvPr/>
          </p:nvSpPr>
          <p:spPr>
            <a:xfrm>
              <a:off x="6402500" y="3334087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8" name="Google Shape;178;p9"/>
            <p:cNvSpPr/>
            <p:nvPr/>
          </p:nvSpPr>
          <p:spPr>
            <a:xfrm>
              <a:off x="6402500" y="2625463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9" name="Google Shape;179;p9"/>
            <p:cNvSpPr/>
            <p:nvPr/>
          </p:nvSpPr>
          <p:spPr>
            <a:xfrm>
              <a:off x="6402500" y="1916839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0" name="Google Shape;180;p9"/>
            <p:cNvSpPr/>
            <p:nvPr/>
          </p:nvSpPr>
          <p:spPr>
            <a:xfrm>
              <a:off x="4308894" y="1208214"/>
              <a:ext cx="2139326" cy="20959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1" name="Google Shape;181;p9"/>
            <p:cNvSpPr/>
            <p:nvPr/>
          </p:nvSpPr>
          <p:spPr>
            <a:xfrm>
              <a:off x="2123847" y="4751336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2" name="Google Shape;182;p9"/>
            <p:cNvSpPr/>
            <p:nvPr/>
          </p:nvSpPr>
          <p:spPr>
            <a:xfrm>
              <a:off x="2123847" y="4042711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3" name="Google Shape;183;p9"/>
            <p:cNvSpPr/>
            <p:nvPr/>
          </p:nvSpPr>
          <p:spPr>
            <a:xfrm>
              <a:off x="2123847" y="3334087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4" name="Google Shape;184;p9"/>
            <p:cNvSpPr/>
            <p:nvPr/>
          </p:nvSpPr>
          <p:spPr>
            <a:xfrm>
              <a:off x="2123847" y="2625463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5" name="Google Shape;185;p9"/>
            <p:cNvSpPr/>
            <p:nvPr/>
          </p:nvSpPr>
          <p:spPr>
            <a:xfrm>
              <a:off x="2123847" y="1916839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6" name="Google Shape;186;p9"/>
            <p:cNvSpPr/>
            <p:nvPr/>
          </p:nvSpPr>
          <p:spPr>
            <a:xfrm>
              <a:off x="2169567" y="1208214"/>
              <a:ext cx="2139326" cy="20959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7" name="Google Shape;187;p9"/>
            <p:cNvSpPr/>
            <p:nvPr/>
          </p:nvSpPr>
          <p:spPr>
            <a:xfrm>
              <a:off x="4263174" y="499590"/>
              <a:ext cx="91440" cy="20959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8" name="Google Shape;188;p9"/>
            <p:cNvSpPr/>
            <p:nvPr/>
          </p:nvSpPr>
          <p:spPr>
            <a:xfrm>
              <a:off x="1224951" y="559"/>
              <a:ext cx="6167885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9"/>
            <p:cNvSpPr txBox="1"/>
            <p:nvPr/>
          </p:nvSpPr>
          <p:spPr>
            <a:xfrm>
              <a:off x="1224951" y="559"/>
              <a:ext cx="61680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Область применения административного права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0" name="Google Shape;190;p9"/>
            <p:cNvSpPr/>
            <p:nvPr/>
          </p:nvSpPr>
          <p:spPr>
            <a:xfrm>
              <a:off x="957530" y="709183"/>
              <a:ext cx="6702726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9"/>
            <p:cNvSpPr txBox="1"/>
            <p:nvPr/>
          </p:nvSpPr>
          <p:spPr>
            <a:xfrm>
              <a:off x="957530" y="709183"/>
              <a:ext cx="67026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управление всеми отраслями государственной деятельности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2" name="Google Shape;192;p9"/>
            <p:cNvSpPr/>
            <p:nvPr/>
          </p:nvSpPr>
          <p:spPr>
            <a:xfrm>
              <a:off x="135037" y="1417808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9"/>
            <p:cNvSpPr txBox="1"/>
            <p:nvPr/>
          </p:nvSpPr>
          <p:spPr>
            <a:xfrm>
              <a:off x="135037" y="1417808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экономика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4" name="Google Shape;194;p9"/>
            <p:cNvSpPr/>
            <p:nvPr/>
          </p:nvSpPr>
          <p:spPr>
            <a:xfrm>
              <a:off x="135037" y="2126432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9"/>
            <p:cNvSpPr txBox="1"/>
            <p:nvPr/>
          </p:nvSpPr>
          <p:spPr>
            <a:xfrm>
              <a:off x="135037" y="2126432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промышленность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6" name="Google Shape;196;p9"/>
            <p:cNvSpPr/>
            <p:nvPr/>
          </p:nvSpPr>
          <p:spPr>
            <a:xfrm>
              <a:off x="135037" y="2835056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9"/>
            <p:cNvSpPr txBox="1"/>
            <p:nvPr/>
          </p:nvSpPr>
          <p:spPr>
            <a:xfrm>
              <a:off x="135037" y="2835056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сельское хозяйство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8" name="Google Shape;198;p9"/>
            <p:cNvSpPr/>
            <p:nvPr/>
          </p:nvSpPr>
          <p:spPr>
            <a:xfrm>
              <a:off x="135037" y="3543680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9"/>
            <p:cNvSpPr txBox="1"/>
            <p:nvPr/>
          </p:nvSpPr>
          <p:spPr>
            <a:xfrm>
              <a:off x="135037" y="3543680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жилищно-коммунальное хозяйство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0" name="Google Shape;200;p9"/>
            <p:cNvSpPr/>
            <p:nvPr/>
          </p:nvSpPr>
          <p:spPr>
            <a:xfrm>
              <a:off x="135037" y="4252305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9"/>
            <p:cNvSpPr txBox="1"/>
            <p:nvPr/>
          </p:nvSpPr>
          <p:spPr>
            <a:xfrm>
              <a:off x="135037" y="4252305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транспорт и связь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2" name="Google Shape;202;p9"/>
            <p:cNvSpPr/>
            <p:nvPr/>
          </p:nvSpPr>
          <p:spPr>
            <a:xfrm>
              <a:off x="135037" y="4960929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9"/>
            <p:cNvSpPr txBox="1"/>
            <p:nvPr/>
          </p:nvSpPr>
          <p:spPr>
            <a:xfrm>
              <a:off x="135037" y="4960929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торговля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4" name="Google Shape;204;p9"/>
            <p:cNvSpPr/>
            <p:nvPr/>
          </p:nvSpPr>
          <p:spPr>
            <a:xfrm>
              <a:off x="4413690" y="1417808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9"/>
            <p:cNvSpPr txBox="1"/>
            <p:nvPr/>
          </p:nvSpPr>
          <p:spPr>
            <a:xfrm>
              <a:off x="4413690" y="1417808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образование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6" name="Google Shape;206;p9"/>
            <p:cNvSpPr/>
            <p:nvPr/>
          </p:nvSpPr>
          <p:spPr>
            <a:xfrm>
              <a:off x="4413690" y="2126432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9"/>
            <p:cNvSpPr txBox="1"/>
            <p:nvPr/>
          </p:nvSpPr>
          <p:spPr>
            <a:xfrm>
              <a:off x="4413690" y="2126432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здравоохранение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8" name="Google Shape;208;p9"/>
            <p:cNvSpPr/>
            <p:nvPr/>
          </p:nvSpPr>
          <p:spPr>
            <a:xfrm>
              <a:off x="4413690" y="2835056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9"/>
            <p:cNvSpPr txBox="1"/>
            <p:nvPr/>
          </p:nvSpPr>
          <p:spPr>
            <a:xfrm>
              <a:off x="4413690" y="2835056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спорт и туризм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0" name="Google Shape;210;p9"/>
            <p:cNvSpPr/>
            <p:nvPr/>
          </p:nvSpPr>
          <p:spPr>
            <a:xfrm>
              <a:off x="4413690" y="3543680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9"/>
            <p:cNvSpPr txBox="1"/>
            <p:nvPr/>
          </p:nvSpPr>
          <p:spPr>
            <a:xfrm>
              <a:off x="4413690" y="3543680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 и социальная защита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2" name="Google Shape;212;p9"/>
            <p:cNvSpPr/>
            <p:nvPr/>
          </p:nvSpPr>
          <p:spPr>
            <a:xfrm>
              <a:off x="4413690" y="4252305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9"/>
            <p:cNvSpPr txBox="1"/>
            <p:nvPr/>
          </p:nvSpPr>
          <p:spPr>
            <a:xfrm>
              <a:off x="4413690" y="4252305"/>
              <a:ext cx="4069200" cy="4989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оборона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9"/>
            <p:cNvSpPr/>
            <p:nvPr/>
          </p:nvSpPr>
          <p:spPr>
            <a:xfrm>
              <a:off x="4413690" y="4960929"/>
              <a:ext cx="4069060" cy="4990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9"/>
            <p:cNvSpPr txBox="1"/>
            <p:nvPr/>
          </p:nvSpPr>
          <p:spPr>
            <a:xfrm>
              <a:off x="4413690" y="4960929"/>
              <a:ext cx="4069060" cy="4990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финансы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01.03.2022</vt:lpwstr>
  </property>
</Properties>
</file>