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6858000" cx="9144000"/>
  <p:notesSz cx="6858000" cy="9144000"/>
  <p:embeddedFontLst>
    <p:embeddedFont>
      <p:font typeface="Cambria Math"/>
      <p:regular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31" roundtripDataSignature="AMtx7mi0lsABYmcHaVsIgagbLlSdsZpM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D385DAA-A963-4AB4-8759-12EEE968F024}">
  <a:tblStyle styleId="{AD385DAA-A963-4AB4-8759-12EEE968F02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customschemas.google.com/relationships/presentationmetadata" Target="metadata"/><Relationship Id="rId30" Type="http://schemas.openxmlformats.org/officeDocument/2006/relationships/font" Target="fonts/CambriaMath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5.jpg"/><Relationship Id="rId6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5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2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descr="PPP_BUSI_TLE_Networking_2007.png" id="27" name="Google Shape;27;p2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Google Shape;28;p25"/>
            <p:cNvSpPr/>
            <p:nvPr/>
          </p:nvSpPr>
          <p:spPr>
            <a:xfrm>
              <a:off x="0" y="2819400"/>
              <a:ext cx="9144000" cy="228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25"/>
            <p:cNvGrpSpPr/>
            <p:nvPr/>
          </p:nvGrpSpPr>
          <p:grpSpPr>
            <a:xfrm>
              <a:off x="0" y="0"/>
              <a:ext cx="9144000" cy="2819400"/>
              <a:chOff x="0" y="0"/>
              <a:chExt cx="9144000" cy="2819400"/>
            </a:xfrm>
          </p:grpSpPr>
          <p:sp>
            <p:nvSpPr>
              <p:cNvPr id="30" name="Google Shape;30;p25"/>
              <p:cNvSpPr/>
              <p:nvPr/>
            </p:nvSpPr>
            <p:spPr>
              <a:xfrm>
                <a:off x="0" y="0"/>
                <a:ext cx="9144000" cy="2667000"/>
              </a:xfrm>
              <a:prstGeom prst="rect">
                <a:avLst/>
              </a:prstGeom>
              <a:solidFill>
                <a:srgbClr val="366092">
                  <a:alpha val="42745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5"/>
              <p:cNvSpPr/>
              <p:nvPr/>
            </p:nvSpPr>
            <p:spPr>
              <a:xfrm>
                <a:off x="0" y="2667000"/>
                <a:ext cx="9144000" cy="152400"/>
              </a:xfrm>
              <a:prstGeom prst="rect">
                <a:avLst/>
              </a:prstGeom>
              <a:solidFill>
                <a:srgbClr val="36609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" name="Google Shape;32;p25"/>
            <p:cNvSpPr/>
            <p:nvPr/>
          </p:nvSpPr>
          <p:spPr>
            <a:xfrm>
              <a:off x="0" y="5105400"/>
              <a:ext cx="9144000" cy="175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5"/>
            <p:cNvSpPr/>
            <p:nvPr/>
          </p:nvSpPr>
          <p:spPr>
            <a:xfrm>
              <a:off x="4176712" y="4545808"/>
              <a:ext cx="4953000" cy="1828800"/>
            </a:xfrm>
            <a:prstGeom prst="rect">
              <a:avLst/>
            </a:prstGeom>
            <a:solidFill>
              <a:schemeClr val="accent2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" name="Google Shape;34;p25"/>
            <p:cNvGrpSpPr/>
            <p:nvPr/>
          </p:nvGrpSpPr>
          <p:grpSpPr>
            <a:xfrm>
              <a:off x="428625" y="1919288"/>
              <a:ext cx="4371975" cy="3686036"/>
              <a:chOff x="428625" y="1919288"/>
              <a:chExt cx="4371975" cy="3686036"/>
            </a:xfrm>
          </p:grpSpPr>
          <p:pic>
            <p:nvPicPr>
              <p:cNvPr descr="PPP_BUSI_TLE_Networking_2007_elements.jpg" id="35" name="Google Shape;35;p2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28625" y="2019300"/>
                <a:ext cx="4267200" cy="3586024"/>
              </a:xfrm>
              <a:prstGeom prst="rect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36" name="Google Shape;36;p25"/>
              <p:cNvSpPr/>
              <p:nvPr/>
            </p:nvSpPr>
            <p:spPr>
              <a:xfrm>
                <a:off x="533400" y="1919288"/>
                <a:ext cx="4267200" cy="3581400"/>
              </a:xfrm>
              <a:prstGeom prst="rect">
                <a:avLst/>
              </a:prstGeom>
              <a:noFill/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" name="Google Shape;37;p25"/>
            <p:cNvGrpSpPr/>
            <p:nvPr/>
          </p:nvGrpSpPr>
          <p:grpSpPr>
            <a:xfrm>
              <a:off x="1828800" y="3333750"/>
              <a:ext cx="3286125" cy="2472407"/>
              <a:chOff x="1828800" y="3333750"/>
              <a:chExt cx="3286125" cy="2472407"/>
            </a:xfrm>
          </p:grpSpPr>
          <p:pic>
            <p:nvPicPr>
              <p:cNvPr descr="PPP_BUSI_TLE_Networking_2007_elements3.jpg" id="38" name="Google Shape;38;p2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828800" y="4601028"/>
                <a:ext cx="1216152" cy="1205129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2.jpg" id="39" name="Google Shape;39;p2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200525" y="3333750"/>
                <a:ext cx="914400" cy="100584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descr="PPP_BUSI_TLE_Networking_2007_elements4.jpg" id="40" name="Google Shape;40;p25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819400" y="3947886"/>
                <a:ext cx="1016000" cy="1016000"/>
              </a:xfrm>
              <a:prstGeom prst="rect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</p:grpSp>
      </p:grpSp>
      <p:sp>
        <p:nvSpPr>
          <p:cNvPr id="41" name="Google Shape;41;p25"/>
          <p:cNvSpPr txBox="1"/>
          <p:nvPr>
            <p:ph type="ctrTitle"/>
          </p:nvPr>
        </p:nvSpPr>
        <p:spPr>
          <a:xfrm>
            <a:off x="5181600" y="2819400"/>
            <a:ext cx="39624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5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2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4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5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5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5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6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6"/>
          <p:cNvSpPr txBox="1"/>
          <p:nvPr>
            <p:ph idx="1" type="body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0" name="Google Shape;120;p36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1" name="Google Shape;121;p3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3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8" name="Google Shape;128;p3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8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8"/>
          <p:cNvSpPr txBox="1"/>
          <p:nvPr>
            <p:ph idx="1" type="body"/>
          </p:nvPr>
        </p:nvSpPr>
        <p:spPr>
          <a:xfrm rot="5400000">
            <a:off x="2156619" y="-99217"/>
            <a:ext cx="4525963" cy="79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9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39" name="Google Shape;139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9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9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9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39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9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_elements3.jpg" id="145" name="Google Shape;14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902372" y="155964"/>
            <a:ext cx="787122" cy="77998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4.jpg" id="146" name="Google Shape;146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27006" y="228601"/>
            <a:ext cx="657579" cy="65757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PPP_BUSI_TLE_Networking_2007_elements2.jpg" id="147" name="Google Shape;147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440697" y="727710"/>
            <a:ext cx="685800" cy="75438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Vertical Title and Text" showMasterSp="0">
  <p:cSld name="1_Vertical Title and 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0"/>
          <p:cNvSpPr/>
          <p:nvPr/>
        </p:nvSpPr>
        <p:spPr>
          <a:xfrm rot="5400000">
            <a:off x="5067300" y="2781300"/>
            <a:ext cx="6858000" cy="1295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150" name="Google Shape;150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-24574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0"/>
          <p:cNvSpPr/>
          <p:nvPr/>
        </p:nvSpPr>
        <p:spPr>
          <a:xfrm>
            <a:off x="2743200" y="0"/>
            <a:ext cx="2286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65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0"/>
          <p:cNvSpPr txBox="1"/>
          <p:nvPr>
            <p:ph type="title"/>
          </p:nvPr>
        </p:nvSpPr>
        <p:spPr>
          <a:xfrm rot="5400000">
            <a:off x="5067300" y="29337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40"/>
          <p:cNvSpPr txBox="1"/>
          <p:nvPr>
            <p:ph idx="1" type="body"/>
          </p:nvPr>
        </p:nvSpPr>
        <p:spPr>
          <a:xfrm rot="5400000">
            <a:off x="1066800" y="0"/>
            <a:ext cx="5943600" cy="71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40"/>
          <p:cNvSpPr/>
          <p:nvPr/>
        </p:nvSpPr>
        <p:spPr>
          <a:xfrm rot="5400000">
            <a:off x="3853519" y="-3482340"/>
            <a:ext cx="137160" cy="786384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0"/>
          <p:cNvSpPr/>
          <p:nvPr/>
        </p:nvSpPr>
        <p:spPr>
          <a:xfrm rot="5400000">
            <a:off x="8427720" y="-198120"/>
            <a:ext cx="137160" cy="129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 showMasterSp="0" type="obj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6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6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6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3" name="Google Shape;53;p26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7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8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28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8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8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showMasterSp="0">
  <p:cSld name="2_Title and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9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9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PP_BUSI_TLE_Networking_2007.png" id="69" name="Google Shape;69;p29"/>
          <p:cNvPicPr preferRelativeResize="0"/>
          <p:nvPr/>
        </p:nvPicPr>
        <p:blipFill rotWithShape="1">
          <a:blip r:embed="rId2">
            <a:alphaModFix/>
          </a:blip>
          <a:srcRect b="16250" l="0" r="0" t="0"/>
          <a:stretch/>
        </p:blipFill>
        <p:spPr>
          <a:xfrm>
            <a:off x="0" y="1114424"/>
            <a:ext cx="9144000" cy="574357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9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9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/>
          <p:nvPr/>
        </p:nvSpPr>
        <p:spPr>
          <a:xfrm rot="-5400000">
            <a:off x="4495800" y="-3505199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9"/>
          <p:cNvSpPr/>
          <p:nvPr/>
        </p:nvSpPr>
        <p:spPr>
          <a:xfrm>
            <a:off x="8433858" y="1066800"/>
            <a:ext cx="100542" cy="57912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9"/>
          <p:cNvSpPr/>
          <p:nvPr/>
        </p:nvSpPr>
        <p:spPr>
          <a:xfrm>
            <a:off x="8429626" y="0"/>
            <a:ext cx="104775" cy="106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9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 showMasterSp="0">
  <p:cSld name="4_Title and Conte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30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" type="body"/>
          </p:nvPr>
        </p:nvSpPr>
        <p:spPr>
          <a:xfrm>
            <a:off x="457200" y="1600202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solidFill>
                  <a:schemeClr val="dk1"/>
                </a:solidFill>
              </a:defRPr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0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5" name="Google Shape;85;p30"/>
          <p:cNvSpPr/>
          <p:nvPr/>
        </p:nvSpPr>
        <p:spPr>
          <a:xfrm rot="-5400000">
            <a:off x="4495800" y="-3429000"/>
            <a:ext cx="152400" cy="9144000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1"/>
          <p:cNvSpPr txBox="1"/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9" name="Google Shape;89;p31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1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1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2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2"/>
          <p:cNvSpPr txBox="1"/>
          <p:nvPr>
            <p:ph idx="1" type="body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5" name="Google Shape;95;p32"/>
          <p:cNvSpPr txBox="1"/>
          <p:nvPr>
            <p:ph idx="2" type="body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6" name="Google Shape;96;p32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2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2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3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2" name="Google Shape;102;p3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3" name="Google Shape;103;p33"/>
          <p:cNvSpPr txBox="1"/>
          <p:nvPr>
            <p:ph idx="3" type="body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" name="Google Shape;104;p33"/>
          <p:cNvSpPr txBox="1"/>
          <p:nvPr>
            <p:ph idx="4" type="body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5" name="Google Shape;105;p33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3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3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/>
          <p:nvPr/>
        </p:nvSpPr>
        <p:spPr>
          <a:xfrm>
            <a:off x="-9525" y="0"/>
            <a:ext cx="8321040" cy="109728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24"/>
          <p:cNvGrpSpPr/>
          <p:nvPr/>
        </p:nvGrpSpPr>
        <p:grpSpPr>
          <a:xfrm>
            <a:off x="1" y="1066800"/>
            <a:ext cx="8425815" cy="5791200"/>
            <a:chOff x="-9526" y="1066800"/>
            <a:chExt cx="8435341" cy="5791200"/>
          </a:xfrm>
        </p:grpSpPr>
        <p:sp>
          <p:nvSpPr>
            <p:cNvPr id="12" name="Google Shape;12;p24"/>
            <p:cNvSpPr/>
            <p:nvPr/>
          </p:nvSpPr>
          <p:spPr>
            <a:xfrm>
              <a:off x="-9526" y="1066800"/>
              <a:ext cx="8321040" cy="57912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4"/>
            <p:cNvSpPr/>
            <p:nvPr/>
          </p:nvSpPr>
          <p:spPr>
            <a:xfrm>
              <a:off x="8258175" y="1295400"/>
              <a:ext cx="167640" cy="5562600"/>
            </a:xfrm>
            <a:prstGeom prst="rect">
              <a:avLst/>
            </a:prstGeom>
            <a:solidFill>
              <a:srgbClr val="24406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24"/>
          <p:cNvGrpSpPr/>
          <p:nvPr/>
        </p:nvGrpSpPr>
        <p:grpSpPr>
          <a:xfrm>
            <a:off x="8305801" y="0"/>
            <a:ext cx="842687" cy="6858000"/>
            <a:chOff x="8305800" y="0"/>
            <a:chExt cx="842687" cy="6858000"/>
          </a:xfrm>
        </p:grpSpPr>
        <p:sp>
          <p:nvSpPr>
            <p:cNvPr id="15" name="Google Shape;15;p24"/>
            <p:cNvSpPr/>
            <p:nvPr/>
          </p:nvSpPr>
          <p:spPr>
            <a:xfrm>
              <a:off x="8305800" y="0"/>
              <a:ext cx="838200" cy="1295400"/>
            </a:xfrm>
            <a:prstGeom prst="rect">
              <a:avLst/>
            </a:prstGeom>
            <a:solidFill>
              <a:srgbClr val="FABF8E">
                <a:alpha val="6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4"/>
            <p:cNvSpPr/>
            <p:nvPr/>
          </p:nvSpPr>
          <p:spPr>
            <a:xfrm>
              <a:off x="8544983" y="1295400"/>
              <a:ext cx="603504" cy="5562600"/>
            </a:xfrm>
            <a:prstGeom prst="rect">
              <a:avLst/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PPP_BUSI_TXT_Networking_2007_elements.png" id="17" name="Google Shape;17;p24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8458200" y="0"/>
              <a:ext cx="6858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8;p24"/>
            <p:cNvSpPr/>
            <p:nvPr/>
          </p:nvSpPr>
          <p:spPr>
            <a:xfrm>
              <a:off x="8421158" y="1295400"/>
              <a:ext cx="118872" cy="5562600"/>
            </a:xfrm>
            <a:prstGeom prst="rect">
              <a:avLst/>
            </a:prstGeom>
            <a:solidFill>
              <a:srgbClr val="3660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4"/>
            <p:cNvSpPr/>
            <p:nvPr/>
          </p:nvSpPr>
          <p:spPr>
            <a:xfrm>
              <a:off x="8429625" y="0"/>
              <a:ext cx="114300" cy="1295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24"/>
          <p:cNvSpPr txBox="1"/>
          <p:nvPr>
            <p:ph type="title"/>
          </p:nvPr>
        </p:nvSpPr>
        <p:spPr>
          <a:xfrm>
            <a:off x="457200" y="0"/>
            <a:ext cx="7848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24"/>
          <p:cNvSpPr txBox="1"/>
          <p:nvPr>
            <p:ph idx="1" type="body"/>
          </p:nvPr>
        </p:nvSpPr>
        <p:spPr>
          <a:xfrm>
            <a:off x="457200" y="1600202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4"/>
          <p:cNvSpPr txBox="1"/>
          <p:nvPr>
            <p:ph idx="10" type="dt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24"/>
          <p:cNvSpPr txBox="1"/>
          <p:nvPr>
            <p:ph idx="11" type="ftr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24"/>
          <p:cNvSpPr txBox="1"/>
          <p:nvPr>
            <p:ph idx="12" type="sldNum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"/>
          <p:cNvSpPr txBox="1"/>
          <p:nvPr>
            <p:ph type="ctrTitle"/>
          </p:nvPr>
        </p:nvSpPr>
        <p:spPr>
          <a:xfrm>
            <a:off x="5181600" y="2819400"/>
            <a:ext cx="3962400" cy="1676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/>
              <a:t>Социальные процессы и изменение общества (Ч. 2)</a:t>
            </a:r>
            <a:endParaRPr sz="2800"/>
          </a:p>
        </p:txBody>
      </p:sp>
      <p:sp>
        <p:nvSpPr>
          <p:cNvPr id="162" name="Google Shape;162;p1"/>
          <p:cNvSpPr txBox="1"/>
          <p:nvPr/>
        </p:nvSpPr>
        <p:spPr>
          <a:xfrm>
            <a:off x="2195736" y="44624"/>
            <a:ext cx="468052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Лицей Ивацевичского района</a:t>
            </a:r>
            <a:endParaRPr b="1" i="0" sz="20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"/>
          <p:cNvSpPr txBox="1"/>
          <p:nvPr/>
        </p:nvSpPr>
        <p:spPr>
          <a:xfrm>
            <a:off x="0" y="6252195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"/>
          <p:cNvSpPr txBox="1"/>
          <p:nvPr/>
        </p:nvSpPr>
        <p:spPr>
          <a:xfrm>
            <a:off x="7452320" y="6252194"/>
            <a:ext cx="1691680" cy="5978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"/>
          <p:cNvSpPr txBox="1"/>
          <p:nvPr>
            <p:ph idx="1" type="subTitle"/>
          </p:nvPr>
        </p:nvSpPr>
        <p:spPr>
          <a:xfrm>
            <a:off x="4724400" y="4876800"/>
            <a:ext cx="43434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ru-RU"/>
              <a:t>Обществоведение (повышенный уровень)</a:t>
            </a:r>
            <a:endParaRPr/>
          </a:p>
          <a:p>
            <a:pPr indent="0" lvl="0" marL="0" rtl="0" algn="ctr">
              <a:spcBef>
                <a:spcPts val="496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ru-RU"/>
              <a:t>10 класс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0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Толпа</a:t>
            </a:r>
            <a:endParaRPr/>
          </a:p>
        </p:txBody>
      </p:sp>
      <p:grpSp>
        <p:nvGrpSpPr>
          <p:cNvPr id="337" name="Google Shape;337;p10"/>
          <p:cNvGrpSpPr/>
          <p:nvPr/>
        </p:nvGrpSpPr>
        <p:grpSpPr>
          <a:xfrm>
            <a:off x="255981" y="2819419"/>
            <a:ext cx="7912685" cy="3888435"/>
            <a:chOff x="4097" y="144014"/>
            <a:chExt cx="7912685" cy="3888435"/>
          </a:xfrm>
        </p:grpSpPr>
        <p:sp>
          <p:nvSpPr>
            <p:cNvPr id="338" name="Google Shape;338;p10"/>
            <p:cNvSpPr/>
            <p:nvPr/>
          </p:nvSpPr>
          <p:spPr>
            <a:xfrm>
              <a:off x="7016561" y="2016227"/>
              <a:ext cx="91440" cy="35889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9" name="Google Shape;339;p10"/>
            <p:cNvSpPr/>
            <p:nvPr/>
          </p:nvSpPr>
          <p:spPr>
            <a:xfrm>
              <a:off x="3960440" y="746463"/>
              <a:ext cx="3101841" cy="35889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0" name="Google Shape;340;p10"/>
            <p:cNvSpPr/>
            <p:nvPr/>
          </p:nvSpPr>
          <p:spPr>
            <a:xfrm>
              <a:off x="4948667" y="2016227"/>
              <a:ext cx="91440" cy="35889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1" name="Google Shape;341;p10"/>
            <p:cNvSpPr/>
            <p:nvPr/>
          </p:nvSpPr>
          <p:spPr>
            <a:xfrm>
              <a:off x="3960440" y="746463"/>
              <a:ext cx="1033947" cy="35889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2" name="Google Shape;342;p10"/>
            <p:cNvSpPr/>
            <p:nvPr/>
          </p:nvSpPr>
          <p:spPr>
            <a:xfrm>
              <a:off x="2880772" y="2016227"/>
              <a:ext cx="91440" cy="35889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3" name="Google Shape;343;p10"/>
            <p:cNvSpPr/>
            <p:nvPr/>
          </p:nvSpPr>
          <p:spPr>
            <a:xfrm>
              <a:off x="2926492" y="746463"/>
              <a:ext cx="1033947" cy="35889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4" name="Google Shape;344;p10"/>
            <p:cNvSpPr/>
            <p:nvPr/>
          </p:nvSpPr>
          <p:spPr>
            <a:xfrm>
              <a:off x="812878" y="2016227"/>
              <a:ext cx="91440" cy="35889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5" name="Google Shape;345;p10"/>
            <p:cNvSpPr/>
            <p:nvPr/>
          </p:nvSpPr>
          <p:spPr>
            <a:xfrm>
              <a:off x="858598" y="746463"/>
              <a:ext cx="3101841" cy="35889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6" name="Google Shape;346;p10"/>
            <p:cNvSpPr/>
            <p:nvPr/>
          </p:nvSpPr>
          <p:spPr>
            <a:xfrm>
              <a:off x="2160235" y="144014"/>
              <a:ext cx="3600408" cy="60244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0"/>
            <p:cNvSpPr txBox="1"/>
            <p:nvPr/>
          </p:nvSpPr>
          <p:spPr>
            <a:xfrm>
              <a:off x="2160235" y="144014"/>
              <a:ext cx="3600408" cy="6024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Виды толпы (по Г.Блумеру)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4097" y="1105354"/>
              <a:ext cx="1709003" cy="91087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0"/>
            <p:cNvSpPr txBox="1"/>
            <p:nvPr/>
          </p:nvSpPr>
          <p:spPr>
            <a:xfrm>
              <a:off x="4097" y="1105354"/>
              <a:ext cx="1709003" cy="91087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случайная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4097" y="2375118"/>
              <a:ext cx="1709003" cy="165733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0"/>
            <p:cNvSpPr txBox="1"/>
            <p:nvPr/>
          </p:nvSpPr>
          <p:spPr>
            <a:xfrm>
              <a:off x="4097" y="2375118"/>
              <a:ext cx="1709003" cy="1657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2071991" y="1105354"/>
              <a:ext cx="1709003" cy="91087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0"/>
            <p:cNvSpPr txBox="1"/>
            <p:nvPr/>
          </p:nvSpPr>
          <p:spPr>
            <a:xfrm>
              <a:off x="2071991" y="1105354"/>
              <a:ext cx="1709003" cy="91087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обусловленная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2071991" y="2375118"/>
              <a:ext cx="1709003" cy="165733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0"/>
            <p:cNvSpPr txBox="1"/>
            <p:nvPr/>
          </p:nvSpPr>
          <p:spPr>
            <a:xfrm>
              <a:off x="2071991" y="2375118"/>
              <a:ext cx="1709003" cy="1657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6" name="Google Shape;356;p10"/>
            <p:cNvSpPr/>
            <p:nvPr/>
          </p:nvSpPr>
          <p:spPr>
            <a:xfrm>
              <a:off x="4139885" y="1105354"/>
              <a:ext cx="1709003" cy="91087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0"/>
            <p:cNvSpPr txBox="1"/>
            <p:nvPr/>
          </p:nvSpPr>
          <p:spPr>
            <a:xfrm>
              <a:off x="4139885" y="1105354"/>
              <a:ext cx="1709003" cy="91087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агрессивная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8" name="Google Shape;358;p10"/>
            <p:cNvSpPr/>
            <p:nvPr/>
          </p:nvSpPr>
          <p:spPr>
            <a:xfrm>
              <a:off x="4139885" y="2375118"/>
              <a:ext cx="1709003" cy="165733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0"/>
            <p:cNvSpPr txBox="1"/>
            <p:nvPr/>
          </p:nvSpPr>
          <p:spPr>
            <a:xfrm>
              <a:off x="4139885" y="2375118"/>
              <a:ext cx="1709003" cy="1657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0" name="Google Shape;360;p10"/>
            <p:cNvSpPr/>
            <p:nvPr/>
          </p:nvSpPr>
          <p:spPr>
            <a:xfrm>
              <a:off x="6207779" y="1105354"/>
              <a:ext cx="1709003" cy="91087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0"/>
            <p:cNvSpPr txBox="1"/>
            <p:nvPr/>
          </p:nvSpPr>
          <p:spPr>
            <a:xfrm>
              <a:off x="6207779" y="1105354"/>
              <a:ext cx="1709003" cy="91087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экспрессивная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2" name="Google Shape;362;p10"/>
            <p:cNvSpPr/>
            <p:nvPr/>
          </p:nvSpPr>
          <p:spPr>
            <a:xfrm>
              <a:off x="6207779" y="2375118"/>
              <a:ext cx="1709003" cy="165733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0"/>
            <p:cNvSpPr txBox="1"/>
            <p:nvPr/>
          </p:nvSpPr>
          <p:spPr>
            <a:xfrm>
              <a:off x="6207779" y="2375118"/>
              <a:ext cx="1709003" cy="16573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единственная цель – снятие напряжения в экспрессивном движении, стремящемся к ритмичности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364" name="Google Shape;364;p10"/>
          <p:cNvGrpSpPr/>
          <p:nvPr/>
        </p:nvGrpSpPr>
        <p:grpSpPr>
          <a:xfrm>
            <a:off x="251884" y="5016587"/>
            <a:ext cx="5832284" cy="1724781"/>
            <a:chOff x="4097" y="2375118"/>
            <a:chExt cx="1709003" cy="1657331"/>
          </a:xfrm>
        </p:grpSpPr>
        <p:sp>
          <p:nvSpPr>
            <p:cNvPr id="365" name="Google Shape;365;p10"/>
            <p:cNvSpPr/>
            <p:nvPr/>
          </p:nvSpPr>
          <p:spPr>
            <a:xfrm>
              <a:off x="4097" y="2375118"/>
              <a:ext cx="1709003" cy="165733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0"/>
            <p:cNvSpPr txBox="1"/>
            <p:nvPr/>
          </p:nvSpPr>
          <p:spPr>
            <a:xfrm>
              <a:off x="4097" y="2375118"/>
              <a:ext cx="1709003" cy="16573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направлена на достижение какой-либо совместной цели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367" name="Google Shape;36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884" y="1182610"/>
            <a:ext cx="1728192" cy="2221961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68" name="Google Shape;368;p10"/>
          <p:cNvSpPr txBox="1"/>
          <p:nvPr/>
        </p:nvSpPr>
        <p:spPr>
          <a:xfrm>
            <a:off x="1980077" y="1175751"/>
            <a:ext cx="25920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Герберт Блумер, американский социолог</a:t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1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Толпа</a:t>
            </a:r>
            <a:endParaRPr/>
          </a:p>
        </p:txBody>
      </p:sp>
      <p:graphicFrame>
        <p:nvGraphicFramePr>
          <p:cNvPr id="374" name="Google Shape;374;p11"/>
          <p:cNvGraphicFramePr/>
          <p:nvPr/>
        </p:nvGraphicFramePr>
        <p:xfrm>
          <a:off x="179511" y="126876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{AD385DAA-A963-4AB4-8759-12EEE968F024}</a:tableStyleId>
              </a:tblPr>
              <a:tblGrid>
                <a:gridCol w="1800200"/>
                <a:gridCol w="6326100"/>
              </a:tblGrid>
              <a:tr h="4143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Виды толпы (по Г.Блумеру)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38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Вид</a:t>
                      </a:r>
                      <a:endParaRPr b="1"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solidFill>
                      <a:srgbClr val="C5D8F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Характерные черты</a:t>
                      </a:r>
                      <a:endParaRPr b="1" sz="18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solidFill>
                      <a:srgbClr val="C5D8F1"/>
                    </a:solidFill>
                  </a:tcPr>
                </a:tc>
              </a:tr>
              <a:tr h="1242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Случайная тол- па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Люди, собравшиеся на улице вокруг происшествия. Отли- чается кратковременностью образования, наличием сла- бой связи и некоторого единства, обусловленного времен- ным интересом к объекту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95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Обусловленная толпа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Упорядоченная, заранее спланированная деятельность (например, собравшиеся на стадионе зрители футбольно- го матча)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956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Агрессивная толпа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Организует поведение в направлении некоторой цели экстремального характера (например, линчевание, пог- ром, борьба)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242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Экспрессивная толпа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Обращена только на себя и не имеет никакой иной цели, кроме внешнего выражения чувств, поэтому поведение может принимать формы восторга, возмущения, смеха, плача, крика, скачков и танцев (например, религиозные секты, танцующая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толпа)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2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Толпа</a:t>
            </a:r>
            <a:endParaRPr/>
          </a:p>
        </p:txBody>
      </p:sp>
      <p:sp>
        <p:nvSpPr>
          <p:cNvPr id="380" name="Google Shape;380;p12"/>
          <p:cNvSpPr txBox="1"/>
          <p:nvPr/>
        </p:nvSpPr>
        <p:spPr>
          <a:xfrm>
            <a:off x="88157" y="3652740"/>
            <a:ext cx="20274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Ян Щепаньский, польский социолог</a:t>
            </a:r>
            <a:endParaRPr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81" name="Google Shape;381;p12"/>
          <p:cNvPicPr preferRelativeResize="0"/>
          <p:nvPr/>
        </p:nvPicPr>
        <p:blipFill rotWithShape="1">
          <a:blip r:embed="rId3">
            <a:alphaModFix/>
          </a:blip>
          <a:srcRect b="0" l="5059" r="5553" t="0"/>
          <a:stretch/>
        </p:blipFill>
        <p:spPr>
          <a:xfrm>
            <a:off x="107504" y="1175751"/>
            <a:ext cx="1944216" cy="2494467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graphicFrame>
        <p:nvGraphicFramePr>
          <p:cNvPr id="382" name="Google Shape;382;p12"/>
          <p:cNvGraphicFramePr/>
          <p:nvPr/>
        </p:nvGraphicFramePr>
        <p:xfrm>
          <a:off x="2267744" y="1219551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{AD385DAA-A963-4AB4-8759-12EEE968F024}</a:tableStyleId>
              </a:tblPr>
              <a:tblGrid>
                <a:gridCol w="432050"/>
                <a:gridCol w="1512175"/>
                <a:gridCol w="4093850"/>
              </a:tblGrid>
              <a:tr h="443625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Виды толпы (по Я.Щепаньскому)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  <a:tc hMerge="1"/>
              </a:tr>
              <a:tr h="404475">
                <a:tc row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линчующая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Направлена против одного человека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6853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терроризи- рующая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Направлена против определённой категории лиц или группы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6853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борющаяся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Обороняющаяся неорганизованным образом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566525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Убегающая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Спасающуюся от реальной или вооб- ражаемой опасности неорганизован- ная толпа (например, при пожаре) и паническое бегство организованной группы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68535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Алчущая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Штурмует магазины, банки в кризис- ные времена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979075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Экспрессивная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Объединяет людей, желающих выра- зить свои взгляды, восторг или про- тест, одобрение или неодобрение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383" name="Google Shape;383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0225" y="1663174"/>
            <a:ext cx="409575" cy="176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Толпа</a:t>
            </a:r>
            <a:endParaRPr/>
          </a:p>
        </p:txBody>
      </p:sp>
      <p:grpSp>
        <p:nvGrpSpPr>
          <p:cNvPr id="389" name="Google Shape;389;p13"/>
          <p:cNvGrpSpPr/>
          <p:nvPr/>
        </p:nvGrpSpPr>
        <p:grpSpPr>
          <a:xfrm>
            <a:off x="106845" y="1241257"/>
            <a:ext cx="8271621" cy="4782583"/>
            <a:chOff x="4649" y="237000"/>
            <a:chExt cx="8271621" cy="4782583"/>
          </a:xfrm>
        </p:grpSpPr>
        <p:sp>
          <p:nvSpPr>
            <p:cNvPr id="390" name="Google Shape;390;p13"/>
            <p:cNvSpPr/>
            <p:nvPr/>
          </p:nvSpPr>
          <p:spPr>
            <a:xfrm>
              <a:off x="7838280" y="1531132"/>
              <a:ext cx="262794" cy="308285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1" name="Google Shape;391;p13"/>
            <p:cNvSpPr/>
            <p:nvPr/>
          </p:nvSpPr>
          <p:spPr>
            <a:xfrm>
              <a:off x="7838280" y="1531132"/>
              <a:ext cx="262794" cy="213436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2" name="Google Shape;392;p13"/>
            <p:cNvSpPr/>
            <p:nvPr/>
          </p:nvSpPr>
          <p:spPr>
            <a:xfrm>
              <a:off x="7838280" y="1531132"/>
              <a:ext cx="262794" cy="133568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3" name="Google Shape;393;p13"/>
            <p:cNvSpPr/>
            <p:nvPr/>
          </p:nvSpPr>
          <p:spPr>
            <a:xfrm>
              <a:off x="7838280" y="1531132"/>
              <a:ext cx="262794" cy="53995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4" name="Google Shape;394;p13"/>
            <p:cNvSpPr/>
            <p:nvPr/>
          </p:nvSpPr>
          <p:spPr>
            <a:xfrm>
              <a:off x="4140460" y="718952"/>
              <a:ext cx="3259830" cy="28710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5" name="Google Shape;395;p13"/>
            <p:cNvSpPr/>
            <p:nvPr/>
          </p:nvSpPr>
          <p:spPr>
            <a:xfrm>
              <a:off x="4375244" y="1531132"/>
              <a:ext cx="91440" cy="28710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6" name="Google Shape;396;p13"/>
            <p:cNvSpPr/>
            <p:nvPr/>
          </p:nvSpPr>
          <p:spPr>
            <a:xfrm>
              <a:off x="4140460" y="718952"/>
              <a:ext cx="280504" cy="28710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7" name="Google Shape;397;p13"/>
            <p:cNvSpPr/>
            <p:nvPr/>
          </p:nvSpPr>
          <p:spPr>
            <a:xfrm>
              <a:off x="1892794" y="2894888"/>
              <a:ext cx="231244" cy="77651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8" name="Google Shape;398;p13"/>
            <p:cNvSpPr/>
            <p:nvPr/>
          </p:nvSpPr>
          <p:spPr>
            <a:xfrm>
              <a:off x="2463727" y="1531132"/>
              <a:ext cx="91440" cy="28710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9" name="Google Shape;399;p13"/>
            <p:cNvSpPr/>
            <p:nvPr/>
          </p:nvSpPr>
          <p:spPr>
            <a:xfrm>
              <a:off x="2509447" y="718952"/>
              <a:ext cx="1631012" cy="28710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00" name="Google Shape;400;p13"/>
            <p:cNvSpPr/>
            <p:nvPr/>
          </p:nvSpPr>
          <p:spPr>
            <a:xfrm>
              <a:off x="682366" y="1531132"/>
              <a:ext cx="91440" cy="28710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01" name="Google Shape;401;p13"/>
            <p:cNvSpPr/>
            <p:nvPr/>
          </p:nvSpPr>
          <p:spPr>
            <a:xfrm>
              <a:off x="728086" y="718952"/>
              <a:ext cx="3412373" cy="28710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02" name="Google Shape;402;p13"/>
            <p:cNvSpPr/>
            <p:nvPr/>
          </p:nvSpPr>
          <p:spPr>
            <a:xfrm>
              <a:off x="2700319" y="237000"/>
              <a:ext cx="2880280" cy="48195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3"/>
            <p:cNvSpPr txBox="1"/>
            <p:nvPr/>
          </p:nvSpPr>
          <p:spPr>
            <a:xfrm>
              <a:off x="2700319" y="237000"/>
              <a:ext cx="2880280" cy="48195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Виды толпы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4" name="Google Shape;404;p13"/>
            <p:cNvSpPr/>
            <p:nvPr/>
          </p:nvSpPr>
          <p:spPr>
            <a:xfrm>
              <a:off x="4649" y="1006060"/>
              <a:ext cx="1446873" cy="52507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3"/>
            <p:cNvSpPr txBox="1"/>
            <p:nvPr/>
          </p:nvSpPr>
          <p:spPr>
            <a:xfrm>
              <a:off x="4649" y="1006060"/>
              <a:ext cx="1446873" cy="5250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случайная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6" name="Google Shape;406;p13"/>
            <p:cNvSpPr/>
            <p:nvPr/>
          </p:nvSpPr>
          <p:spPr>
            <a:xfrm>
              <a:off x="4649" y="1818240"/>
              <a:ext cx="1446873" cy="55001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3"/>
            <p:cNvSpPr txBox="1"/>
            <p:nvPr/>
          </p:nvSpPr>
          <p:spPr>
            <a:xfrm>
              <a:off x="4649" y="1818240"/>
              <a:ext cx="1446873" cy="55001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формирует- ся стихийно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8" name="Google Shape;408;p13"/>
            <p:cNvSpPr/>
            <p:nvPr/>
          </p:nvSpPr>
          <p:spPr>
            <a:xfrm>
              <a:off x="1738631" y="1006060"/>
              <a:ext cx="1541632" cy="52507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3"/>
            <p:cNvSpPr txBox="1"/>
            <p:nvPr/>
          </p:nvSpPr>
          <p:spPr>
            <a:xfrm>
              <a:off x="1738631" y="1006060"/>
              <a:ext cx="1541632" cy="5250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конвенцио- нальная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0" name="Google Shape;410;p13"/>
            <p:cNvSpPr/>
            <p:nvPr/>
          </p:nvSpPr>
          <p:spPr>
            <a:xfrm>
              <a:off x="1738631" y="1818240"/>
              <a:ext cx="1541632" cy="107664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3"/>
            <p:cNvSpPr txBox="1"/>
            <p:nvPr/>
          </p:nvSpPr>
          <p:spPr>
            <a:xfrm>
              <a:off x="1738631" y="1818240"/>
              <a:ext cx="1541632" cy="107664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собирается в связи с объяв- ленным со- бытием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2" name="Google Shape;412;p13"/>
            <p:cNvSpPr/>
            <p:nvPr/>
          </p:nvSpPr>
          <p:spPr>
            <a:xfrm>
              <a:off x="2124039" y="3181996"/>
              <a:ext cx="1695755" cy="97881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3"/>
            <p:cNvSpPr txBox="1"/>
            <p:nvPr/>
          </p:nvSpPr>
          <p:spPr>
            <a:xfrm>
              <a:off x="2124039" y="3181996"/>
              <a:ext cx="1695755" cy="9788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экстатическая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(крайняя фор- ма, экстаз)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3567372" y="1006060"/>
              <a:ext cx="1707184" cy="52507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3"/>
            <p:cNvSpPr txBox="1"/>
            <p:nvPr/>
          </p:nvSpPr>
          <p:spPr>
            <a:xfrm>
              <a:off x="3567372" y="1006060"/>
              <a:ext cx="1707184" cy="5250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экспрессивная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3567372" y="1818240"/>
              <a:ext cx="1707184" cy="55001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3"/>
            <p:cNvSpPr txBox="1"/>
            <p:nvPr/>
          </p:nvSpPr>
          <p:spPr>
            <a:xfrm>
              <a:off x="3567372" y="1818240"/>
              <a:ext cx="1707184" cy="55001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выражает эмоции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6524310" y="1006060"/>
              <a:ext cx="1751960" cy="52507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3"/>
            <p:cNvSpPr txBox="1"/>
            <p:nvPr/>
          </p:nvSpPr>
          <p:spPr>
            <a:xfrm>
              <a:off x="6524310" y="1006060"/>
              <a:ext cx="1751960" cy="5250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действующая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5561664" y="1818240"/>
              <a:ext cx="2276615" cy="50568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3"/>
            <p:cNvSpPr txBox="1"/>
            <p:nvPr/>
          </p:nvSpPr>
          <p:spPr>
            <a:xfrm>
              <a:off x="5561664" y="1818240"/>
              <a:ext cx="2276615" cy="50568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агрессивная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(движима злостью)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2" name="Google Shape;422;p13"/>
            <p:cNvSpPr/>
            <p:nvPr/>
          </p:nvSpPr>
          <p:spPr>
            <a:xfrm>
              <a:off x="5561664" y="2611034"/>
              <a:ext cx="2276615" cy="51157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3"/>
            <p:cNvSpPr txBox="1"/>
            <p:nvPr/>
          </p:nvSpPr>
          <p:spPr>
            <a:xfrm>
              <a:off x="5561664" y="2611034"/>
              <a:ext cx="2276615" cy="51157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паническая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(объята страхом)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4" name="Google Shape;424;p13"/>
            <p:cNvSpPr/>
            <p:nvPr/>
          </p:nvSpPr>
          <p:spPr>
            <a:xfrm>
              <a:off x="5561664" y="3409714"/>
              <a:ext cx="2276615" cy="51157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3"/>
            <p:cNvSpPr txBox="1"/>
            <p:nvPr/>
          </p:nvSpPr>
          <p:spPr>
            <a:xfrm>
              <a:off x="5561664" y="3409714"/>
              <a:ext cx="2276615" cy="51157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стяжательная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(дви- жима жадностью)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6" name="Google Shape;426;p13"/>
            <p:cNvSpPr/>
            <p:nvPr/>
          </p:nvSpPr>
          <p:spPr>
            <a:xfrm>
              <a:off x="5563250" y="4208394"/>
              <a:ext cx="2275029" cy="81118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3"/>
            <p:cNvSpPr txBox="1"/>
            <p:nvPr/>
          </p:nvSpPr>
          <p:spPr>
            <a:xfrm>
              <a:off x="5563250" y="4208394"/>
              <a:ext cx="2275029" cy="8111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повстанческая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(дви- жима справедливым возмущением)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428" name="Google Shape;428;p13"/>
          <p:cNvGrpSpPr/>
          <p:nvPr/>
        </p:nvGrpSpPr>
        <p:grpSpPr>
          <a:xfrm>
            <a:off x="179512" y="6165304"/>
            <a:ext cx="8126288" cy="514945"/>
            <a:chOff x="2700319" y="237000"/>
            <a:chExt cx="2880280" cy="481951"/>
          </a:xfrm>
        </p:grpSpPr>
        <p:sp>
          <p:nvSpPr>
            <p:cNvPr id="429" name="Google Shape;429;p13"/>
            <p:cNvSpPr/>
            <p:nvPr/>
          </p:nvSpPr>
          <p:spPr>
            <a:xfrm>
              <a:off x="2700319" y="237000"/>
              <a:ext cx="2880280" cy="481951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3"/>
            <p:cNvSpPr txBox="1"/>
            <p:nvPr/>
          </p:nvSpPr>
          <p:spPr>
            <a:xfrm>
              <a:off x="2700319" y="237000"/>
              <a:ext cx="2880280" cy="4819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Основное свойство толпы – превращаемость 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(легко превращается из одного вида в другой)</a:t>
              </a: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4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Толпа</a:t>
            </a:r>
            <a:endParaRPr/>
          </a:p>
        </p:txBody>
      </p:sp>
      <p:sp>
        <p:nvSpPr>
          <p:cNvPr id="436" name="Google Shape;436;p14"/>
          <p:cNvSpPr/>
          <p:nvPr/>
        </p:nvSpPr>
        <p:spPr>
          <a:xfrm>
            <a:off x="971600" y="1340768"/>
            <a:ext cx="2147228" cy="504056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Толпа</a:t>
            </a:r>
            <a:endParaRPr sz="18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437" name="Google Shape;437;p14"/>
          <p:cNvSpPr/>
          <p:nvPr/>
        </p:nvSpPr>
        <p:spPr>
          <a:xfrm>
            <a:off x="185628" y="2024844"/>
            <a:ext cx="8038872" cy="706016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Публика </a:t>
            </a: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совокупность лиц, интересы и установки которых ориенти- рованы в одном направлении</a:t>
            </a:r>
            <a:endParaRPr/>
          </a:p>
        </p:txBody>
      </p:sp>
      <p:sp>
        <p:nvSpPr>
          <p:cNvPr id="438" name="Google Shape;438;p14"/>
          <p:cNvSpPr/>
          <p:nvPr/>
        </p:nvSpPr>
        <p:spPr>
          <a:xfrm>
            <a:off x="5253172" y="1340768"/>
            <a:ext cx="2147228" cy="504056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Публика</a:t>
            </a:r>
            <a:endParaRPr sz="18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439" name="Google Shape;439;p14"/>
          <p:cNvSpPr/>
          <p:nvPr/>
        </p:nvSpPr>
        <p:spPr>
          <a:xfrm>
            <a:off x="3681944" y="1376772"/>
            <a:ext cx="1008112" cy="432048"/>
          </a:xfrm>
          <a:prstGeom prst="mathNotEqual">
            <a:avLst>
              <a:gd fmla="val 23520" name="adj1"/>
              <a:gd fmla="val 6600000" name="adj2"/>
              <a:gd fmla="val 11760" name="adj3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0" name="Google Shape;440;p14"/>
          <p:cNvGrpSpPr/>
          <p:nvPr/>
        </p:nvGrpSpPr>
        <p:grpSpPr>
          <a:xfrm>
            <a:off x="193396" y="3080803"/>
            <a:ext cx="7919006" cy="2626545"/>
            <a:chOff x="936" y="169923"/>
            <a:chExt cx="7919006" cy="2626545"/>
          </a:xfrm>
        </p:grpSpPr>
        <p:sp>
          <p:nvSpPr>
            <p:cNvPr id="441" name="Google Shape;441;p14"/>
            <p:cNvSpPr/>
            <p:nvPr/>
          </p:nvSpPr>
          <p:spPr>
            <a:xfrm>
              <a:off x="3992962" y="730053"/>
              <a:ext cx="2055497" cy="36802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42" name="Google Shape;442;p14"/>
            <p:cNvSpPr/>
            <p:nvPr/>
          </p:nvSpPr>
          <p:spPr>
            <a:xfrm>
              <a:off x="1937464" y="1552183"/>
              <a:ext cx="1060270" cy="36802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43" name="Google Shape;443;p14"/>
            <p:cNvSpPr/>
            <p:nvPr/>
          </p:nvSpPr>
          <p:spPr>
            <a:xfrm>
              <a:off x="877193" y="1552183"/>
              <a:ext cx="1060270" cy="36802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44" name="Google Shape;444;p14"/>
            <p:cNvSpPr/>
            <p:nvPr/>
          </p:nvSpPr>
          <p:spPr>
            <a:xfrm>
              <a:off x="1937464" y="730053"/>
              <a:ext cx="2055497" cy="36802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45" name="Google Shape;445;p14"/>
            <p:cNvSpPr/>
            <p:nvPr/>
          </p:nvSpPr>
          <p:spPr>
            <a:xfrm>
              <a:off x="3111675" y="169923"/>
              <a:ext cx="1762573" cy="56012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4"/>
            <p:cNvSpPr txBox="1"/>
            <p:nvPr/>
          </p:nvSpPr>
          <p:spPr>
            <a:xfrm>
              <a:off x="3111675" y="169923"/>
              <a:ext cx="1762573" cy="56012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Публика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7" name="Google Shape;447;p14"/>
            <p:cNvSpPr/>
            <p:nvPr/>
          </p:nvSpPr>
          <p:spPr>
            <a:xfrm>
              <a:off x="65981" y="1098081"/>
              <a:ext cx="3742966" cy="45410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4"/>
            <p:cNvSpPr txBox="1"/>
            <p:nvPr/>
          </p:nvSpPr>
          <p:spPr>
            <a:xfrm>
              <a:off x="65981" y="1098081"/>
              <a:ext cx="3742966" cy="4541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собранная (</a:t>
              </a: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аудитория</a:t>
              </a:r>
              <a:r>
                <a:rPr b="0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)</a:t>
              </a:r>
              <a:endParaRPr b="0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9" name="Google Shape;449;p14"/>
            <p:cNvSpPr/>
            <p:nvPr/>
          </p:nvSpPr>
          <p:spPr>
            <a:xfrm>
              <a:off x="936" y="1920211"/>
              <a:ext cx="1752514" cy="87625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4"/>
            <p:cNvSpPr txBox="1"/>
            <p:nvPr/>
          </p:nvSpPr>
          <p:spPr>
            <a:xfrm>
              <a:off x="936" y="1920211"/>
              <a:ext cx="1752514" cy="8762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организована случайно</a:t>
              </a:r>
              <a:endParaRPr b="0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2121478" y="1920211"/>
              <a:ext cx="1752514" cy="87625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4"/>
            <p:cNvSpPr txBox="1"/>
            <p:nvPr/>
          </p:nvSpPr>
          <p:spPr>
            <a:xfrm>
              <a:off x="2121478" y="1920211"/>
              <a:ext cx="1752514" cy="8762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организована преднамеренно</a:t>
              </a:r>
              <a:endParaRPr b="0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4176976" y="1098081"/>
              <a:ext cx="3742966" cy="45410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4"/>
            <p:cNvSpPr txBox="1"/>
            <p:nvPr/>
          </p:nvSpPr>
          <p:spPr>
            <a:xfrm>
              <a:off x="4176976" y="1098081"/>
              <a:ext cx="3742966" cy="4541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несобранная</a:t>
              </a:r>
              <a:endParaRPr b="0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55" name="Google Shape;455;p14"/>
          <p:cNvSpPr/>
          <p:nvPr/>
        </p:nvSpPr>
        <p:spPr>
          <a:xfrm>
            <a:off x="192460" y="5949280"/>
            <a:ext cx="8038872" cy="706016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Аудитория </a:t>
            </a: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совокупность людей, собранных в одном месте, имеющих сходные ожидания или интересующихся одним предметом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5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Толпа</a:t>
            </a:r>
            <a:endParaRPr/>
          </a:p>
        </p:txBody>
      </p:sp>
      <p:grpSp>
        <p:nvGrpSpPr>
          <p:cNvPr id="461" name="Google Shape;461;p15"/>
          <p:cNvGrpSpPr/>
          <p:nvPr/>
        </p:nvGrpSpPr>
        <p:grpSpPr>
          <a:xfrm>
            <a:off x="196202" y="1317941"/>
            <a:ext cx="7913395" cy="5374245"/>
            <a:chOff x="3742" y="49181"/>
            <a:chExt cx="7913395" cy="5374245"/>
          </a:xfrm>
        </p:grpSpPr>
        <p:sp>
          <p:nvSpPr>
            <p:cNvPr id="462" name="Google Shape;462;p15"/>
            <p:cNvSpPr/>
            <p:nvPr/>
          </p:nvSpPr>
          <p:spPr>
            <a:xfrm>
              <a:off x="6002461" y="2501577"/>
              <a:ext cx="91440" cy="43757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63" name="Google Shape;463;p15"/>
            <p:cNvSpPr/>
            <p:nvPr/>
          </p:nvSpPr>
          <p:spPr>
            <a:xfrm>
              <a:off x="6002461" y="1499598"/>
              <a:ext cx="91440" cy="43757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64" name="Google Shape;464;p15"/>
            <p:cNvSpPr/>
            <p:nvPr/>
          </p:nvSpPr>
          <p:spPr>
            <a:xfrm>
              <a:off x="3960439" y="715156"/>
              <a:ext cx="2087741" cy="43757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65" name="Google Shape;465;p15"/>
            <p:cNvSpPr/>
            <p:nvPr/>
          </p:nvSpPr>
          <p:spPr>
            <a:xfrm>
              <a:off x="1826978" y="2501577"/>
              <a:ext cx="91440" cy="43757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66" name="Google Shape;466;p15"/>
            <p:cNvSpPr/>
            <p:nvPr/>
          </p:nvSpPr>
          <p:spPr>
            <a:xfrm>
              <a:off x="1826978" y="1499598"/>
              <a:ext cx="91440" cy="43757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67" name="Google Shape;467;p15"/>
            <p:cNvSpPr/>
            <p:nvPr/>
          </p:nvSpPr>
          <p:spPr>
            <a:xfrm>
              <a:off x="1872698" y="715156"/>
              <a:ext cx="2087741" cy="43757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68" name="Google Shape;468;p15"/>
            <p:cNvSpPr/>
            <p:nvPr/>
          </p:nvSpPr>
          <p:spPr>
            <a:xfrm>
              <a:off x="2749249" y="49181"/>
              <a:ext cx="2422380" cy="665974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5"/>
            <p:cNvSpPr txBox="1"/>
            <p:nvPr/>
          </p:nvSpPr>
          <p:spPr>
            <a:xfrm>
              <a:off x="2749249" y="49181"/>
              <a:ext cx="2422380" cy="66597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Публика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0" name="Google Shape;470;p15"/>
            <p:cNvSpPr/>
            <p:nvPr/>
          </p:nvSpPr>
          <p:spPr>
            <a:xfrm>
              <a:off x="4284" y="1152728"/>
              <a:ext cx="3736827" cy="34687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5"/>
            <p:cNvSpPr txBox="1"/>
            <p:nvPr/>
          </p:nvSpPr>
          <p:spPr>
            <a:xfrm>
              <a:off x="4284" y="1152728"/>
              <a:ext cx="3736827" cy="34687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собранная (аудитория)</a:t>
              </a:r>
              <a:endParaRPr b="0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3742" y="1937171"/>
              <a:ext cx="3737911" cy="56440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15"/>
            <p:cNvSpPr txBox="1"/>
            <p:nvPr/>
          </p:nvSpPr>
          <p:spPr>
            <a:xfrm>
              <a:off x="3742" y="1937171"/>
              <a:ext cx="3737911" cy="5644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аудитория в театре, цирке, на лекции, выставке</a:t>
              </a:r>
              <a:endParaRPr b="0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3877" y="2939150"/>
              <a:ext cx="3737640" cy="248427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5"/>
            <p:cNvSpPr txBox="1"/>
            <p:nvPr/>
          </p:nvSpPr>
          <p:spPr>
            <a:xfrm>
              <a:off x="3877" y="2939150"/>
              <a:ext cx="3737640" cy="24842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наличие идентичных установок у собравшихся; готовность к реаги- рованию некоторым сходным об- разом; это может стать предпосыл- кой преобразования аудитории в толпу; на поведение индивидов определённым образом влияют нормы, установленные и общепри- нятые в данной ассоциации</a:t>
              </a:r>
              <a:endParaRPr b="0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4179768" y="1152728"/>
              <a:ext cx="3736827" cy="34687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15"/>
            <p:cNvSpPr txBox="1"/>
            <p:nvPr/>
          </p:nvSpPr>
          <p:spPr>
            <a:xfrm>
              <a:off x="4179768" y="1152728"/>
              <a:ext cx="3736827" cy="34687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несобранная</a:t>
              </a:r>
              <a:endParaRPr b="0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8" name="Google Shape;478;p15"/>
            <p:cNvSpPr/>
            <p:nvPr/>
          </p:nvSpPr>
          <p:spPr>
            <a:xfrm>
              <a:off x="4179226" y="1937171"/>
              <a:ext cx="3737911" cy="56440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15"/>
            <p:cNvSpPr txBox="1"/>
            <p:nvPr/>
          </p:nvSpPr>
          <p:spPr>
            <a:xfrm>
              <a:off x="4179226" y="1937171"/>
              <a:ext cx="3737911" cy="5644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читатели газеты или зрители телевизионного канала</a:t>
              </a:r>
              <a:endParaRPr b="0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4179361" y="2939150"/>
              <a:ext cx="3737640" cy="248427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15"/>
            <p:cNvSpPr txBox="1"/>
            <p:nvPr/>
          </p:nvSpPr>
          <p:spPr>
            <a:xfrm>
              <a:off x="4179361" y="2939150"/>
              <a:ext cx="3737640" cy="24842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сходство их поведения обусловле- но наличием идентичных стиму- лов (оценок, стереотипов, миро- воззренческих, научных, полити- ческих и других установок) и реф- лексивностью позиции, а не «эмо- циональным заражением»; не ха- рактерны психологические меха- низмы, проявляемые в толпе и аудитории</a:t>
              </a:r>
              <a:endParaRPr b="0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6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Толпа</a:t>
            </a:r>
            <a:endParaRPr/>
          </a:p>
        </p:txBody>
      </p:sp>
      <p:sp>
        <p:nvSpPr>
          <p:cNvPr id="487" name="Google Shape;487;p16"/>
          <p:cNvSpPr/>
          <p:nvPr/>
        </p:nvSpPr>
        <p:spPr>
          <a:xfrm>
            <a:off x="1010508" y="2636912"/>
            <a:ext cx="2147228" cy="648072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Публика</a:t>
            </a:r>
            <a:endParaRPr sz="18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488" name="Google Shape;488;p16"/>
          <p:cNvSpPr/>
          <p:nvPr/>
        </p:nvSpPr>
        <p:spPr>
          <a:xfrm>
            <a:off x="5292080" y="2636912"/>
            <a:ext cx="2147228" cy="648072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Толпа</a:t>
            </a:r>
            <a:endParaRPr sz="18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sp>
        <p:nvSpPr>
          <p:cNvPr id="489" name="Google Shape;489;p16"/>
          <p:cNvSpPr/>
          <p:nvPr/>
        </p:nvSpPr>
        <p:spPr>
          <a:xfrm>
            <a:off x="3347864" y="2636912"/>
            <a:ext cx="1728192" cy="576064"/>
          </a:xfrm>
          <a:prstGeom prst="rightArrow">
            <a:avLst>
              <a:gd fmla="val 50000" name="adj1"/>
              <a:gd fmla="val 85939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переход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0" name="Google Shape;490;p16"/>
          <p:cNvSpPr/>
          <p:nvPr/>
        </p:nvSpPr>
        <p:spPr>
          <a:xfrm>
            <a:off x="395536" y="1246820"/>
            <a:ext cx="7560840" cy="648072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При возникновении сильного раздражителя принимаемые нормы поведения перестают работать</a:t>
            </a:r>
            <a:endParaRPr/>
          </a:p>
        </p:txBody>
      </p:sp>
      <p:sp>
        <p:nvSpPr>
          <p:cNvPr id="491" name="Google Shape;491;p16"/>
          <p:cNvSpPr/>
          <p:nvPr/>
        </p:nvSpPr>
        <p:spPr>
          <a:xfrm rot="10800000">
            <a:off x="3800933" y="1988840"/>
            <a:ext cx="432048" cy="734144"/>
          </a:xfrm>
          <a:prstGeom prst="upArrow">
            <a:avLst>
              <a:gd fmla="val 50000" name="adj1"/>
              <a:gd fmla="val 87936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20 Ð»ÐµÑ ÑÐ¾ Ð´Ð½Ñ ÑÑÐ°Ð³ÐµÐ´Ð¸Ð¸ Ð½Ð° ÐÐµÐ¼Ð¸Ð³Ðµ â ÑÐ°Ð¼Ð¾Ð¹ ÑÑÑÐ°ÑÐ½Ð¾Ð¹ Ð² Ð¸ÑÑÐ¾ÑÐ¸Ð¸ Ð½ÐµÐ·Ð°Ð²Ð¸ÑÐ¸Ð¼Ð¾Ð¹  ÐÐµÐ»Ð°ÑÑÑÐ¸ | Ð¢ÐÐÐÐ¡ÐÐÐ | ÐÐ¾Ð²Ð¾ÑÑÐ¸ ÐÐµÐ»Ð°ÑÑÑÐ¸ - ÐÐ¾ÑÐ»ÐµÐ´Ð½Ð¸Ðµ Ð½Ð¾Ð²Ð¾ÑÑÐ¸ ÐÐµÐ»Ð°ÑÑÑÐ¸ -  ÐÐµÐ»Ð¾ÑÑÑÑÐºÐ¸Ðµ Ð½Ð¾Ð²Ð¾ÑÑÐ¸" id="492" name="Google Shape;49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5577" y="3465005"/>
            <a:ext cx="4312370" cy="3220802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93" name="Google Shape;493;p16"/>
          <p:cNvSpPr/>
          <p:nvPr/>
        </p:nvSpPr>
        <p:spPr>
          <a:xfrm>
            <a:off x="195157" y="3465003"/>
            <a:ext cx="3605776" cy="3220803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30 мая 1999 г. на Немиге прои- зошла трагедия. В конце празд- ничного мероприятия в Минске, когда люди, скрываясь от дождя, заполнили подземный переход к станции метро «Немига», погиб- ло 53 человека, бало ранено бо- лее 250. Большинство погибших были молодыми людьми в воз- расте от 14 до 20 лет.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7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Толпа</a:t>
            </a:r>
            <a:endParaRPr/>
          </a:p>
        </p:txBody>
      </p:sp>
      <p:grpSp>
        <p:nvGrpSpPr>
          <p:cNvPr id="499" name="Google Shape;499;p17"/>
          <p:cNvGrpSpPr/>
          <p:nvPr/>
        </p:nvGrpSpPr>
        <p:grpSpPr>
          <a:xfrm>
            <a:off x="251689" y="2004613"/>
            <a:ext cx="7805592" cy="3944668"/>
            <a:chOff x="169" y="663845"/>
            <a:chExt cx="7805592" cy="3944668"/>
          </a:xfrm>
        </p:grpSpPr>
        <p:sp>
          <p:nvSpPr>
            <p:cNvPr id="500" name="Google Shape;500;p17"/>
            <p:cNvSpPr/>
            <p:nvPr/>
          </p:nvSpPr>
          <p:spPr>
            <a:xfrm>
              <a:off x="169" y="663845"/>
              <a:ext cx="5301227" cy="65081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17"/>
            <p:cNvSpPr txBox="1"/>
            <p:nvPr/>
          </p:nvSpPr>
          <p:spPr>
            <a:xfrm>
              <a:off x="19231" y="682907"/>
              <a:ext cx="5263103" cy="6126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правила поведения в толпе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530291" y="1314657"/>
              <a:ext cx="530122" cy="81359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03" name="Google Shape;503;p17"/>
            <p:cNvSpPr/>
            <p:nvPr/>
          </p:nvSpPr>
          <p:spPr>
            <a:xfrm>
              <a:off x="1060414" y="1477360"/>
              <a:ext cx="6745347" cy="130179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17"/>
            <p:cNvSpPr txBox="1"/>
            <p:nvPr/>
          </p:nvSpPr>
          <p:spPr>
            <a:xfrm>
              <a:off x="1098542" y="1515488"/>
              <a:ext cx="6669091" cy="12255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попав в переполненное пространство, заранее определите мес- та, которые в случае чрезвычайной ситуации окажутся самы- ми опасными (проходы между секторами на стадионе, сетка, стеклянные двери, решётки, перегородки и т.п.) и наметьте се- бе пути отхода на случай, если что-нибудь произойдёт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530291" y="1314657"/>
              <a:ext cx="530122" cy="207519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06" name="Google Shape;506;p17"/>
            <p:cNvSpPr/>
            <p:nvPr/>
          </p:nvSpPr>
          <p:spPr>
            <a:xfrm>
              <a:off x="1060414" y="2941856"/>
              <a:ext cx="6745347" cy="89599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17"/>
            <p:cNvSpPr txBox="1"/>
            <p:nvPr/>
          </p:nvSpPr>
          <p:spPr>
            <a:xfrm>
              <a:off x="1086657" y="2968099"/>
              <a:ext cx="6692861" cy="8435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находясь в толпе, спокойно перемещайтесь по ходу её движе- ния; ни в коем случае не пытайтесь идти в противоположном направлении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530291" y="1314657"/>
              <a:ext cx="530122" cy="29898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09" name="Google Shape;509;p17"/>
            <p:cNvSpPr/>
            <p:nvPr/>
          </p:nvSpPr>
          <p:spPr>
            <a:xfrm>
              <a:off x="1060414" y="4000551"/>
              <a:ext cx="6745347" cy="60796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17"/>
            <p:cNvSpPr txBox="1"/>
            <p:nvPr/>
          </p:nvSpPr>
          <p:spPr>
            <a:xfrm>
              <a:off x="1078221" y="4018358"/>
              <a:ext cx="6709733" cy="57234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уклоняйтесь от всего неподвижного на пути, не поднимайте упавшие вещи и не цепляйтесь ни за что руками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8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Социальное движение</a:t>
            </a:r>
            <a:endParaRPr sz="3500"/>
          </a:p>
        </p:txBody>
      </p:sp>
      <p:grpSp>
        <p:nvGrpSpPr>
          <p:cNvPr id="516" name="Google Shape;516;p18"/>
          <p:cNvGrpSpPr/>
          <p:nvPr/>
        </p:nvGrpSpPr>
        <p:grpSpPr>
          <a:xfrm>
            <a:off x="399920" y="1486543"/>
            <a:ext cx="7768095" cy="4893025"/>
            <a:chOff x="4384" y="145775"/>
            <a:chExt cx="7768095" cy="4893025"/>
          </a:xfrm>
        </p:grpSpPr>
        <p:sp>
          <p:nvSpPr>
            <p:cNvPr id="517" name="Google Shape;517;p18"/>
            <p:cNvSpPr/>
            <p:nvPr/>
          </p:nvSpPr>
          <p:spPr>
            <a:xfrm>
              <a:off x="4384" y="145775"/>
              <a:ext cx="6774265" cy="93434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18"/>
            <p:cNvSpPr txBox="1"/>
            <p:nvPr/>
          </p:nvSpPr>
          <p:spPr>
            <a:xfrm>
              <a:off x="31750" y="173141"/>
              <a:ext cx="6719533" cy="87961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Социальные движения </a:t>
              </a:r>
              <a:r>
                <a:rPr b="0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– это массовые действия, способст- вующие или препятствующие социальным изменениям</a:t>
              </a:r>
              <a:endParaRPr b="0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681810" y="1080118"/>
              <a:ext cx="677426" cy="79173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20" name="Google Shape;520;p18"/>
            <p:cNvSpPr/>
            <p:nvPr/>
          </p:nvSpPr>
          <p:spPr>
            <a:xfrm>
              <a:off x="1359237" y="1344031"/>
              <a:ext cx="6413242" cy="105564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8"/>
            <p:cNvSpPr txBox="1"/>
            <p:nvPr/>
          </p:nvSpPr>
          <p:spPr>
            <a:xfrm>
              <a:off x="1390156" y="1374950"/>
              <a:ext cx="6351404" cy="9938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имеют неопределённый временной цикл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681810" y="1080118"/>
              <a:ext cx="677426" cy="211129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23" name="Google Shape;523;p18"/>
            <p:cNvSpPr/>
            <p:nvPr/>
          </p:nvSpPr>
          <p:spPr>
            <a:xfrm>
              <a:off x="1359237" y="2663591"/>
              <a:ext cx="6413242" cy="105564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8"/>
            <p:cNvSpPr txBox="1"/>
            <p:nvPr/>
          </p:nvSpPr>
          <p:spPr>
            <a:xfrm>
              <a:off x="1390156" y="2694510"/>
              <a:ext cx="6351404" cy="9938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нестабильны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681810" y="1080118"/>
              <a:ext cx="677426" cy="343085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526" name="Google Shape;526;p18"/>
            <p:cNvSpPr/>
            <p:nvPr/>
          </p:nvSpPr>
          <p:spPr>
            <a:xfrm>
              <a:off x="1359237" y="3983152"/>
              <a:ext cx="6413242" cy="105564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8"/>
            <p:cNvSpPr txBox="1"/>
            <p:nvPr/>
          </p:nvSpPr>
          <p:spPr>
            <a:xfrm>
              <a:off x="1390156" y="4014071"/>
              <a:ext cx="6351404" cy="9938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 некоторых условиях легко распадаются (основное от- личие от социальных институтов)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9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Социальное движение</a:t>
            </a:r>
            <a:endParaRPr sz="3500"/>
          </a:p>
        </p:txBody>
      </p:sp>
      <p:grpSp>
        <p:nvGrpSpPr>
          <p:cNvPr id="533" name="Google Shape;533;p19"/>
          <p:cNvGrpSpPr/>
          <p:nvPr/>
        </p:nvGrpSpPr>
        <p:grpSpPr>
          <a:xfrm>
            <a:off x="323528" y="2216826"/>
            <a:ext cx="7848871" cy="4400115"/>
            <a:chOff x="0" y="-60046"/>
            <a:chExt cx="7848871" cy="4400115"/>
          </a:xfrm>
        </p:grpSpPr>
        <p:sp>
          <p:nvSpPr>
            <p:cNvPr id="534" name="Google Shape;534;p19"/>
            <p:cNvSpPr/>
            <p:nvPr/>
          </p:nvSpPr>
          <p:spPr>
            <a:xfrm>
              <a:off x="0" y="-60046"/>
              <a:ext cx="6279097" cy="1181789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19"/>
            <p:cNvSpPr txBox="1"/>
            <p:nvPr/>
          </p:nvSpPr>
          <p:spPr>
            <a:xfrm>
              <a:off x="34613" y="-25433"/>
              <a:ext cx="5169397" cy="11125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начальное беспокойство 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(возникновение неу- веренности в завтрашнем дне, чувства социаль- ной несправедливости, ломка системы ценнос- тей и привычных норм поведения)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6" name="Google Shape;536;p19"/>
            <p:cNvSpPr/>
            <p:nvPr/>
          </p:nvSpPr>
          <p:spPr>
            <a:xfrm>
              <a:off x="504085" y="1224132"/>
              <a:ext cx="6279097" cy="941605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19"/>
            <p:cNvSpPr txBox="1"/>
            <p:nvPr/>
          </p:nvSpPr>
          <p:spPr>
            <a:xfrm>
              <a:off x="531664" y="1251711"/>
              <a:ext cx="5086021" cy="88644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возбуждение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(обсуждение существующего по- ложения, формулирование основных проблем, выдвижение лидеров)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8" name="Google Shape;538;p19"/>
            <p:cNvSpPr/>
            <p:nvPr/>
          </p:nvSpPr>
          <p:spPr>
            <a:xfrm>
              <a:off x="1080130" y="2304255"/>
              <a:ext cx="6279097" cy="941605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9"/>
            <p:cNvSpPr txBox="1"/>
            <p:nvPr/>
          </p:nvSpPr>
          <p:spPr>
            <a:xfrm>
              <a:off x="1107709" y="2331834"/>
              <a:ext cx="5093870" cy="88644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формализация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(оформление движения, поста- новка целей и задач, регистрация)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0" name="Google Shape;540;p19"/>
            <p:cNvSpPr/>
            <p:nvPr/>
          </p:nvSpPr>
          <p:spPr>
            <a:xfrm>
              <a:off x="1569774" y="3398464"/>
              <a:ext cx="6279097" cy="941605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19"/>
            <p:cNvSpPr txBox="1"/>
            <p:nvPr/>
          </p:nvSpPr>
          <p:spPr>
            <a:xfrm>
              <a:off x="1597353" y="3426043"/>
              <a:ext cx="5086021" cy="88644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институционализация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(устанавливаются оп- ределённые образцы и нормы поведения, сим- волика, идеология)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42" name="Google Shape;542;p19"/>
            <p:cNvSpPr/>
            <p:nvPr/>
          </p:nvSpPr>
          <p:spPr>
            <a:xfrm>
              <a:off x="5667054" y="781230"/>
              <a:ext cx="612043" cy="612043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CFD7E7">
                <a:alpha val="89803"/>
              </a:srgbClr>
            </a:solidFill>
            <a:ln cap="flat" cmpd="sng" w="9525">
              <a:solidFill>
                <a:srgbClr val="CFD7E7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19"/>
            <p:cNvSpPr txBox="1"/>
            <p:nvPr/>
          </p:nvSpPr>
          <p:spPr>
            <a:xfrm>
              <a:off x="5804764" y="781230"/>
              <a:ext cx="336623" cy="4605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19"/>
            <p:cNvSpPr/>
            <p:nvPr/>
          </p:nvSpPr>
          <p:spPr>
            <a:xfrm>
              <a:off x="6192928" y="1894036"/>
              <a:ext cx="612043" cy="612043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CFD7E7">
                <a:alpha val="89803"/>
              </a:srgbClr>
            </a:solidFill>
            <a:ln cap="flat" cmpd="sng" w="9525">
              <a:solidFill>
                <a:srgbClr val="CFD7E7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19"/>
            <p:cNvSpPr txBox="1"/>
            <p:nvPr/>
          </p:nvSpPr>
          <p:spPr>
            <a:xfrm>
              <a:off x="6330638" y="1894036"/>
              <a:ext cx="336623" cy="4605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19"/>
            <p:cNvSpPr/>
            <p:nvPr/>
          </p:nvSpPr>
          <p:spPr>
            <a:xfrm>
              <a:off x="6710954" y="3006842"/>
              <a:ext cx="612043" cy="612043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CFD7E7">
                <a:alpha val="89803"/>
              </a:srgbClr>
            </a:solidFill>
            <a:ln cap="flat" cmpd="sng" w="9525">
              <a:solidFill>
                <a:srgbClr val="CFD7E7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19"/>
            <p:cNvSpPr txBox="1"/>
            <p:nvPr/>
          </p:nvSpPr>
          <p:spPr>
            <a:xfrm>
              <a:off x="6848664" y="3006842"/>
              <a:ext cx="336623" cy="4605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8" name="Google Shape;548;p19"/>
          <p:cNvGrpSpPr/>
          <p:nvPr/>
        </p:nvGrpSpPr>
        <p:grpSpPr>
          <a:xfrm>
            <a:off x="482065" y="1491816"/>
            <a:ext cx="7531797" cy="576064"/>
            <a:chOff x="4097" y="1609411"/>
            <a:chExt cx="1709003" cy="1918980"/>
          </a:xfrm>
        </p:grpSpPr>
        <p:sp>
          <p:nvSpPr>
            <p:cNvPr id="549" name="Google Shape;549;p19"/>
            <p:cNvSpPr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19"/>
            <p:cNvSpPr txBox="1"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Стадии формирования и развития социального движения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"/>
          <p:cNvSpPr txBox="1"/>
          <p:nvPr>
            <p:ph type="title"/>
          </p:nvPr>
        </p:nvSpPr>
        <p:spPr>
          <a:xfrm>
            <a:off x="457200" y="0"/>
            <a:ext cx="7924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ru-RU"/>
              <a:t>План</a:t>
            </a:r>
            <a:endParaRPr/>
          </a:p>
        </p:txBody>
      </p:sp>
      <p:sp>
        <p:nvSpPr>
          <p:cNvPr id="171" name="Google Shape;171;p2"/>
          <p:cNvSpPr txBox="1"/>
          <p:nvPr>
            <p:ph idx="1" type="body"/>
          </p:nvPr>
        </p:nvSpPr>
        <p:spPr>
          <a:xfrm>
            <a:off x="179512" y="1600202"/>
            <a:ext cx="8784976" cy="45259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Сущность и виды массового поведения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Толпа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>
                <a:latin typeface="Cambria Math"/>
                <a:ea typeface="Cambria Math"/>
                <a:cs typeface="Cambria Math"/>
                <a:sym typeface="Cambria Math"/>
              </a:rPr>
              <a:t>Социальное движение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0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Социальное движение</a:t>
            </a:r>
            <a:endParaRPr sz="3500"/>
          </a:p>
        </p:txBody>
      </p:sp>
      <p:grpSp>
        <p:nvGrpSpPr>
          <p:cNvPr id="556" name="Google Shape;556;p20"/>
          <p:cNvGrpSpPr/>
          <p:nvPr/>
        </p:nvGrpSpPr>
        <p:grpSpPr>
          <a:xfrm>
            <a:off x="323536" y="1268760"/>
            <a:ext cx="7839928" cy="5381532"/>
            <a:chOff x="8" y="0"/>
            <a:chExt cx="7839928" cy="5381532"/>
          </a:xfrm>
        </p:grpSpPr>
        <p:sp>
          <p:nvSpPr>
            <p:cNvPr id="557" name="Google Shape;557;p20"/>
            <p:cNvSpPr/>
            <p:nvPr/>
          </p:nvSpPr>
          <p:spPr>
            <a:xfrm>
              <a:off x="2736300" y="2065279"/>
              <a:ext cx="2376270" cy="1270040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20"/>
            <p:cNvSpPr txBox="1"/>
            <p:nvPr/>
          </p:nvSpPr>
          <p:spPr>
            <a:xfrm>
              <a:off x="3084297" y="2251272"/>
              <a:ext cx="1680276" cy="89805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Социальные движения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59" name="Google Shape;559;p20"/>
            <p:cNvSpPr/>
            <p:nvPr/>
          </p:nvSpPr>
          <p:spPr>
            <a:xfrm rot="-5406813">
              <a:off x="3610339" y="1278891"/>
              <a:ext cx="623414" cy="43181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7D8CA2"/>
                </a:gs>
                <a:gs pos="80000">
                  <a:srgbClr val="A5B7D5"/>
                </a:gs>
                <a:gs pos="100000">
                  <a:srgbClr val="A5B8D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0"/>
            <p:cNvSpPr txBox="1"/>
            <p:nvPr/>
          </p:nvSpPr>
          <p:spPr>
            <a:xfrm rot="5393187">
              <a:off x="3675239" y="1430026"/>
              <a:ext cx="493870" cy="259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20"/>
            <p:cNvSpPr/>
            <p:nvPr/>
          </p:nvSpPr>
          <p:spPr>
            <a:xfrm>
              <a:off x="2880318" y="0"/>
              <a:ext cx="2079294" cy="889028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0"/>
            <p:cNvSpPr txBox="1"/>
            <p:nvPr/>
          </p:nvSpPr>
          <p:spPr>
            <a:xfrm>
              <a:off x="3184824" y="130195"/>
              <a:ext cx="1470282" cy="6286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прогрессив- ные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3" name="Google Shape;563;p20"/>
            <p:cNvSpPr/>
            <p:nvPr/>
          </p:nvSpPr>
          <p:spPr>
            <a:xfrm rot="-2659023">
              <a:off x="4595806" y="1510495"/>
              <a:ext cx="652052" cy="43181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7D8CA2"/>
                </a:gs>
                <a:gs pos="80000">
                  <a:srgbClr val="A5B7D5"/>
                </a:gs>
                <a:gs pos="100000">
                  <a:srgbClr val="A5B8D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0"/>
            <p:cNvSpPr txBox="1"/>
            <p:nvPr/>
          </p:nvSpPr>
          <p:spPr>
            <a:xfrm rot="-2659023">
              <a:off x="4614235" y="1642110"/>
              <a:ext cx="522508" cy="259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20"/>
            <p:cNvSpPr/>
            <p:nvPr/>
          </p:nvSpPr>
          <p:spPr>
            <a:xfrm>
              <a:off x="4752527" y="432050"/>
              <a:ext cx="2079294" cy="889028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0"/>
            <p:cNvSpPr txBox="1"/>
            <p:nvPr/>
          </p:nvSpPr>
          <p:spPr>
            <a:xfrm>
              <a:off x="5057033" y="562245"/>
              <a:ext cx="1470282" cy="6286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регрессив- ные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7" name="Google Shape;567;p20"/>
            <p:cNvSpPr/>
            <p:nvPr/>
          </p:nvSpPr>
          <p:spPr>
            <a:xfrm rot="-1220778">
              <a:off x="5067818" y="1973794"/>
              <a:ext cx="467047" cy="43181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7D8CA2"/>
                </a:gs>
                <a:gs pos="80000">
                  <a:srgbClr val="A5B7D5"/>
                </a:gs>
                <a:gs pos="100000">
                  <a:srgbClr val="A5B8D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0"/>
            <p:cNvSpPr txBox="1"/>
            <p:nvPr/>
          </p:nvSpPr>
          <p:spPr>
            <a:xfrm rot="-1220778">
              <a:off x="5071859" y="2082678"/>
              <a:ext cx="337503" cy="259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20"/>
            <p:cNvSpPr/>
            <p:nvPr/>
          </p:nvSpPr>
          <p:spPr>
            <a:xfrm>
              <a:off x="5472607" y="1296144"/>
              <a:ext cx="2079294" cy="889028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0"/>
            <p:cNvSpPr txBox="1"/>
            <p:nvPr/>
          </p:nvSpPr>
          <p:spPr>
            <a:xfrm>
              <a:off x="5777113" y="1426339"/>
              <a:ext cx="1470282" cy="6286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политичес- кие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1" name="Google Shape;571;p20"/>
            <p:cNvSpPr/>
            <p:nvPr/>
          </p:nvSpPr>
          <p:spPr>
            <a:xfrm rot="-28134">
              <a:off x="5255074" y="2472096"/>
              <a:ext cx="343663" cy="43181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7D8CA2"/>
                </a:gs>
                <a:gs pos="80000">
                  <a:srgbClr val="A5B7D5"/>
                </a:gs>
                <a:gs pos="100000">
                  <a:srgbClr val="A5B8D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0"/>
            <p:cNvSpPr txBox="1"/>
            <p:nvPr/>
          </p:nvSpPr>
          <p:spPr>
            <a:xfrm rot="-28134">
              <a:off x="5255076" y="2558881"/>
              <a:ext cx="240564" cy="259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20"/>
            <p:cNvSpPr/>
            <p:nvPr/>
          </p:nvSpPr>
          <p:spPr>
            <a:xfrm>
              <a:off x="5760642" y="2232249"/>
              <a:ext cx="2079294" cy="889028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0"/>
            <p:cNvSpPr txBox="1"/>
            <p:nvPr/>
          </p:nvSpPr>
          <p:spPr>
            <a:xfrm>
              <a:off x="6065148" y="2362444"/>
              <a:ext cx="1470282" cy="6286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профессио- нальные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5" name="Google Shape;575;p20"/>
            <p:cNvSpPr/>
            <p:nvPr/>
          </p:nvSpPr>
          <p:spPr>
            <a:xfrm rot="1136205">
              <a:off x="5098219" y="2968729"/>
              <a:ext cx="475781" cy="43181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7D8CA2"/>
                </a:gs>
                <a:gs pos="80000">
                  <a:srgbClr val="A5B7D5"/>
                </a:gs>
                <a:gs pos="100000">
                  <a:srgbClr val="A5B8D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0"/>
            <p:cNvSpPr txBox="1"/>
            <p:nvPr/>
          </p:nvSpPr>
          <p:spPr>
            <a:xfrm rot="1136205">
              <a:off x="5101725" y="3034072"/>
              <a:ext cx="346237" cy="259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5544619" y="3168355"/>
              <a:ext cx="2079294" cy="889028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0"/>
            <p:cNvSpPr txBox="1"/>
            <p:nvPr/>
          </p:nvSpPr>
          <p:spPr>
            <a:xfrm>
              <a:off x="5849125" y="3298550"/>
              <a:ext cx="1470282" cy="6286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пацифист- ские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9" name="Google Shape;579;p20"/>
            <p:cNvSpPr/>
            <p:nvPr/>
          </p:nvSpPr>
          <p:spPr>
            <a:xfrm rot="2614104">
              <a:off x="4608938" y="3434551"/>
              <a:ext cx="628729" cy="43181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7D8CA2"/>
                </a:gs>
                <a:gs pos="80000">
                  <a:srgbClr val="A5B7D5"/>
                </a:gs>
                <a:gs pos="100000">
                  <a:srgbClr val="A5B8D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20"/>
            <p:cNvSpPr txBox="1"/>
            <p:nvPr/>
          </p:nvSpPr>
          <p:spPr>
            <a:xfrm rot="2614104">
              <a:off x="4626779" y="3476272"/>
              <a:ext cx="499185" cy="259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20"/>
            <p:cNvSpPr/>
            <p:nvPr/>
          </p:nvSpPr>
          <p:spPr>
            <a:xfrm>
              <a:off x="4752535" y="4032454"/>
              <a:ext cx="2079294" cy="889028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0"/>
            <p:cNvSpPr txBox="1"/>
            <p:nvPr/>
          </p:nvSpPr>
          <p:spPr>
            <a:xfrm>
              <a:off x="5057041" y="4162649"/>
              <a:ext cx="1470282" cy="6286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молодёжные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3" name="Google Shape;583;p20"/>
            <p:cNvSpPr/>
            <p:nvPr/>
          </p:nvSpPr>
          <p:spPr>
            <a:xfrm rot="5400000">
              <a:off x="3617782" y="3680647"/>
              <a:ext cx="613307" cy="43181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7D8CA2"/>
                </a:gs>
                <a:gs pos="80000">
                  <a:srgbClr val="A5B7D5"/>
                </a:gs>
                <a:gs pos="100000">
                  <a:srgbClr val="A5B8D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20"/>
            <p:cNvSpPr txBox="1"/>
            <p:nvPr/>
          </p:nvSpPr>
          <p:spPr>
            <a:xfrm rot="5400000">
              <a:off x="3682554" y="3702238"/>
              <a:ext cx="483763" cy="259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20"/>
            <p:cNvSpPr/>
            <p:nvPr/>
          </p:nvSpPr>
          <p:spPr>
            <a:xfrm>
              <a:off x="2884788" y="4492504"/>
              <a:ext cx="2079294" cy="889028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20"/>
            <p:cNvSpPr txBox="1"/>
            <p:nvPr/>
          </p:nvSpPr>
          <p:spPr>
            <a:xfrm>
              <a:off x="3189294" y="4622699"/>
              <a:ext cx="1470282" cy="6286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феминист- ские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87" name="Google Shape;587;p20"/>
            <p:cNvSpPr/>
            <p:nvPr/>
          </p:nvSpPr>
          <p:spPr>
            <a:xfrm rot="8125839">
              <a:off x="2589860" y="3470687"/>
              <a:ext cx="666683" cy="43181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7D8CA2"/>
                </a:gs>
                <a:gs pos="80000">
                  <a:srgbClr val="A5B7D5"/>
                </a:gs>
                <a:gs pos="100000">
                  <a:srgbClr val="A5B8D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0"/>
            <p:cNvSpPr txBox="1"/>
            <p:nvPr/>
          </p:nvSpPr>
          <p:spPr>
            <a:xfrm rot="-2674161">
              <a:off x="2700776" y="3511595"/>
              <a:ext cx="537139" cy="259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20"/>
            <p:cNvSpPr/>
            <p:nvPr/>
          </p:nvSpPr>
          <p:spPr>
            <a:xfrm>
              <a:off x="1008112" y="4104460"/>
              <a:ext cx="2079294" cy="889028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20"/>
            <p:cNvSpPr txBox="1"/>
            <p:nvPr/>
          </p:nvSpPr>
          <p:spPr>
            <a:xfrm>
              <a:off x="1312618" y="4234655"/>
              <a:ext cx="1470282" cy="6286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религиозные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1" name="Google Shape;591;p20"/>
            <p:cNvSpPr/>
            <p:nvPr/>
          </p:nvSpPr>
          <p:spPr>
            <a:xfrm rot="9584982">
              <a:off x="2252978" y="3006851"/>
              <a:ext cx="510586" cy="43181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7D8CA2"/>
                </a:gs>
                <a:gs pos="80000">
                  <a:srgbClr val="A5B7D5"/>
                </a:gs>
                <a:gs pos="100000">
                  <a:srgbClr val="A5B8D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0"/>
            <p:cNvSpPr txBox="1"/>
            <p:nvPr/>
          </p:nvSpPr>
          <p:spPr>
            <a:xfrm rot="-1215018">
              <a:off x="2378518" y="3070795"/>
              <a:ext cx="381042" cy="259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20"/>
            <p:cNvSpPr/>
            <p:nvPr/>
          </p:nvSpPr>
          <p:spPr>
            <a:xfrm>
              <a:off x="216022" y="3240361"/>
              <a:ext cx="2079294" cy="889028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0"/>
            <p:cNvSpPr txBox="1"/>
            <p:nvPr/>
          </p:nvSpPr>
          <p:spPr>
            <a:xfrm>
              <a:off x="520528" y="3370556"/>
              <a:ext cx="1470282" cy="6286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националь- ные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5" name="Google Shape;595;p20"/>
            <p:cNvSpPr/>
            <p:nvPr/>
          </p:nvSpPr>
          <p:spPr>
            <a:xfrm rot="10742247">
              <a:off x="2243072" y="2509710"/>
              <a:ext cx="348993" cy="43181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7D8CA2"/>
                </a:gs>
                <a:gs pos="80000">
                  <a:srgbClr val="A5B7D5"/>
                </a:gs>
                <a:gs pos="100000">
                  <a:srgbClr val="A5B8D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0"/>
            <p:cNvSpPr txBox="1"/>
            <p:nvPr/>
          </p:nvSpPr>
          <p:spPr>
            <a:xfrm rot="-57753">
              <a:off x="2347763" y="2595194"/>
              <a:ext cx="244295" cy="259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20"/>
            <p:cNvSpPr/>
            <p:nvPr/>
          </p:nvSpPr>
          <p:spPr>
            <a:xfrm>
              <a:off x="8" y="2304253"/>
              <a:ext cx="2079294" cy="889028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20"/>
            <p:cNvSpPr txBox="1"/>
            <p:nvPr/>
          </p:nvSpPr>
          <p:spPr>
            <a:xfrm>
              <a:off x="304514" y="2434448"/>
              <a:ext cx="1470282" cy="6286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правозащит-ные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9" name="Google Shape;599;p20"/>
            <p:cNvSpPr/>
            <p:nvPr/>
          </p:nvSpPr>
          <p:spPr>
            <a:xfrm rot="-9723285">
              <a:off x="2224243" y="2014582"/>
              <a:ext cx="499099" cy="43181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7D8CA2"/>
                </a:gs>
                <a:gs pos="80000">
                  <a:srgbClr val="A5B7D5"/>
                </a:gs>
                <a:gs pos="100000">
                  <a:srgbClr val="A5B8D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20"/>
            <p:cNvSpPr txBox="1"/>
            <p:nvPr/>
          </p:nvSpPr>
          <p:spPr>
            <a:xfrm rot="1076715">
              <a:off x="2350636" y="2120902"/>
              <a:ext cx="369555" cy="259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20"/>
            <p:cNvSpPr/>
            <p:nvPr/>
          </p:nvSpPr>
          <p:spPr>
            <a:xfrm>
              <a:off x="144025" y="1368152"/>
              <a:ext cx="2079294" cy="889028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0"/>
            <p:cNvSpPr txBox="1"/>
            <p:nvPr/>
          </p:nvSpPr>
          <p:spPr>
            <a:xfrm>
              <a:off x="448531" y="1498347"/>
              <a:ext cx="1470282" cy="6286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экологичес- кие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3" name="Google Shape;603;p20"/>
            <p:cNvSpPr/>
            <p:nvPr/>
          </p:nvSpPr>
          <p:spPr>
            <a:xfrm rot="-8218332">
              <a:off x="2610847" y="1547003"/>
              <a:ext cx="618677" cy="431813"/>
            </a:xfrm>
            <a:prstGeom prst="righ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7D8CA2"/>
                </a:gs>
                <a:gs pos="80000">
                  <a:srgbClr val="A5B7D5"/>
                </a:gs>
                <a:gs pos="100000">
                  <a:srgbClr val="A5B8D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0"/>
            <p:cNvSpPr txBox="1"/>
            <p:nvPr/>
          </p:nvSpPr>
          <p:spPr>
            <a:xfrm rot="2581668">
              <a:off x="2722969" y="1677563"/>
              <a:ext cx="489133" cy="2590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20"/>
            <p:cNvSpPr/>
            <p:nvPr/>
          </p:nvSpPr>
          <p:spPr>
            <a:xfrm>
              <a:off x="1008111" y="504053"/>
              <a:ext cx="2079294" cy="889028"/>
            </a:xfrm>
            <a:prstGeom prst="ellipse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0"/>
            <p:cNvSpPr txBox="1"/>
            <p:nvPr/>
          </p:nvSpPr>
          <p:spPr>
            <a:xfrm>
              <a:off x="1312617" y="634248"/>
              <a:ext cx="1470282" cy="6286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утопические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1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Социальное движение</a:t>
            </a:r>
            <a:endParaRPr sz="3500"/>
          </a:p>
        </p:txBody>
      </p:sp>
      <p:grpSp>
        <p:nvGrpSpPr>
          <p:cNvPr id="612" name="Google Shape;612;p21"/>
          <p:cNvGrpSpPr/>
          <p:nvPr/>
        </p:nvGrpSpPr>
        <p:grpSpPr>
          <a:xfrm>
            <a:off x="508449" y="1270752"/>
            <a:ext cx="7479029" cy="5324607"/>
            <a:chOff x="256929" y="1992"/>
            <a:chExt cx="7479029" cy="5324607"/>
          </a:xfrm>
        </p:grpSpPr>
        <p:sp>
          <p:nvSpPr>
            <p:cNvPr id="613" name="Google Shape;613;p21"/>
            <p:cNvSpPr/>
            <p:nvPr/>
          </p:nvSpPr>
          <p:spPr>
            <a:xfrm>
              <a:off x="5926771" y="3889158"/>
              <a:ext cx="91440" cy="42515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14" name="Google Shape;614;p21"/>
            <p:cNvSpPr/>
            <p:nvPr/>
          </p:nvSpPr>
          <p:spPr>
            <a:xfrm>
              <a:off x="3996444" y="2451716"/>
              <a:ext cx="1976047" cy="42515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15" name="Google Shape;615;p21"/>
            <p:cNvSpPr/>
            <p:nvPr/>
          </p:nvSpPr>
          <p:spPr>
            <a:xfrm>
              <a:off x="1974676" y="3889158"/>
              <a:ext cx="91440" cy="42515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16" name="Google Shape;616;p21"/>
            <p:cNvSpPr/>
            <p:nvPr/>
          </p:nvSpPr>
          <p:spPr>
            <a:xfrm>
              <a:off x="2020396" y="2451716"/>
              <a:ext cx="1976047" cy="42515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17" name="Google Shape;617;p21"/>
            <p:cNvSpPr/>
            <p:nvPr/>
          </p:nvSpPr>
          <p:spPr>
            <a:xfrm>
              <a:off x="3950723" y="1014274"/>
              <a:ext cx="91440" cy="42515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18" name="Google Shape;618;p21"/>
            <p:cNvSpPr/>
            <p:nvPr/>
          </p:nvSpPr>
          <p:spPr>
            <a:xfrm>
              <a:off x="1656177" y="1992"/>
              <a:ext cx="4680532" cy="101228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21"/>
            <p:cNvSpPr txBox="1"/>
            <p:nvPr/>
          </p:nvSpPr>
          <p:spPr>
            <a:xfrm>
              <a:off x="1656177" y="1992"/>
              <a:ext cx="4680532" cy="10122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пример социального движения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20" name="Google Shape;620;p21"/>
            <p:cNvSpPr/>
            <p:nvPr/>
          </p:nvSpPr>
          <p:spPr>
            <a:xfrm>
              <a:off x="1656177" y="1439433"/>
              <a:ext cx="4680532" cy="101228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21"/>
            <p:cNvSpPr txBox="1"/>
            <p:nvPr/>
          </p:nvSpPr>
          <p:spPr>
            <a:xfrm>
              <a:off x="1656177" y="1439433"/>
              <a:ext cx="4680532" cy="10122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консьюмеризм</a:t>
              </a: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, потребительство (от англ. consumerism)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22" name="Google Shape;622;p21"/>
            <p:cNvSpPr/>
            <p:nvPr/>
          </p:nvSpPr>
          <p:spPr>
            <a:xfrm>
              <a:off x="256929" y="2876875"/>
              <a:ext cx="3526935" cy="101228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21"/>
            <p:cNvSpPr txBox="1"/>
            <p:nvPr/>
          </p:nvSpPr>
          <p:spPr>
            <a:xfrm>
              <a:off x="256929" y="2876875"/>
              <a:ext cx="3526935" cy="10122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социальное движение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24" name="Google Shape;624;p21"/>
            <p:cNvSpPr/>
            <p:nvPr/>
          </p:nvSpPr>
          <p:spPr>
            <a:xfrm>
              <a:off x="256929" y="4314317"/>
              <a:ext cx="3526935" cy="101228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21"/>
            <p:cNvSpPr txBox="1"/>
            <p:nvPr/>
          </p:nvSpPr>
          <p:spPr>
            <a:xfrm>
              <a:off x="256929" y="4314317"/>
              <a:ext cx="3526935" cy="10122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движение по защите прав потребителей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26" name="Google Shape;626;p21"/>
            <p:cNvSpPr/>
            <p:nvPr/>
          </p:nvSpPr>
          <p:spPr>
            <a:xfrm>
              <a:off x="4209023" y="2876875"/>
              <a:ext cx="3526935" cy="101228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21"/>
            <p:cNvSpPr txBox="1"/>
            <p:nvPr/>
          </p:nvSpPr>
          <p:spPr>
            <a:xfrm>
              <a:off x="4209023" y="2876875"/>
              <a:ext cx="3526935" cy="10122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социальный процесс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28" name="Google Shape;628;p21"/>
            <p:cNvSpPr/>
            <p:nvPr/>
          </p:nvSpPr>
          <p:spPr>
            <a:xfrm>
              <a:off x="4209023" y="4314317"/>
              <a:ext cx="3526935" cy="1012282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21"/>
            <p:cNvSpPr txBox="1"/>
            <p:nvPr/>
          </p:nvSpPr>
          <p:spPr>
            <a:xfrm>
              <a:off x="4209023" y="4314317"/>
              <a:ext cx="3526935" cy="10122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процесс потребления, ставший характерной чертой современного общества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2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Социальное движение</a:t>
            </a:r>
            <a:endParaRPr sz="3500"/>
          </a:p>
        </p:txBody>
      </p:sp>
      <p:grpSp>
        <p:nvGrpSpPr>
          <p:cNvPr id="635" name="Google Shape;635;p22"/>
          <p:cNvGrpSpPr/>
          <p:nvPr/>
        </p:nvGrpSpPr>
        <p:grpSpPr>
          <a:xfrm>
            <a:off x="2575985" y="1786880"/>
            <a:ext cx="3153830" cy="576064"/>
            <a:chOff x="4097" y="1609411"/>
            <a:chExt cx="1709003" cy="1918980"/>
          </a:xfrm>
        </p:grpSpPr>
        <p:sp>
          <p:nvSpPr>
            <p:cNvPr id="636" name="Google Shape;636;p22"/>
            <p:cNvSpPr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2"/>
            <p:cNvSpPr txBox="1"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Социальное движение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38" name="Google Shape;638;p22"/>
          <p:cNvGrpSpPr/>
          <p:nvPr/>
        </p:nvGrpSpPr>
        <p:grpSpPr>
          <a:xfrm>
            <a:off x="2573352" y="3429000"/>
            <a:ext cx="3153830" cy="576064"/>
            <a:chOff x="4097" y="1609411"/>
            <a:chExt cx="1709003" cy="1918980"/>
          </a:xfrm>
        </p:grpSpPr>
        <p:sp>
          <p:nvSpPr>
            <p:cNvPr id="639" name="Google Shape;639;p22"/>
            <p:cNvSpPr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2"/>
            <p:cNvSpPr txBox="1"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достижение цели</a:t>
              </a:r>
              <a:endParaRPr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41" name="Google Shape;641;p22"/>
          <p:cNvGrpSpPr/>
          <p:nvPr/>
        </p:nvGrpSpPr>
        <p:grpSpPr>
          <a:xfrm>
            <a:off x="1701995" y="5066719"/>
            <a:ext cx="4896544" cy="576064"/>
            <a:chOff x="4097" y="1609411"/>
            <a:chExt cx="1709003" cy="1918980"/>
          </a:xfrm>
        </p:grpSpPr>
        <p:sp>
          <p:nvSpPr>
            <p:cNvPr id="642" name="Google Shape;642;p22"/>
            <p:cNvSpPr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22"/>
            <p:cNvSpPr txBox="1"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социальный институт или организация</a:t>
              </a:r>
              <a:endParaRPr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644" name="Google Shape;644;p22"/>
          <p:cNvSpPr/>
          <p:nvPr/>
        </p:nvSpPr>
        <p:spPr>
          <a:xfrm>
            <a:off x="3862235" y="2434120"/>
            <a:ext cx="576064" cy="936104"/>
          </a:xfrm>
          <a:prstGeom prst="downArrow">
            <a:avLst>
              <a:gd fmla="val 50000" name="adj1"/>
              <a:gd fmla="val 82346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22"/>
          <p:cNvSpPr/>
          <p:nvPr/>
        </p:nvSpPr>
        <p:spPr>
          <a:xfrm>
            <a:off x="3862235" y="4067839"/>
            <a:ext cx="576064" cy="936104"/>
          </a:xfrm>
          <a:prstGeom prst="downArrow">
            <a:avLst>
              <a:gd fmla="val 50000" name="adj1"/>
              <a:gd fmla="val 82346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23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Социальные движения</a:t>
            </a:r>
            <a:endParaRPr sz="3500"/>
          </a:p>
        </p:txBody>
      </p:sp>
      <p:grpSp>
        <p:nvGrpSpPr>
          <p:cNvPr id="651" name="Google Shape;651;p23"/>
          <p:cNvGrpSpPr/>
          <p:nvPr/>
        </p:nvGrpSpPr>
        <p:grpSpPr>
          <a:xfrm>
            <a:off x="257659" y="2413108"/>
            <a:ext cx="7908600" cy="3096127"/>
            <a:chOff x="6139" y="1016108"/>
            <a:chExt cx="7908600" cy="3096127"/>
          </a:xfrm>
        </p:grpSpPr>
        <p:sp>
          <p:nvSpPr>
            <p:cNvPr id="652" name="Google Shape;652;p23"/>
            <p:cNvSpPr/>
            <p:nvPr/>
          </p:nvSpPr>
          <p:spPr>
            <a:xfrm>
              <a:off x="3960440" y="1977214"/>
              <a:ext cx="2135021" cy="63148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53" name="Google Shape;653;p23"/>
            <p:cNvSpPr/>
            <p:nvPr/>
          </p:nvSpPr>
          <p:spPr>
            <a:xfrm>
              <a:off x="1825418" y="1977214"/>
              <a:ext cx="2135021" cy="63148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654" name="Google Shape;654;p23"/>
            <p:cNvSpPr/>
            <p:nvPr/>
          </p:nvSpPr>
          <p:spPr>
            <a:xfrm>
              <a:off x="2448273" y="1016108"/>
              <a:ext cx="3024332" cy="96110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23"/>
            <p:cNvSpPr txBox="1"/>
            <p:nvPr/>
          </p:nvSpPr>
          <p:spPr>
            <a:xfrm>
              <a:off x="2448273" y="1016108"/>
              <a:ext cx="3024332" cy="9611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Особая роль молодёжи в процессах изменения общества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56" name="Google Shape;656;p23"/>
            <p:cNvSpPr/>
            <p:nvPr/>
          </p:nvSpPr>
          <p:spPr>
            <a:xfrm>
              <a:off x="6139" y="2608699"/>
              <a:ext cx="3638557" cy="150353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23"/>
            <p:cNvSpPr txBox="1"/>
            <p:nvPr/>
          </p:nvSpPr>
          <p:spPr>
            <a:xfrm>
              <a:off x="6139" y="2608699"/>
              <a:ext cx="3638557" cy="15035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активно участвует в социальных процессах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58" name="Google Shape;658;p23"/>
            <p:cNvSpPr/>
            <p:nvPr/>
          </p:nvSpPr>
          <p:spPr>
            <a:xfrm>
              <a:off x="4276182" y="2608699"/>
              <a:ext cx="3638557" cy="150353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3"/>
            <p:cNvSpPr txBox="1"/>
            <p:nvPr/>
          </p:nvSpPr>
          <p:spPr>
            <a:xfrm>
              <a:off x="4276182" y="2608699"/>
              <a:ext cx="3638557" cy="15035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реализует в разных сферах проекты, направленные на улучшение жизни как отдельных групп людей, так и общества в целом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500"/>
              <a:t>Сущность и виды массового поведения</a:t>
            </a:r>
            <a:endParaRPr sz="3500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110243" y="1484784"/>
            <a:ext cx="1584176" cy="1918980"/>
            <a:chOff x="4097" y="1609411"/>
            <a:chExt cx="1709003" cy="1918980"/>
          </a:xfrm>
        </p:grpSpPr>
        <p:sp>
          <p:nvSpPr>
            <p:cNvPr id="178" name="Google Shape;178;p3"/>
            <p:cNvSpPr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3"/>
            <p:cNvSpPr txBox="1"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индустриали- зация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80" name="Google Shape;180;p3"/>
          <p:cNvGrpSpPr/>
          <p:nvPr/>
        </p:nvGrpSpPr>
        <p:grpSpPr>
          <a:xfrm>
            <a:off x="1766426" y="1499993"/>
            <a:ext cx="1584176" cy="1918980"/>
            <a:chOff x="4097" y="1609411"/>
            <a:chExt cx="1709003" cy="1918980"/>
          </a:xfrm>
        </p:grpSpPr>
        <p:sp>
          <p:nvSpPr>
            <p:cNvPr id="181" name="Google Shape;181;p3"/>
            <p:cNvSpPr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3"/>
            <p:cNvSpPr txBox="1"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урбанизация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83" name="Google Shape;183;p3"/>
          <p:cNvGrpSpPr/>
          <p:nvPr/>
        </p:nvGrpSpPr>
        <p:grpSpPr>
          <a:xfrm>
            <a:off x="3422609" y="1499993"/>
            <a:ext cx="1584176" cy="1918980"/>
            <a:chOff x="4097" y="1609411"/>
            <a:chExt cx="1709003" cy="1918980"/>
          </a:xfrm>
        </p:grpSpPr>
        <p:sp>
          <p:nvSpPr>
            <p:cNvPr id="184" name="Google Shape;184;p3"/>
            <p:cNvSpPr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3"/>
            <p:cNvSpPr txBox="1"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стандартиза- ция произ- водства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5078792" y="1499993"/>
            <a:ext cx="1584176" cy="1918980"/>
            <a:chOff x="4097" y="1609411"/>
            <a:chExt cx="1709003" cy="1918980"/>
          </a:xfrm>
        </p:grpSpPr>
        <p:sp>
          <p:nvSpPr>
            <p:cNvPr id="187" name="Google Shape;187;p3"/>
            <p:cNvSpPr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3"/>
            <p:cNvSpPr txBox="1"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потребление однотипных товаров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89" name="Google Shape;189;p3"/>
          <p:cNvGrpSpPr/>
          <p:nvPr/>
        </p:nvGrpSpPr>
        <p:grpSpPr>
          <a:xfrm>
            <a:off x="6734978" y="1499993"/>
            <a:ext cx="1584176" cy="1918980"/>
            <a:chOff x="4097" y="1609411"/>
            <a:chExt cx="1709003" cy="1918980"/>
          </a:xfrm>
        </p:grpSpPr>
        <p:sp>
          <p:nvSpPr>
            <p:cNvPr id="190" name="Google Shape;190;p3"/>
            <p:cNvSpPr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3"/>
            <p:cNvSpPr txBox="1"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распростране-ние средств массовой ком- муникации и массовой культуры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92" name="Google Shape;192;p3"/>
          <p:cNvGrpSpPr/>
          <p:nvPr/>
        </p:nvGrpSpPr>
        <p:grpSpPr>
          <a:xfrm>
            <a:off x="200668" y="4581128"/>
            <a:ext cx="8124930" cy="576064"/>
            <a:chOff x="4097" y="1609411"/>
            <a:chExt cx="1709003" cy="1918980"/>
          </a:xfrm>
        </p:grpSpPr>
        <p:sp>
          <p:nvSpPr>
            <p:cNvPr id="193" name="Google Shape;193;p3"/>
            <p:cNvSpPr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3"/>
            <p:cNvSpPr txBox="1"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появление во второй половине XIX - начале ХХ в. масс как субъекта социального действия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95" name="Google Shape;195;p3"/>
          <p:cNvSpPr/>
          <p:nvPr/>
        </p:nvSpPr>
        <p:spPr>
          <a:xfrm>
            <a:off x="539552" y="3524394"/>
            <a:ext cx="576064" cy="936104"/>
          </a:xfrm>
          <a:prstGeom prst="downArrow">
            <a:avLst>
              <a:gd fmla="val 50000" name="adj1"/>
              <a:gd fmla="val 82346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2195736" y="3531998"/>
            <a:ext cx="576064" cy="936104"/>
          </a:xfrm>
          <a:prstGeom prst="downArrow">
            <a:avLst>
              <a:gd fmla="val 50000" name="adj1"/>
              <a:gd fmla="val 82346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3864868" y="3541421"/>
            <a:ext cx="576064" cy="936104"/>
          </a:xfrm>
          <a:prstGeom prst="downArrow">
            <a:avLst>
              <a:gd fmla="val 50000" name="adj1"/>
              <a:gd fmla="val 82346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582848" y="3539603"/>
            <a:ext cx="576064" cy="936104"/>
          </a:xfrm>
          <a:prstGeom prst="downArrow">
            <a:avLst>
              <a:gd fmla="val 50000" name="adj1"/>
              <a:gd fmla="val 82346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239034" y="3548230"/>
            <a:ext cx="576064" cy="936104"/>
          </a:xfrm>
          <a:prstGeom prst="downArrow">
            <a:avLst>
              <a:gd fmla="val 50000" name="adj1"/>
              <a:gd fmla="val 82346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0" name="Google Shape;200;p3"/>
          <p:cNvGrpSpPr/>
          <p:nvPr/>
        </p:nvGrpSpPr>
        <p:grpSpPr>
          <a:xfrm>
            <a:off x="200668" y="5877272"/>
            <a:ext cx="8124930" cy="576064"/>
            <a:chOff x="4097" y="1609411"/>
            <a:chExt cx="1709003" cy="1918980"/>
          </a:xfrm>
        </p:grpSpPr>
        <p:sp>
          <p:nvSpPr>
            <p:cNvPr id="201" name="Google Shape;201;p3"/>
            <p:cNvSpPr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3"/>
            <p:cNvSpPr txBox="1"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Массовое поведение 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- коллективное поведение, спровоцированное воздействием средств массовой коммуникации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03" name="Google Shape;203;p3"/>
          <p:cNvSpPr/>
          <p:nvPr/>
        </p:nvSpPr>
        <p:spPr>
          <a:xfrm>
            <a:off x="3936876" y="5229200"/>
            <a:ext cx="432048" cy="648072"/>
          </a:xfrm>
          <a:prstGeom prst="downArrow">
            <a:avLst>
              <a:gd fmla="val 50000" name="adj1"/>
              <a:gd fmla="val 82346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500"/>
              <a:t>Сущность и виды массового поведения</a:t>
            </a:r>
            <a:endParaRPr sz="3500"/>
          </a:p>
        </p:txBody>
      </p:sp>
      <p:grpSp>
        <p:nvGrpSpPr>
          <p:cNvPr id="209" name="Google Shape;209;p4"/>
          <p:cNvGrpSpPr/>
          <p:nvPr/>
        </p:nvGrpSpPr>
        <p:grpSpPr>
          <a:xfrm>
            <a:off x="399920" y="1425890"/>
            <a:ext cx="7768095" cy="5014330"/>
            <a:chOff x="4384" y="85122"/>
            <a:chExt cx="7768095" cy="5014330"/>
          </a:xfrm>
        </p:grpSpPr>
        <p:sp>
          <p:nvSpPr>
            <p:cNvPr id="210" name="Google Shape;210;p4"/>
            <p:cNvSpPr/>
            <p:nvPr/>
          </p:nvSpPr>
          <p:spPr>
            <a:xfrm>
              <a:off x="4384" y="85122"/>
              <a:ext cx="6774265" cy="1055648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4"/>
            <p:cNvSpPr txBox="1"/>
            <p:nvPr/>
          </p:nvSpPr>
          <p:spPr>
            <a:xfrm>
              <a:off x="4384" y="85122"/>
              <a:ext cx="6774265" cy="105564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Массовое поведение 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- это однотипные, совпадающие формы поведения большого числа людей как результат их реакции на социально значимый раздражитель (чаще всего, покушение на их интересы)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681810" y="1140771"/>
              <a:ext cx="677426" cy="79173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3" name="Google Shape;213;p4"/>
            <p:cNvSpPr/>
            <p:nvPr/>
          </p:nvSpPr>
          <p:spPr>
            <a:xfrm>
              <a:off x="1359237" y="1404683"/>
              <a:ext cx="6413242" cy="105564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4"/>
            <p:cNvSpPr txBox="1"/>
            <p:nvPr/>
          </p:nvSpPr>
          <p:spPr>
            <a:xfrm>
              <a:off x="1359237" y="1404683"/>
              <a:ext cx="6413242" cy="105564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совпадение индивидуальных стратегий поведения разоб- щённых участников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681810" y="1140771"/>
              <a:ext cx="677426" cy="211129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6" name="Google Shape;216;p4"/>
            <p:cNvSpPr/>
            <p:nvPr/>
          </p:nvSpPr>
          <p:spPr>
            <a:xfrm>
              <a:off x="1359237" y="2724244"/>
              <a:ext cx="6413242" cy="105564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4"/>
            <p:cNvSpPr txBox="1"/>
            <p:nvPr/>
          </p:nvSpPr>
          <p:spPr>
            <a:xfrm>
              <a:off x="1359237" y="2724244"/>
              <a:ext cx="6413242" cy="105564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анонимность участников (масса всегда безлика)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681810" y="1140771"/>
              <a:ext cx="677426" cy="343085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19" name="Google Shape;219;p4"/>
            <p:cNvSpPr/>
            <p:nvPr/>
          </p:nvSpPr>
          <p:spPr>
            <a:xfrm>
              <a:off x="1359237" y="4043804"/>
              <a:ext cx="6413242" cy="105564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4"/>
            <p:cNvSpPr txBox="1"/>
            <p:nvPr/>
          </p:nvSpPr>
          <p:spPr>
            <a:xfrm>
              <a:off x="1359237" y="4043804"/>
              <a:ext cx="6413242" cy="105564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неорганизованность и бесструктурность (массовое поведе- ние по своей природе стихийно, хотя его можно «укротить» и управлять им)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21" name="Google Shape;221;p4"/>
          <p:cNvSpPr txBox="1"/>
          <p:nvPr/>
        </p:nvSpPr>
        <p:spPr>
          <a:xfrm rot="-5400000">
            <a:off x="17400" y="4062850"/>
            <a:ext cx="1557600" cy="369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Особенности</a:t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500"/>
              <a:t>Сущность и виды массового поведения</a:t>
            </a:r>
            <a:endParaRPr sz="3500"/>
          </a:p>
        </p:txBody>
      </p:sp>
      <p:grpSp>
        <p:nvGrpSpPr>
          <p:cNvPr id="227" name="Google Shape;227;p5"/>
          <p:cNvGrpSpPr/>
          <p:nvPr/>
        </p:nvGrpSpPr>
        <p:grpSpPr>
          <a:xfrm>
            <a:off x="251520" y="1385393"/>
            <a:ext cx="8054279" cy="5067038"/>
            <a:chOff x="0" y="116633"/>
            <a:chExt cx="8054279" cy="5067038"/>
          </a:xfrm>
        </p:grpSpPr>
        <p:sp>
          <p:nvSpPr>
            <p:cNvPr id="228" name="Google Shape;228;p5"/>
            <p:cNvSpPr/>
            <p:nvPr/>
          </p:nvSpPr>
          <p:spPr>
            <a:xfrm>
              <a:off x="7585271" y="1401923"/>
              <a:ext cx="239519" cy="127402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9" name="Google Shape;229;p5"/>
            <p:cNvSpPr/>
            <p:nvPr/>
          </p:nvSpPr>
          <p:spPr>
            <a:xfrm>
              <a:off x="7585271" y="1401923"/>
              <a:ext cx="239519" cy="51400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0" name="Google Shape;230;p5"/>
            <p:cNvSpPr/>
            <p:nvPr/>
          </p:nvSpPr>
          <p:spPr>
            <a:xfrm>
              <a:off x="4027140" y="651856"/>
              <a:ext cx="2879696" cy="21484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57222"/>
                  </a:lnTo>
                  <a:lnTo>
                    <a:pt x="120000" y="57222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1" name="Google Shape;231;p5"/>
            <p:cNvSpPr/>
            <p:nvPr/>
          </p:nvSpPr>
          <p:spPr>
            <a:xfrm>
              <a:off x="229488" y="1398171"/>
              <a:ext cx="202556" cy="351788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2" name="Google Shape;232;p5"/>
            <p:cNvSpPr/>
            <p:nvPr/>
          </p:nvSpPr>
          <p:spPr>
            <a:xfrm>
              <a:off x="229488" y="1398171"/>
              <a:ext cx="202556" cy="275787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3" name="Google Shape;233;p5"/>
            <p:cNvSpPr/>
            <p:nvPr/>
          </p:nvSpPr>
          <p:spPr>
            <a:xfrm>
              <a:off x="229488" y="1398171"/>
              <a:ext cx="202556" cy="199785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4" name="Google Shape;234;p5"/>
            <p:cNvSpPr/>
            <p:nvPr/>
          </p:nvSpPr>
          <p:spPr>
            <a:xfrm>
              <a:off x="229488" y="1398171"/>
              <a:ext cx="202556" cy="123783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5" name="Google Shape;235;p5"/>
            <p:cNvSpPr/>
            <p:nvPr/>
          </p:nvSpPr>
          <p:spPr>
            <a:xfrm>
              <a:off x="229488" y="1398171"/>
              <a:ext cx="202556" cy="47782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6" name="Google Shape;236;p5"/>
            <p:cNvSpPr/>
            <p:nvPr/>
          </p:nvSpPr>
          <p:spPr>
            <a:xfrm>
              <a:off x="1147443" y="651856"/>
              <a:ext cx="2879696" cy="21109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56105"/>
                  </a:lnTo>
                  <a:lnTo>
                    <a:pt x="0" y="56105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7" name="Google Shape;237;p5"/>
            <p:cNvSpPr/>
            <p:nvPr/>
          </p:nvSpPr>
          <p:spPr>
            <a:xfrm>
              <a:off x="1933598" y="116633"/>
              <a:ext cx="4187083" cy="53522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5"/>
            <p:cNvSpPr txBox="1"/>
            <p:nvPr/>
          </p:nvSpPr>
          <p:spPr>
            <a:xfrm>
              <a:off x="1933598" y="116633"/>
              <a:ext cx="4187083" cy="5352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Формы массового поведения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0" y="862948"/>
              <a:ext cx="2294887" cy="53522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5"/>
            <p:cNvSpPr txBox="1"/>
            <p:nvPr/>
          </p:nvSpPr>
          <p:spPr>
            <a:xfrm>
              <a:off x="0" y="862948"/>
              <a:ext cx="2294887" cy="5352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неорганизованные действия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432045" y="1608380"/>
              <a:ext cx="3336795" cy="53522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5"/>
            <p:cNvSpPr txBox="1"/>
            <p:nvPr/>
          </p:nvSpPr>
          <p:spPr>
            <a:xfrm>
              <a:off x="432045" y="1608380"/>
              <a:ext cx="3336795" cy="5352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распространение слухов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432045" y="2368397"/>
              <a:ext cx="3336795" cy="53522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5"/>
            <p:cNvSpPr txBox="1"/>
            <p:nvPr/>
          </p:nvSpPr>
          <p:spPr>
            <a:xfrm>
              <a:off x="432045" y="2368397"/>
              <a:ext cx="3336795" cy="5352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массовая истерия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432045" y="3128414"/>
              <a:ext cx="3336795" cy="53522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5"/>
            <p:cNvSpPr txBox="1"/>
            <p:nvPr/>
          </p:nvSpPr>
          <p:spPr>
            <a:xfrm>
              <a:off x="432045" y="3128414"/>
              <a:ext cx="3336795" cy="5352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паника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432045" y="3888431"/>
              <a:ext cx="3336795" cy="53522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5"/>
            <p:cNvSpPr txBox="1"/>
            <p:nvPr/>
          </p:nvSpPr>
          <p:spPr>
            <a:xfrm>
              <a:off x="432045" y="3888431"/>
              <a:ext cx="3336795" cy="5352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погром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432045" y="4648448"/>
              <a:ext cx="3336795" cy="53522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5"/>
            <p:cNvSpPr txBox="1"/>
            <p:nvPr/>
          </p:nvSpPr>
          <p:spPr>
            <a:xfrm>
              <a:off x="432045" y="4648448"/>
              <a:ext cx="3336795" cy="5352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бунт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5759392" y="866700"/>
              <a:ext cx="2294887" cy="53522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5"/>
            <p:cNvSpPr txBox="1"/>
            <p:nvPr/>
          </p:nvSpPr>
          <p:spPr>
            <a:xfrm>
              <a:off x="5759392" y="866700"/>
              <a:ext cx="2294887" cy="5352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организованные действия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4248476" y="1648319"/>
              <a:ext cx="3336795" cy="53522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5"/>
            <p:cNvSpPr txBox="1"/>
            <p:nvPr/>
          </p:nvSpPr>
          <p:spPr>
            <a:xfrm>
              <a:off x="4248476" y="1648319"/>
              <a:ext cx="3336795" cy="5352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проведение демонстраций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4248476" y="2408336"/>
              <a:ext cx="3336795" cy="535223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5"/>
            <p:cNvSpPr txBox="1"/>
            <p:nvPr/>
          </p:nvSpPr>
          <p:spPr>
            <a:xfrm>
              <a:off x="4248476" y="2408336"/>
              <a:ext cx="3336795" cy="53522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деятельность социальных движений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500"/>
              <a:t>Сущность и виды массового поведения</a:t>
            </a:r>
            <a:endParaRPr sz="3500"/>
          </a:p>
        </p:txBody>
      </p:sp>
      <p:grpSp>
        <p:nvGrpSpPr>
          <p:cNvPr id="262" name="Google Shape;262;p6"/>
          <p:cNvGrpSpPr/>
          <p:nvPr/>
        </p:nvGrpSpPr>
        <p:grpSpPr>
          <a:xfrm>
            <a:off x="257659" y="1707777"/>
            <a:ext cx="7908600" cy="4506789"/>
            <a:chOff x="6139" y="310777"/>
            <a:chExt cx="7908600" cy="4506789"/>
          </a:xfrm>
        </p:grpSpPr>
        <p:sp>
          <p:nvSpPr>
            <p:cNvPr id="263" name="Google Shape;263;p6"/>
            <p:cNvSpPr/>
            <p:nvPr/>
          </p:nvSpPr>
          <p:spPr>
            <a:xfrm>
              <a:off x="6049741" y="2682545"/>
              <a:ext cx="91440" cy="63148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4" name="Google Shape;264;p6"/>
            <p:cNvSpPr/>
            <p:nvPr/>
          </p:nvSpPr>
          <p:spPr>
            <a:xfrm>
              <a:off x="3960440" y="1271882"/>
              <a:ext cx="2135021" cy="63148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5" name="Google Shape;265;p6"/>
            <p:cNvSpPr/>
            <p:nvPr/>
          </p:nvSpPr>
          <p:spPr>
            <a:xfrm>
              <a:off x="1779698" y="2682545"/>
              <a:ext cx="91440" cy="63148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6" name="Google Shape;266;p6"/>
            <p:cNvSpPr/>
            <p:nvPr/>
          </p:nvSpPr>
          <p:spPr>
            <a:xfrm>
              <a:off x="1825418" y="1271882"/>
              <a:ext cx="2135021" cy="63148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7" name="Google Shape;267;p6"/>
            <p:cNvSpPr/>
            <p:nvPr/>
          </p:nvSpPr>
          <p:spPr>
            <a:xfrm>
              <a:off x="1296143" y="310777"/>
              <a:ext cx="5328592" cy="96110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6"/>
            <p:cNvSpPr txBox="1"/>
            <p:nvPr/>
          </p:nvSpPr>
          <p:spPr>
            <a:xfrm>
              <a:off x="1296143" y="310777"/>
              <a:ext cx="5328592" cy="9611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Влияние интернет-ресурсов на выработку и реализацию социальных действий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6139" y="1903367"/>
              <a:ext cx="3638557" cy="77917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6"/>
            <p:cNvSpPr txBox="1"/>
            <p:nvPr/>
          </p:nvSpPr>
          <p:spPr>
            <a:xfrm>
              <a:off x="6139" y="1903367"/>
              <a:ext cx="3638557" cy="77917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благо свободы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6139" y="3314030"/>
              <a:ext cx="3638557" cy="150353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6"/>
            <p:cNvSpPr txBox="1"/>
            <p:nvPr/>
          </p:nvSpPr>
          <p:spPr>
            <a:xfrm>
              <a:off x="6139" y="3314030"/>
              <a:ext cx="3638557" cy="15035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любой желающий может высказать своё мнение и быть услышанным (прочитанным) огромной аудиторией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4276182" y="1903367"/>
              <a:ext cx="3638557" cy="77917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6"/>
            <p:cNvSpPr txBox="1"/>
            <p:nvPr/>
          </p:nvSpPr>
          <p:spPr>
            <a:xfrm>
              <a:off x="4276182" y="1903367"/>
              <a:ext cx="3638557" cy="77917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ответственность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4276182" y="3314030"/>
              <a:ext cx="3638557" cy="150353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6"/>
            <p:cNvSpPr txBox="1"/>
            <p:nvPr/>
          </p:nvSpPr>
          <p:spPr>
            <a:xfrm>
              <a:off x="4276182" y="3314030"/>
              <a:ext cx="3638557" cy="15035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вольно или невольно некорректно поданная информация может спровоцировать «социальную волну»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500"/>
              <a:t>Сущность и виды массового поведения</a:t>
            </a:r>
            <a:endParaRPr sz="3500"/>
          </a:p>
        </p:txBody>
      </p:sp>
      <p:grpSp>
        <p:nvGrpSpPr>
          <p:cNvPr id="282" name="Google Shape;282;p7"/>
          <p:cNvGrpSpPr/>
          <p:nvPr/>
        </p:nvGrpSpPr>
        <p:grpSpPr>
          <a:xfrm>
            <a:off x="257659" y="2413108"/>
            <a:ext cx="7908600" cy="3096127"/>
            <a:chOff x="6139" y="1016108"/>
            <a:chExt cx="7908600" cy="3096127"/>
          </a:xfrm>
        </p:grpSpPr>
        <p:sp>
          <p:nvSpPr>
            <p:cNvPr id="283" name="Google Shape;283;p7"/>
            <p:cNvSpPr/>
            <p:nvPr/>
          </p:nvSpPr>
          <p:spPr>
            <a:xfrm>
              <a:off x="3960440" y="1977214"/>
              <a:ext cx="2135021" cy="63148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4" name="Google Shape;284;p7"/>
            <p:cNvSpPr/>
            <p:nvPr/>
          </p:nvSpPr>
          <p:spPr>
            <a:xfrm>
              <a:off x="1825418" y="1977214"/>
              <a:ext cx="2135021" cy="63148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5" name="Google Shape;285;p7"/>
            <p:cNvSpPr/>
            <p:nvPr/>
          </p:nvSpPr>
          <p:spPr>
            <a:xfrm>
              <a:off x="1296143" y="1016108"/>
              <a:ext cx="5328592" cy="96110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7"/>
            <p:cNvSpPr txBox="1"/>
            <p:nvPr/>
          </p:nvSpPr>
          <p:spPr>
            <a:xfrm>
              <a:off x="1296143" y="1016108"/>
              <a:ext cx="5328592" cy="9611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требования к современным интернет-пользователям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6139" y="2608699"/>
              <a:ext cx="3638557" cy="150353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7"/>
            <p:cNvSpPr txBox="1"/>
            <p:nvPr/>
          </p:nvSpPr>
          <p:spPr>
            <a:xfrm>
              <a:off x="6139" y="2608699"/>
              <a:ext cx="3638557" cy="15035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профессиональная компетентность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4276182" y="2608699"/>
              <a:ext cx="3638557" cy="150353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7"/>
            <p:cNvSpPr txBox="1"/>
            <p:nvPr/>
          </p:nvSpPr>
          <p:spPr>
            <a:xfrm>
              <a:off x="4276182" y="2608699"/>
              <a:ext cx="3638557" cy="15035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социальная ответственность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8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 sz="3500"/>
              <a:t>Сущность и виды массового поведения</a:t>
            </a:r>
            <a:endParaRPr sz="3500"/>
          </a:p>
        </p:txBody>
      </p:sp>
      <p:grpSp>
        <p:nvGrpSpPr>
          <p:cNvPr id="296" name="Google Shape;296;p8"/>
          <p:cNvGrpSpPr/>
          <p:nvPr/>
        </p:nvGrpSpPr>
        <p:grpSpPr>
          <a:xfrm>
            <a:off x="257659" y="1707777"/>
            <a:ext cx="7908600" cy="4506789"/>
            <a:chOff x="6139" y="310777"/>
            <a:chExt cx="7908600" cy="4506789"/>
          </a:xfrm>
        </p:grpSpPr>
        <p:sp>
          <p:nvSpPr>
            <p:cNvPr id="297" name="Google Shape;297;p8"/>
            <p:cNvSpPr/>
            <p:nvPr/>
          </p:nvSpPr>
          <p:spPr>
            <a:xfrm>
              <a:off x="6049741" y="2682545"/>
              <a:ext cx="91440" cy="63148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8" name="Google Shape;298;p8"/>
            <p:cNvSpPr/>
            <p:nvPr/>
          </p:nvSpPr>
          <p:spPr>
            <a:xfrm>
              <a:off x="3960440" y="1271882"/>
              <a:ext cx="2135021" cy="63148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9" name="Google Shape;299;p8"/>
            <p:cNvSpPr/>
            <p:nvPr/>
          </p:nvSpPr>
          <p:spPr>
            <a:xfrm>
              <a:off x="1779698" y="2682545"/>
              <a:ext cx="91440" cy="63148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0" name="Google Shape;300;p8"/>
            <p:cNvSpPr/>
            <p:nvPr/>
          </p:nvSpPr>
          <p:spPr>
            <a:xfrm>
              <a:off x="1825418" y="1271882"/>
              <a:ext cx="2135021" cy="63148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1" name="Google Shape;301;p8"/>
            <p:cNvSpPr/>
            <p:nvPr/>
          </p:nvSpPr>
          <p:spPr>
            <a:xfrm>
              <a:off x="1296143" y="310777"/>
              <a:ext cx="5328592" cy="961105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8"/>
            <p:cNvSpPr txBox="1"/>
            <p:nvPr/>
          </p:nvSpPr>
          <p:spPr>
            <a:xfrm>
              <a:off x="1296143" y="310777"/>
              <a:ext cx="5328592" cy="9611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Влияние качества информации на индивидуальные и групповые социальные действия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6139" y="1903367"/>
              <a:ext cx="3638557" cy="77917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8"/>
            <p:cNvSpPr txBox="1"/>
            <p:nvPr/>
          </p:nvSpPr>
          <p:spPr>
            <a:xfrm>
              <a:off x="6139" y="1903367"/>
              <a:ext cx="3638557" cy="77917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адекватная информация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6139" y="3314030"/>
              <a:ext cx="3638557" cy="150353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8"/>
            <p:cNvSpPr txBox="1"/>
            <p:nvPr/>
          </p:nvSpPr>
          <p:spPr>
            <a:xfrm>
              <a:off x="6139" y="3314030"/>
              <a:ext cx="3638557" cy="15035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способствует согласованности социальных действий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4276182" y="1903367"/>
              <a:ext cx="3638557" cy="779177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8"/>
            <p:cNvSpPr txBox="1"/>
            <p:nvPr/>
          </p:nvSpPr>
          <p:spPr>
            <a:xfrm>
              <a:off x="4276182" y="1903367"/>
              <a:ext cx="3638557" cy="77917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ошибочная или намеренно искажённая информация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4276182" y="3314030"/>
              <a:ext cx="3638557" cy="1503536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8"/>
            <p:cNvSpPr txBox="1"/>
            <p:nvPr/>
          </p:nvSpPr>
          <p:spPr>
            <a:xfrm>
              <a:off x="4276182" y="3314030"/>
              <a:ext cx="3638557" cy="15035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препятствует конструктивному взаимодействию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"/>
          <p:cNvSpPr txBox="1"/>
          <p:nvPr>
            <p:ph type="title"/>
          </p:nvPr>
        </p:nvSpPr>
        <p:spPr>
          <a:xfrm>
            <a:off x="0" y="0"/>
            <a:ext cx="83058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ru-RU" sz="3500"/>
              <a:t>Толпа</a:t>
            </a:r>
            <a:endParaRPr/>
          </a:p>
        </p:txBody>
      </p:sp>
      <p:sp>
        <p:nvSpPr>
          <p:cNvPr id="316" name="Google Shape;316;p9"/>
          <p:cNvSpPr/>
          <p:nvPr/>
        </p:nvSpPr>
        <p:spPr>
          <a:xfrm>
            <a:off x="192524" y="1484784"/>
            <a:ext cx="8038872" cy="864096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Толпа </a:t>
            </a: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 временное скопление людей, которые при непосредственном физическом контакте спонтанно реагируют на один и тот же раздражи- тель сходным образом</a:t>
            </a:r>
            <a:endParaRPr/>
          </a:p>
        </p:txBody>
      </p:sp>
      <p:grpSp>
        <p:nvGrpSpPr>
          <p:cNvPr id="317" name="Google Shape;317;p9"/>
          <p:cNvGrpSpPr/>
          <p:nvPr/>
        </p:nvGrpSpPr>
        <p:grpSpPr>
          <a:xfrm>
            <a:off x="255617" y="2996951"/>
            <a:ext cx="7912685" cy="2880320"/>
            <a:chOff x="4097" y="648071"/>
            <a:chExt cx="7912685" cy="2880320"/>
          </a:xfrm>
        </p:grpSpPr>
        <p:sp>
          <p:nvSpPr>
            <p:cNvPr id="318" name="Google Shape;318;p9"/>
            <p:cNvSpPr/>
            <p:nvPr/>
          </p:nvSpPr>
          <p:spPr>
            <a:xfrm>
              <a:off x="3960440" y="1250521"/>
              <a:ext cx="3101841" cy="35889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9" name="Google Shape;319;p9"/>
            <p:cNvSpPr/>
            <p:nvPr/>
          </p:nvSpPr>
          <p:spPr>
            <a:xfrm>
              <a:off x="3960440" y="1250521"/>
              <a:ext cx="1033947" cy="35889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0" name="Google Shape;320;p9"/>
            <p:cNvSpPr/>
            <p:nvPr/>
          </p:nvSpPr>
          <p:spPr>
            <a:xfrm>
              <a:off x="2926492" y="1250521"/>
              <a:ext cx="1033947" cy="35889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1" name="Google Shape;321;p9"/>
            <p:cNvSpPr/>
            <p:nvPr/>
          </p:nvSpPr>
          <p:spPr>
            <a:xfrm>
              <a:off x="858598" y="1250521"/>
              <a:ext cx="3101841" cy="35889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2" name="Google Shape;322;p9"/>
            <p:cNvSpPr/>
            <p:nvPr/>
          </p:nvSpPr>
          <p:spPr>
            <a:xfrm>
              <a:off x="2160235" y="648071"/>
              <a:ext cx="3600408" cy="602449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9"/>
            <p:cNvSpPr txBox="1"/>
            <p:nvPr/>
          </p:nvSpPr>
          <p:spPr>
            <a:xfrm>
              <a:off x="2160235" y="648071"/>
              <a:ext cx="3600408" cy="6024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свойства толпы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9"/>
            <p:cNvSpPr txBox="1"/>
            <p:nvPr/>
          </p:nvSpPr>
          <p:spPr>
            <a:xfrm>
              <a:off x="4097" y="1609411"/>
              <a:ext cx="1709003" cy="19189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отсутствие ор- ганизационных и моральных норм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2071991" y="1609411"/>
              <a:ext cx="1709003" cy="191898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9"/>
            <p:cNvSpPr txBox="1"/>
            <p:nvPr/>
          </p:nvSpPr>
          <p:spPr>
            <a:xfrm>
              <a:off x="2071991" y="1609411"/>
              <a:ext cx="1709003" cy="19189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эмоционально-импульсивная связь членов толпы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4139885" y="1609411"/>
              <a:ext cx="1709003" cy="191898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9"/>
            <p:cNvSpPr txBox="1"/>
            <p:nvPr/>
          </p:nvSpPr>
          <p:spPr>
            <a:xfrm>
              <a:off x="4139885" y="1609411"/>
              <a:ext cx="1709003" cy="19189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подражатель- ность и массо- вый психоз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6207779" y="1609411"/>
              <a:ext cx="1709003" cy="191898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9"/>
            <p:cNvSpPr txBox="1"/>
            <p:nvPr/>
          </p:nvSpPr>
          <p:spPr>
            <a:xfrm>
              <a:off x="6207779" y="1609411"/>
              <a:ext cx="1709003" cy="19189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деиндивидуа- лизация лич- ности члена толпы и утрата личной ответ- ственности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Networking_2007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2013-08-18T12:52:54Z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21.10.2020</vt:lpwstr>
  </property>
</Properties>
</file>