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9144000"/>
  <p:notesSz cx="6858000" cy="9144000"/>
  <p:embeddedFontLst>
    <p:embeddedFont>
      <p:font typeface="Quattrocento Sans"/>
      <p:regular r:id="rId21"/>
      <p:bold r:id="rId22"/>
      <p:italic r:id="rId23"/>
      <p:boldItalic r:id="rId24"/>
    </p:embeddedFont>
    <p:embeddedFont>
      <p:font typeface="Cambria Math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iTrGL+kc4dHaBUM3uW6etVWT8K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FF3512-9EF5-490D-BA51-5D8A6F428E7E}">
  <a:tblStyle styleId="{91FF3512-9EF5-490D-BA51-5D8A6F428E7E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DD1D6"/>
          </a:solidFill>
        </a:fill>
      </a:tcStyle>
    </a:band1H>
    <a:band2H>
      <a:tcTxStyle/>
    </a:band2H>
    <a:band1V>
      <a:tcTxStyle/>
      <a:tcStyle>
        <a:fill>
          <a:solidFill>
            <a:srgbClr val="CDD1D6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QuattrocentoSans-bold.fntdata"/><Relationship Id="rId21" Type="http://schemas.openxmlformats.org/officeDocument/2006/relationships/font" Target="fonts/QuattrocentoSans-regular.fntdata"/><Relationship Id="rId24" Type="http://schemas.openxmlformats.org/officeDocument/2006/relationships/font" Target="fonts/QuattrocentoSans-boldItalic.fntdata"/><Relationship Id="rId23" Type="http://schemas.openxmlformats.org/officeDocument/2006/relationships/font" Target="fonts/Quattrocento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CambriaMath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16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16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16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7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17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17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18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18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18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18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9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19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0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0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1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3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51520" y="3097538"/>
            <a:ext cx="8712967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Менеджмент и маркетинг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Менеджмент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descr="ÐÐµÐ½ÐµÐ´Ð¶Ð¼ÐµÐ½Ñ â Ð¿ÑÐµÐ·ÐµÐ½ÑÐ°ÑÐ¸Ñ Ð½Ð° Slide-Share.ru ð" id="236" name="Google Shape;236;p1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237" name="Google Shape;237;p10"/>
          <p:cNvGraphicFramePr/>
          <p:nvPr/>
        </p:nvGraphicFramePr>
        <p:xfrm>
          <a:off x="155574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{91FF3512-9EF5-490D-BA51-5D8A6F428E7E}</a:tableStyleId>
              </a:tblPr>
              <a:tblGrid>
                <a:gridCol w="2184175"/>
                <a:gridCol w="6624725"/>
              </a:tblGrid>
              <a:tr h="5064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 принципов управления Файоля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473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Разделение труда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Работники выполняют отдельные операции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1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Власть и ответст- венность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Право отдавать приказы уравновешено ответственностью за их последствия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473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Дисциплина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Соблюдение правил организации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1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Единоначалие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Каждый работник отчитывается только перед одним руково- дителем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1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Единство дейст- вий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Работа по единому плану, направленному на достижение од- ной цели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81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Подчинённость интересов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Интересы работника не должны быть выше интересов орга- низации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473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Вознаграждение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Справедливые методы стимулирования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работников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Менеджмент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descr="ÐÐµÐ½ÐµÐ´Ð¶Ð¼ÐµÐ½Ñ â Ð¿ÑÐµÐ·ÐµÐ½ÑÐ°ÑÐ¸Ñ Ð½Ð° Slide-Share.ru ð" id="243" name="Google Shape;243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244" name="Google Shape;244;p11"/>
          <p:cNvGraphicFramePr/>
          <p:nvPr/>
        </p:nvGraphicFramePr>
        <p:xfrm>
          <a:off x="155574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{91FF3512-9EF5-490D-BA51-5D8A6F428E7E}</a:tableStyleId>
              </a:tblPr>
              <a:tblGrid>
                <a:gridCol w="2184175"/>
                <a:gridCol w="6624725"/>
              </a:tblGrid>
              <a:tr h="5783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 принципов управления Файоля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 hMerge="1"/>
              </a:tr>
              <a:tr h="541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Централизация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Наличие управляющего центра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43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Иерархия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Должна быть, но небольшая – во избежание вреда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3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Порядок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Определённое место для каждого лица и каждое лицо на своём месте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584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Справедливость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Справедливость администрации к подчинённым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93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Стабильность персонала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Недопущение текучести персонала, которая ослабляет орга- низацию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628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Инициатива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Возможность личной инициативы работника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  <a:tr h="73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Корпоративный дух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Сплочённость работников, единство силы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Маркетинг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179512" y="1412776"/>
            <a:ext cx="8784976" cy="720080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Маркетинг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(англ. marketing – рыночная деятельность) – совокупность процессов создания, продвижения и предоставления продукта или услуги покупателям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251" name="Google Shape;251;p12"/>
          <p:cNvGrpSpPr/>
          <p:nvPr/>
        </p:nvGrpSpPr>
        <p:grpSpPr>
          <a:xfrm>
            <a:off x="254011" y="2486127"/>
            <a:ext cx="7915897" cy="3973976"/>
            <a:chOff x="2491" y="137247"/>
            <a:chExt cx="7915897" cy="3973976"/>
          </a:xfrm>
        </p:grpSpPr>
        <p:sp>
          <p:nvSpPr>
            <p:cNvPr id="252" name="Google Shape;252;p12"/>
            <p:cNvSpPr/>
            <p:nvPr/>
          </p:nvSpPr>
          <p:spPr>
            <a:xfrm>
              <a:off x="2491" y="137247"/>
              <a:ext cx="4312612" cy="66232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2"/>
            <p:cNvSpPr txBox="1"/>
            <p:nvPr/>
          </p:nvSpPr>
          <p:spPr>
            <a:xfrm>
              <a:off x="21890" y="156646"/>
              <a:ext cx="4273814" cy="623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 маркетинга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433752" y="799577"/>
              <a:ext cx="431261" cy="4967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5" name="Google Shape;255;p12"/>
            <p:cNvSpPr/>
            <p:nvPr/>
          </p:nvSpPr>
          <p:spPr>
            <a:xfrm>
              <a:off x="865014" y="965159"/>
              <a:ext cx="7053374" cy="6623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2"/>
            <p:cNvSpPr txBox="1"/>
            <p:nvPr/>
          </p:nvSpPr>
          <p:spPr>
            <a:xfrm>
              <a:off x="884413" y="984558"/>
              <a:ext cx="7014576" cy="623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выявление потребностей покупателей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433752" y="799577"/>
              <a:ext cx="431261" cy="13246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12"/>
            <p:cNvSpPr/>
            <p:nvPr/>
          </p:nvSpPr>
          <p:spPr>
            <a:xfrm>
              <a:off x="865014" y="1793071"/>
              <a:ext cx="7053374" cy="6623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D725A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2"/>
            <p:cNvSpPr txBox="1"/>
            <p:nvPr/>
          </p:nvSpPr>
          <p:spPr>
            <a:xfrm>
              <a:off x="884413" y="1812470"/>
              <a:ext cx="7014576" cy="623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предвидение потребностей покупателей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433752" y="799577"/>
              <a:ext cx="431261" cy="21525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12"/>
            <p:cNvSpPr/>
            <p:nvPr/>
          </p:nvSpPr>
          <p:spPr>
            <a:xfrm>
              <a:off x="865014" y="2620983"/>
              <a:ext cx="7053374" cy="6623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4F6B4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2"/>
            <p:cNvSpPr txBox="1"/>
            <p:nvPr/>
          </p:nvSpPr>
          <p:spPr>
            <a:xfrm>
              <a:off x="884413" y="2640382"/>
              <a:ext cx="7014576" cy="623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удовлетворение потребностей покупателей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433752" y="799577"/>
              <a:ext cx="431261" cy="29804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12"/>
            <p:cNvSpPr/>
            <p:nvPr/>
          </p:nvSpPr>
          <p:spPr>
            <a:xfrm>
              <a:off x="865014" y="3448894"/>
              <a:ext cx="7053374" cy="6623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55D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2"/>
            <p:cNvSpPr txBox="1"/>
            <p:nvPr/>
          </p:nvSpPr>
          <p:spPr>
            <a:xfrm>
              <a:off x="884413" y="3468293"/>
              <a:ext cx="7014576" cy="6235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целенаправленное формирование новых потребностей покупате- лей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Маркетинг</a:t>
            </a:r>
            <a:endParaRPr sz="4800">
              <a:solidFill>
                <a:schemeClr val="lt1"/>
              </a:solidFill>
            </a:endParaRPr>
          </a:p>
        </p:txBody>
      </p:sp>
      <p:grpSp>
        <p:nvGrpSpPr>
          <p:cNvPr id="271" name="Google Shape;271;p13"/>
          <p:cNvGrpSpPr/>
          <p:nvPr/>
        </p:nvGrpSpPr>
        <p:grpSpPr>
          <a:xfrm>
            <a:off x="255513" y="1471559"/>
            <a:ext cx="7912892" cy="4922992"/>
            <a:chOff x="3993" y="202799"/>
            <a:chExt cx="7912892" cy="4922992"/>
          </a:xfrm>
        </p:grpSpPr>
        <p:sp>
          <p:nvSpPr>
            <p:cNvPr id="272" name="Google Shape;272;p13"/>
            <p:cNvSpPr/>
            <p:nvPr/>
          </p:nvSpPr>
          <p:spPr>
            <a:xfrm>
              <a:off x="3993" y="202799"/>
              <a:ext cx="4393163" cy="57917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3"/>
            <p:cNvSpPr txBox="1"/>
            <p:nvPr/>
          </p:nvSpPr>
          <p:spPr>
            <a:xfrm>
              <a:off x="20956" y="219762"/>
              <a:ext cx="4359237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Задачи маркетинга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443310" y="781975"/>
              <a:ext cx="439316" cy="4343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13"/>
            <p:cNvSpPr/>
            <p:nvPr/>
          </p:nvSpPr>
          <p:spPr>
            <a:xfrm>
              <a:off x="882626" y="926768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3"/>
            <p:cNvSpPr txBox="1"/>
            <p:nvPr/>
          </p:nvSpPr>
          <p:spPr>
            <a:xfrm>
              <a:off x="899589" y="943731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комплексное исследование рынков сбыта (деятельность конку- рентов, нужды потребителей и т.п.)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443310" y="781975"/>
              <a:ext cx="439316" cy="11583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8" name="Google Shape;278;p13"/>
            <p:cNvSpPr/>
            <p:nvPr/>
          </p:nvSpPr>
          <p:spPr>
            <a:xfrm>
              <a:off x="882626" y="1650738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C756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3"/>
            <p:cNvSpPr txBox="1"/>
            <p:nvPr/>
          </p:nvSpPr>
          <p:spPr>
            <a:xfrm>
              <a:off x="899589" y="1667701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 материально-технического снабжения предприятия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443310" y="781975"/>
              <a:ext cx="439316" cy="18823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13"/>
            <p:cNvSpPr/>
            <p:nvPr/>
          </p:nvSpPr>
          <p:spPr>
            <a:xfrm>
              <a:off x="882626" y="2374708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E71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3"/>
            <p:cNvSpPr txBox="1"/>
            <p:nvPr/>
          </p:nvSpPr>
          <p:spPr>
            <a:xfrm>
              <a:off x="899589" y="2391671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ассортиментной и ценовой политики предприя- тия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43310" y="781975"/>
              <a:ext cx="439316" cy="26062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13"/>
            <p:cNvSpPr/>
            <p:nvPr/>
          </p:nvSpPr>
          <p:spPr>
            <a:xfrm>
              <a:off x="882626" y="3098677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476D4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3"/>
            <p:cNvSpPr txBox="1"/>
            <p:nvPr/>
          </p:nvSpPr>
          <p:spPr>
            <a:xfrm>
              <a:off x="899589" y="3115640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транспортирование и сбыт продукции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443310" y="781975"/>
              <a:ext cx="439316" cy="333026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13"/>
            <p:cNvSpPr/>
            <p:nvPr/>
          </p:nvSpPr>
          <p:spPr>
            <a:xfrm>
              <a:off x="882626" y="3822647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5E694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3"/>
            <p:cNvSpPr txBox="1"/>
            <p:nvPr/>
          </p:nvSpPr>
          <p:spPr>
            <a:xfrm>
              <a:off x="899589" y="3839610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послепродажное сервисное обслуживание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43310" y="781975"/>
              <a:ext cx="439316" cy="40542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0" name="Google Shape;290;p13"/>
            <p:cNvSpPr/>
            <p:nvPr/>
          </p:nvSpPr>
          <p:spPr>
            <a:xfrm>
              <a:off x="882626" y="4546616"/>
              <a:ext cx="7034259" cy="57917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55D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3"/>
            <p:cNvSpPr txBox="1"/>
            <p:nvPr/>
          </p:nvSpPr>
          <p:spPr>
            <a:xfrm>
              <a:off x="899589" y="4563579"/>
              <a:ext cx="7000333" cy="5452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взаимодействие с потребителями и их поощрение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Маркетинг</a:t>
            </a:r>
            <a:endParaRPr sz="4800">
              <a:solidFill>
                <a:schemeClr val="lt1"/>
              </a:solidFill>
            </a:endParaRPr>
          </a:p>
        </p:txBody>
      </p:sp>
      <p:grpSp>
        <p:nvGrpSpPr>
          <p:cNvPr id="297" name="Google Shape;297;p14"/>
          <p:cNvGrpSpPr/>
          <p:nvPr/>
        </p:nvGrpSpPr>
        <p:grpSpPr>
          <a:xfrm>
            <a:off x="255950" y="2959537"/>
            <a:ext cx="8560086" cy="1977269"/>
            <a:chOff x="4432" y="559537"/>
            <a:chExt cx="8560086" cy="1977269"/>
          </a:xfrm>
        </p:grpSpPr>
        <p:sp>
          <p:nvSpPr>
            <p:cNvPr id="298" name="Google Shape;298;p14"/>
            <p:cNvSpPr/>
            <p:nvPr/>
          </p:nvSpPr>
          <p:spPr>
            <a:xfrm>
              <a:off x="4284476" y="1224136"/>
              <a:ext cx="3355628" cy="3882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9" name="Google Shape;299;p14"/>
            <p:cNvSpPr/>
            <p:nvPr/>
          </p:nvSpPr>
          <p:spPr>
            <a:xfrm>
              <a:off x="4284476" y="1224136"/>
              <a:ext cx="1118542" cy="3882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14"/>
            <p:cNvSpPr/>
            <p:nvPr/>
          </p:nvSpPr>
          <p:spPr>
            <a:xfrm>
              <a:off x="3165933" y="1224136"/>
              <a:ext cx="1118542" cy="3882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14"/>
            <p:cNvSpPr/>
            <p:nvPr/>
          </p:nvSpPr>
          <p:spPr>
            <a:xfrm>
              <a:off x="928847" y="1224136"/>
              <a:ext cx="3355628" cy="38825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2" name="Google Shape;302;p14"/>
            <p:cNvSpPr/>
            <p:nvPr/>
          </p:nvSpPr>
          <p:spPr>
            <a:xfrm>
              <a:off x="2736301" y="559537"/>
              <a:ext cx="3096348" cy="66459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4"/>
            <p:cNvSpPr txBox="1"/>
            <p:nvPr/>
          </p:nvSpPr>
          <p:spPr>
            <a:xfrm>
              <a:off x="2736301" y="559537"/>
              <a:ext cx="3096348" cy="6645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MARKETING MIX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4432" y="1612391"/>
              <a:ext cx="1848830" cy="92441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4"/>
            <p:cNvSpPr txBox="1"/>
            <p:nvPr/>
          </p:nvSpPr>
          <p:spPr>
            <a:xfrm>
              <a:off x="4432" y="1612391"/>
              <a:ext cx="1848830" cy="9244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Product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(продукт)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2241517" y="1612391"/>
              <a:ext cx="1848830" cy="92441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4"/>
            <p:cNvSpPr txBox="1"/>
            <p:nvPr/>
          </p:nvSpPr>
          <p:spPr>
            <a:xfrm>
              <a:off x="2241517" y="1612391"/>
              <a:ext cx="1848830" cy="9244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Promotion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(продвижение)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4478603" y="1612391"/>
              <a:ext cx="1848830" cy="92441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4"/>
            <p:cNvSpPr txBox="1"/>
            <p:nvPr/>
          </p:nvSpPr>
          <p:spPr>
            <a:xfrm>
              <a:off x="4478603" y="1612391"/>
              <a:ext cx="1848830" cy="9244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Price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(цена)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6715688" y="1612391"/>
              <a:ext cx="1848830" cy="92441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4"/>
            <p:cNvSpPr txBox="1"/>
            <p:nvPr/>
          </p:nvSpPr>
          <p:spPr>
            <a:xfrm>
              <a:off x="6715688" y="1612391"/>
              <a:ext cx="1848830" cy="9244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Place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(позиция)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2" name="Google Shape;312;p14"/>
          <p:cNvGrpSpPr/>
          <p:nvPr/>
        </p:nvGrpSpPr>
        <p:grpSpPr>
          <a:xfrm>
            <a:off x="2663782" y="1423652"/>
            <a:ext cx="3744426" cy="648072"/>
            <a:chOff x="2088226" y="1566228"/>
            <a:chExt cx="3744426" cy="854501"/>
          </a:xfrm>
        </p:grpSpPr>
        <p:sp>
          <p:nvSpPr>
            <p:cNvPr id="313" name="Google Shape;313;p14"/>
            <p:cNvSpPr/>
            <p:nvPr/>
          </p:nvSpPr>
          <p:spPr>
            <a:xfrm>
              <a:off x="2088226" y="1566228"/>
              <a:ext cx="3744426" cy="854501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4"/>
            <p:cNvSpPr txBox="1"/>
            <p:nvPr/>
          </p:nvSpPr>
          <p:spPr>
            <a:xfrm>
              <a:off x="2088226" y="1566228"/>
              <a:ext cx="3744426" cy="854501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Основа маркетинга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5" name="Google Shape;315;p14"/>
          <p:cNvSpPr/>
          <p:nvPr/>
        </p:nvSpPr>
        <p:spPr>
          <a:xfrm>
            <a:off x="4164426" y="2074020"/>
            <a:ext cx="743137" cy="864096"/>
          </a:xfrm>
          <a:prstGeom prst="downArrow">
            <a:avLst>
              <a:gd fmla="val 50000" name="adj1"/>
              <a:gd fmla="val 80015" name="adj2"/>
            </a:avLst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316" name="Google Shape;316;p14"/>
          <p:cNvGrpSpPr/>
          <p:nvPr/>
        </p:nvGrpSpPr>
        <p:grpSpPr>
          <a:xfrm>
            <a:off x="2699787" y="5085184"/>
            <a:ext cx="3744426" cy="504056"/>
            <a:chOff x="2088226" y="1566228"/>
            <a:chExt cx="3744426" cy="854501"/>
          </a:xfrm>
        </p:grpSpPr>
        <p:sp>
          <p:nvSpPr>
            <p:cNvPr id="317" name="Google Shape;317;p14"/>
            <p:cNvSpPr/>
            <p:nvPr/>
          </p:nvSpPr>
          <p:spPr>
            <a:xfrm>
              <a:off x="2088226" y="1566228"/>
              <a:ext cx="3744426" cy="854501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2088226" y="1566228"/>
              <a:ext cx="3744426" cy="854501"/>
            </a:xfrm>
            <a:prstGeom prst="rect">
              <a:avLst/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Дополнительные «P»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19" name="Google Shape;319;p14"/>
          <p:cNvGrpSpPr/>
          <p:nvPr/>
        </p:nvGrpSpPr>
        <p:grpSpPr>
          <a:xfrm>
            <a:off x="323528" y="5733256"/>
            <a:ext cx="1848830" cy="924415"/>
            <a:chOff x="4432" y="1612391"/>
            <a:chExt cx="1848830" cy="924415"/>
          </a:xfrm>
        </p:grpSpPr>
        <p:sp>
          <p:nvSpPr>
            <p:cNvPr id="320" name="Google Shape;320;p14"/>
            <p:cNvSpPr/>
            <p:nvPr/>
          </p:nvSpPr>
          <p:spPr>
            <a:xfrm>
              <a:off x="4432" y="1612391"/>
              <a:ext cx="1848830" cy="92441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432" y="1612391"/>
              <a:ext cx="1848830" cy="92441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People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(люди)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2" name="Google Shape;322;p14"/>
          <p:cNvGrpSpPr/>
          <p:nvPr/>
        </p:nvGrpSpPr>
        <p:grpSpPr>
          <a:xfrm>
            <a:off x="2771799" y="5733256"/>
            <a:ext cx="1848830" cy="924415"/>
            <a:chOff x="4432" y="1612391"/>
            <a:chExt cx="1848830" cy="924415"/>
          </a:xfrm>
        </p:grpSpPr>
        <p:sp>
          <p:nvSpPr>
            <p:cNvPr id="323" name="Google Shape;323;p14"/>
            <p:cNvSpPr/>
            <p:nvPr/>
          </p:nvSpPr>
          <p:spPr>
            <a:xfrm>
              <a:off x="4432" y="1612391"/>
              <a:ext cx="1848830" cy="92441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4432" y="1612391"/>
              <a:ext cx="1848830" cy="92441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Process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(процесс)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25" name="Google Shape;325;p14"/>
          <p:cNvGrpSpPr/>
          <p:nvPr/>
        </p:nvGrpSpPr>
        <p:grpSpPr>
          <a:xfrm>
            <a:off x="5220070" y="5733256"/>
            <a:ext cx="3600400" cy="924415"/>
            <a:chOff x="4432" y="1612391"/>
            <a:chExt cx="1848830" cy="924415"/>
          </a:xfrm>
        </p:grpSpPr>
        <p:sp>
          <p:nvSpPr>
            <p:cNvPr id="326" name="Google Shape;326;p14"/>
            <p:cNvSpPr/>
            <p:nvPr/>
          </p:nvSpPr>
          <p:spPr>
            <a:xfrm>
              <a:off x="4432" y="1612391"/>
              <a:ext cx="1848830" cy="92441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dir="5400000" dist="254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4432" y="1612391"/>
              <a:ext cx="1848830" cy="92441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Physical evidence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(физическое окружение)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Менеджмент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Маркетинг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Менеджмент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179512" y="1268760"/>
            <a:ext cx="8784976" cy="720082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Экономическая эффективность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– это соотношение полученного результата с произведёнными затратами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02" name="Google Shape;102;p3"/>
          <p:cNvGrpSpPr/>
          <p:nvPr/>
        </p:nvGrpSpPr>
        <p:grpSpPr>
          <a:xfrm>
            <a:off x="497164" y="2133112"/>
            <a:ext cx="8149670" cy="4535990"/>
            <a:chOff x="317652" y="256"/>
            <a:chExt cx="8149670" cy="4535990"/>
          </a:xfrm>
        </p:grpSpPr>
        <p:sp>
          <p:nvSpPr>
            <p:cNvPr id="103" name="Google Shape;103;p3"/>
            <p:cNvSpPr/>
            <p:nvPr/>
          </p:nvSpPr>
          <p:spPr>
            <a:xfrm>
              <a:off x="4392488" y="3228554"/>
              <a:ext cx="2845484" cy="3867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4346768" y="3228554"/>
              <a:ext cx="91440" cy="3867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1547003" y="3228554"/>
              <a:ext cx="2845484" cy="38678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4346768" y="1920861"/>
              <a:ext cx="91440" cy="3867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7" name="Google Shape;107;p3"/>
            <p:cNvSpPr/>
            <p:nvPr/>
          </p:nvSpPr>
          <p:spPr>
            <a:xfrm>
              <a:off x="4346767" y="613168"/>
              <a:ext cx="91440" cy="38678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790457" y="256"/>
              <a:ext cx="7204061" cy="61291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790457" y="256"/>
              <a:ext cx="7204061" cy="6129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Менеджмент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90457" y="999951"/>
              <a:ext cx="7204061" cy="92091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790457" y="999951"/>
              <a:ext cx="7204061" cy="9209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совокупность принципов, методов, средств и форм управления, направленных на повышение эффективности работы предприятия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519429" y="2307643"/>
              <a:ext cx="3746116" cy="92091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2519429" y="2307643"/>
              <a:ext cx="3746116" cy="9209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планирование деятельности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организация деятельности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контроль за выполнением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17652" y="3615336"/>
              <a:ext cx="2458701" cy="92091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17652" y="3615336"/>
              <a:ext cx="2458701" cy="9209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Кто управляет?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163137" y="3615336"/>
              <a:ext cx="2458701" cy="92091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163137" y="3615336"/>
              <a:ext cx="2458701" cy="9209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управления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6008621" y="3615336"/>
              <a:ext cx="2458701" cy="92091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6008621" y="3615336"/>
              <a:ext cx="2458701" cy="9209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Механизмы управления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Менеджмент</a:t>
            </a:r>
            <a:endParaRPr sz="4800">
              <a:solidFill>
                <a:schemeClr val="lt1"/>
              </a:solidFill>
            </a:endParaRPr>
          </a:p>
        </p:txBody>
      </p:sp>
      <p:grpSp>
        <p:nvGrpSpPr>
          <p:cNvPr id="125" name="Google Shape;125;p4"/>
          <p:cNvGrpSpPr/>
          <p:nvPr/>
        </p:nvGrpSpPr>
        <p:grpSpPr>
          <a:xfrm>
            <a:off x="324098" y="1464939"/>
            <a:ext cx="8495802" cy="4992464"/>
            <a:chOff x="570" y="67939"/>
            <a:chExt cx="8495802" cy="4992464"/>
          </a:xfrm>
        </p:grpSpPr>
        <p:sp>
          <p:nvSpPr>
            <p:cNvPr id="126" name="Google Shape;126;p4"/>
            <p:cNvSpPr/>
            <p:nvPr/>
          </p:nvSpPr>
          <p:spPr>
            <a:xfrm>
              <a:off x="7208577" y="2384300"/>
              <a:ext cx="91440" cy="5216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7" name="Google Shape;127;p4"/>
            <p:cNvSpPr/>
            <p:nvPr/>
          </p:nvSpPr>
          <p:spPr>
            <a:xfrm>
              <a:off x="4248472" y="932996"/>
              <a:ext cx="3005825" cy="5216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8" name="Google Shape;128;p4"/>
            <p:cNvSpPr/>
            <p:nvPr/>
          </p:nvSpPr>
          <p:spPr>
            <a:xfrm>
              <a:off x="4202752" y="2384300"/>
              <a:ext cx="91440" cy="5216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9" name="Google Shape;129;p4"/>
            <p:cNvSpPr/>
            <p:nvPr/>
          </p:nvSpPr>
          <p:spPr>
            <a:xfrm>
              <a:off x="4202752" y="932996"/>
              <a:ext cx="91440" cy="5216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0" name="Google Shape;130;p4"/>
            <p:cNvSpPr/>
            <p:nvPr/>
          </p:nvSpPr>
          <p:spPr>
            <a:xfrm>
              <a:off x="1196926" y="2384300"/>
              <a:ext cx="91440" cy="5216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1" name="Google Shape;131;p4"/>
            <p:cNvSpPr/>
            <p:nvPr/>
          </p:nvSpPr>
          <p:spPr>
            <a:xfrm>
              <a:off x="1242646" y="932996"/>
              <a:ext cx="3005825" cy="5216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4"/>
            <p:cNvSpPr/>
            <p:nvPr/>
          </p:nvSpPr>
          <p:spPr>
            <a:xfrm>
              <a:off x="2526121" y="67939"/>
              <a:ext cx="3444700" cy="86505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2526121" y="67939"/>
              <a:ext cx="3444700" cy="865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Методы управления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70" y="1454668"/>
              <a:ext cx="2484152" cy="92963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570" y="1454668"/>
              <a:ext cx="2484152" cy="929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материальное стимулирование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70" y="2905972"/>
              <a:ext cx="2484152" cy="21544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570" y="2905972"/>
              <a:ext cx="2484152" cy="2154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надбавки, премии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006395" y="1454668"/>
              <a:ext cx="2484152" cy="92963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3006395" y="1454668"/>
              <a:ext cx="2484152" cy="929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административное воздействие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006395" y="2905972"/>
              <a:ext cx="2484152" cy="21544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3006395" y="2905972"/>
              <a:ext cx="2484152" cy="2154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приказы, инструкции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6012220" y="1454668"/>
              <a:ext cx="2484152" cy="92963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6012220" y="1454668"/>
              <a:ext cx="2484152" cy="9296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социально-психологические методы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012220" y="2905972"/>
              <a:ext cx="2484152" cy="215443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6012220" y="2905972"/>
              <a:ext cx="2484152" cy="21544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благо- приятного морально- психологического климата, объявление благодарностей, представление к наг- радам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Менеджмент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descr="ÐÑÑÑ Ð¼ÐµÐ½ÐµÐ´Ð¶Ð¼ÐµÐ½ÑÐ°" id="151" name="Google Shape;151;p5"/>
          <p:cNvPicPr preferRelativeResize="0"/>
          <p:nvPr/>
        </p:nvPicPr>
        <p:blipFill rotWithShape="1">
          <a:blip r:embed="rId3">
            <a:alphaModFix/>
          </a:blip>
          <a:srcRect b="1004" l="0" r="0" t="0"/>
          <a:stretch/>
        </p:blipFill>
        <p:spPr>
          <a:xfrm flipH="1">
            <a:off x="5436096" y="1340768"/>
            <a:ext cx="3513088" cy="530691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2" name="Google Shape;152;p5"/>
          <p:cNvSpPr txBox="1"/>
          <p:nvPr/>
        </p:nvSpPr>
        <p:spPr>
          <a:xfrm>
            <a:off x="3600921" y="6309128"/>
            <a:ext cx="182716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Фредерик Тейлор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179512" y="1329320"/>
            <a:ext cx="5040560" cy="3755864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Американский инженер </a:t>
            </a: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Фредерик Тейлор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(1856-1915 гг.) стал основоположником науч- ной организации труда и менеджмента. В своих исследованиях, опубликованных в кни- гах «Управление предприятием» (1903 г.) и «Принципы научного управления» (1911 г.), он рассматривал организацию в основном как процесс, ориентированный на обеспечение эффективной трудовой деятельности, и выс- казал убеждение, что не техника, а именно уп- равление людьми является  основным факто- ром, влияющим на повышение эффективнос- ти производства.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Менеджмент</a:t>
            </a:r>
            <a:endParaRPr sz="4800">
              <a:solidFill>
                <a:schemeClr val="lt1"/>
              </a:solidFill>
            </a:endParaRPr>
          </a:p>
        </p:txBody>
      </p:sp>
      <p:pic>
        <p:nvPicPr>
          <p:cNvPr descr="ÐÑÑÑ Ð¼ÐµÐ½ÐµÐ´Ð¶Ð¼ÐµÐ½ÑÐ°" id="159" name="Google Shape;159;p6"/>
          <p:cNvPicPr preferRelativeResize="0"/>
          <p:nvPr/>
        </p:nvPicPr>
        <p:blipFill rotWithShape="1">
          <a:blip r:embed="rId3">
            <a:alphaModFix/>
          </a:blip>
          <a:srcRect b="1004" l="0" r="0" t="0"/>
          <a:stretch/>
        </p:blipFill>
        <p:spPr>
          <a:xfrm flipH="1">
            <a:off x="5436096" y="1340768"/>
            <a:ext cx="3513088" cy="5306914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0" name="Google Shape;160;p6"/>
          <p:cNvSpPr txBox="1"/>
          <p:nvPr/>
        </p:nvSpPr>
        <p:spPr>
          <a:xfrm>
            <a:off x="3600921" y="6309128"/>
            <a:ext cx="1827167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Фредерик Тейлор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1" name="Google Shape;161;p6"/>
          <p:cNvGrpSpPr/>
          <p:nvPr/>
        </p:nvGrpSpPr>
        <p:grpSpPr>
          <a:xfrm>
            <a:off x="182090" y="2276871"/>
            <a:ext cx="5107411" cy="3368600"/>
            <a:chOff x="2578" y="879871"/>
            <a:chExt cx="5107411" cy="3368600"/>
          </a:xfrm>
        </p:grpSpPr>
        <p:sp>
          <p:nvSpPr>
            <p:cNvPr id="162" name="Google Shape;162;p6"/>
            <p:cNvSpPr/>
            <p:nvPr/>
          </p:nvSpPr>
          <p:spPr>
            <a:xfrm>
              <a:off x="2556284" y="1869078"/>
              <a:ext cx="1839899" cy="2997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6"/>
            <p:cNvSpPr/>
            <p:nvPr/>
          </p:nvSpPr>
          <p:spPr>
            <a:xfrm>
              <a:off x="2510563" y="1869078"/>
              <a:ext cx="91440" cy="29979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6"/>
            <p:cNvSpPr/>
            <p:nvPr/>
          </p:nvSpPr>
          <p:spPr>
            <a:xfrm>
              <a:off x="716384" y="1869078"/>
              <a:ext cx="1839899" cy="29979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6"/>
            <p:cNvSpPr/>
            <p:nvPr/>
          </p:nvSpPr>
          <p:spPr>
            <a:xfrm>
              <a:off x="720082" y="879871"/>
              <a:ext cx="3672403" cy="9892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720082" y="879871"/>
              <a:ext cx="3672403" cy="9892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Ф.Тейлор развил научный менеджмент в трёх основных направлениях: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578" y="2168876"/>
              <a:ext cx="1427612" cy="20795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2578" y="2168876"/>
              <a:ext cx="1427612" cy="2079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нормирова- ние труда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729989" y="2168876"/>
              <a:ext cx="1652589" cy="20795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1729989" y="2168876"/>
              <a:ext cx="1652589" cy="2079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систематичес- кий отбор и обучение персонала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82377" y="2168876"/>
              <a:ext cx="1427612" cy="20795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3682377" y="2168876"/>
              <a:ext cx="1427612" cy="20795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денежные стимулы как вознаграж- дение за конечный результат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Менеджмент</a:t>
            </a:r>
            <a:endParaRPr sz="4800">
              <a:solidFill>
                <a:schemeClr val="lt1"/>
              </a:solidFill>
            </a:endParaRPr>
          </a:p>
        </p:txBody>
      </p:sp>
      <p:grpSp>
        <p:nvGrpSpPr>
          <p:cNvPr id="178" name="Google Shape;178;p7"/>
          <p:cNvGrpSpPr/>
          <p:nvPr/>
        </p:nvGrpSpPr>
        <p:grpSpPr>
          <a:xfrm>
            <a:off x="323528" y="1397082"/>
            <a:ext cx="8496942" cy="5200187"/>
            <a:chOff x="72008" y="82"/>
            <a:chExt cx="8496942" cy="5200187"/>
          </a:xfrm>
        </p:grpSpPr>
        <p:sp>
          <p:nvSpPr>
            <p:cNvPr id="179" name="Google Shape;179;p7"/>
            <p:cNvSpPr/>
            <p:nvPr/>
          </p:nvSpPr>
          <p:spPr>
            <a:xfrm>
              <a:off x="72008" y="82"/>
              <a:ext cx="3801917" cy="717267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93016" y="21090"/>
              <a:ext cx="3759901" cy="675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идеи Ф.Тейлора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452200" y="717349"/>
              <a:ext cx="380191" cy="5379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7"/>
            <p:cNvSpPr/>
            <p:nvPr/>
          </p:nvSpPr>
          <p:spPr>
            <a:xfrm>
              <a:off x="832392" y="896666"/>
              <a:ext cx="7736558" cy="7172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853400" y="917674"/>
              <a:ext cx="7694542" cy="675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стандартизация процессов, создание научного фундамента для замены старых принципов работы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452200" y="717349"/>
              <a:ext cx="380191" cy="14345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5" name="Google Shape;185;p7"/>
            <p:cNvSpPr/>
            <p:nvPr/>
          </p:nvSpPr>
          <p:spPr>
            <a:xfrm>
              <a:off x="832392" y="1793250"/>
              <a:ext cx="7736558" cy="7172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C75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853400" y="1814258"/>
              <a:ext cx="7694542" cy="675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отбор работников на научной основе, их дальнейшее профессиональное обучение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452200" y="717349"/>
              <a:ext cx="380191" cy="23311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8" name="Google Shape;188;p7"/>
            <p:cNvSpPr/>
            <p:nvPr/>
          </p:nvSpPr>
          <p:spPr>
            <a:xfrm>
              <a:off x="832392" y="2689834"/>
              <a:ext cx="7736558" cy="7172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F6F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853400" y="2710842"/>
              <a:ext cx="7694542" cy="675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 стимулирования труда на основе полученного конечного продукта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452200" y="717349"/>
              <a:ext cx="380191" cy="32277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1" name="Google Shape;191;p7"/>
            <p:cNvSpPr/>
            <p:nvPr/>
          </p:nvSpPr>
          <p:spPr>
            <a:xfrm>
              <a:off x="832392" y="3586418"/>
              <a:ext cx="7736558" cy="7172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596A4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853400" y="3607426"/>
              <a:ext cx="7694542" cy="675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сотрудничество работников с администрацией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452200" y="717349"/>
              <a:ext cx="380191" cy="41242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7"/>
            <p:cNvSpPr/>
            <p:nvPr/>
          </p:nvSpPr>
          <p:spPr>
            <a:xfrm>
              <a:off x="832392" y="4483002"/>
              <a:ext cx="7736558" cy="71726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55D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853400" y="4504010"/>
              <a:ext cx="7694542" cy="6752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справедливое распределение обязанностей между работниками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Менеджмент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3213286" y="6402808"/>
            <a:ext cx="126957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Генри Форд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8"/>
          <p:cNvSpPr/>
          <p:nvPr/>
        </p:nvSpPr>
        <p:spPr>
          <a:xfrm>
            <a:off x="107504" y="1324776"/>
            <a:ext cx="4248472" cy="1440160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Одним из первых положения теории менеджмента на практике применил американский промышленник </a:t>
            </a: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Генри Форд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(1863-1947 гг.).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pic>
        <p:nvPicPr>
          <p:cNvPr descr="ÐÐµÐ½ÑÐ¸ Ð¤Ð¾ÑÐ´ - Ð±Ð¸Ð¾Ð³ÑÐ°ÑÐ¸Ñ, Ð´Ð¾ÑÑÐ¸Ð¶ÐµÐ½Ð¸Ñ, ÑÐ¾ÑÐ¾" id="203" name="Google Shape;20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992" y="1340768"/>
            <a:ext cx="4386481" cy="537892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ru-RU" sz="4800">
                <a:solidFill>
                  <a:schemeClr val="lt1"/>
                </a:solidFill>
              </a:rPr>
              <a:t>Менеджмент</a:t>
            </a:r>
            <a:endParaRPr sz="4800">
              <a:solidFill>
                <a:schemeClr val="lt1"/>
              </a:solidFill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3331972" y="6343404"/>
            <a:ext cx="1425198" cy="33855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Анри Файоль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179512" y="1329319"/>
            <a:ext cx="4392488" cy="1379601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Французский инженер </a:t>
            </a: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Анри Файоль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(1841-1925 гг.) выделил пять основных функций менеджмента и сформулиро- вал 14 принципов управления.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descr="ÐÐµÐ½ÐµÐ´Ð¶Ð¼ÐµÐ½Ñ â Ð¿ÑÐµÐ·ÐµÐ½ÑÐ°ÑÐ¸Ñ Ð½Ð° Slide-Share.ru ð" id="211" name="Google Shape;211;p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170" y="1329321"/>
            <a:ext cx="4228328" cy="5330930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13" name="Google Shape;213;p9"/>
          <p:cNvGrpSpPr/>
          <p:nvPr/>
        </p:nvGrpSpPr>
        <p:grpSpPr>
          <a:xfrm>
            <a:off x="157634" y="2996953"/>
            <a:ext cx="4412306" cy="2736301"/>
            <a:chOff x="2059" y="504057"/>
            <a:chExt cx="4412306" cy="2736301"/>
          </a:xfrm>
        </p:grpSpPr>
        <p:sp>
          <p:nvSpPr>
            <p:cNvPr id="214" name="Google Shape;214;p9"/>
            <p:cNvSpPr/>
            <p:nvPr/>
          </p:nvSpPr>
          <p:spPr>
            <a:xfrm>
              <a:off x="2059" y="504057"/>
              <a:ext cx="3191939" cy="54951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1A3F5C"/>
                </a:gs>
                <a:gs pos="65000">
                  <a:srgbClr val="245A82"/>
                </a:gs>
                <a:gs pos="100000">
                  <a:srgbClr val="265E89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18154" y="520152"/>
              <a:ext cx="3159749" cy="5173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Функции менеджмента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321253" y="1053576"/>
              <a:ext cx="319193" cy="262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7" name="Google Shape;217;p9"/>
            <p:cNvSpPr/>
            <p:nvPr/>
          </p:nvSpPr>
          <p:spPr>
            <a:xfrm>
              <a:off x="640447" y="1141047"/>
              <a:ext cx="3773918" cy="34988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9"/>
            <p:cNvSpPr txBox="1"/>
            <p:nvPr/>
          </p:nvSpPr>
          <p:spPr>
            <a:xfrm>
              <a:off x="650695" y="1151295"/>
              <a:ext cx="3753422" cy="329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планировать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321253" y="1053576"/>
              <a:ext cx="319193" cy="6997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0" name="Google Shape;220;p9"/>
            <p:cNvSpPr/>
            <p:nvPr/>
          </p:nvSpPr>
          <p:spPr>
            <a:xfrm>
              <a:off x="640447" y="1578404"/>
              <a:ext cx="3773918" cy="34988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C756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650695" y="1588652"/>
              <a:ext cx="3753422" cy="329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организовывать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21253" y="1053576"/>
              <a:ext cx="319193" cy="11371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9"/>
            <p:cNvSpPr/>
            <p:nvPr/>
          </p:nvSpPr>
          <p:spPr>
            <a:xfrm>
              <a:off x="640447" y="2015760"/>
              <a:ext cx="3773918" cy="34988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3F6F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9"/>
            <p:cNvSpPr txBox="1"/>
            <p:nvPr/>
          </p:nvSpPr>
          <p:spPr>
            <a:xfrm>
              <a:off x="650695" y="2026008"/>
              <a:ext cx="3753422" cy="329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отдавать распоряжения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21253" y="1053576"/>
              <a:ext cx="319193" cy="15744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9"/>
            <p:cNvSpPr/>
            <p:nvPr/>
          </p:nvSpPr>
          <p:spPr>
            <a:xfrm>
              <a:off x="640447" y="2453117"/>
              <a:ext cx="3773918" cy="34988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596A4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650695" y="2463365"/>
              <a:ext cx="3753422" cy="329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координировать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321253" y="1053576"/>
              <a:ext cx="319193" cy="20118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9"/>
            <p:cNvSpPr/>
            <p:nvPr/>
          </p:nvSpPr>
          <p:spPr>
            <a:xfrm>
              <a:off x="640447" y="2890473"/>
              <a:ext cx="3773918" cy="34988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rnd" cmpd="sng" w="9525">
              <a:solidFill>
                <a:srgbClr val="655D4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650695" y="2900721"/>
              <a:ext cx="3753422" cy="3293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контролировать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04.03.2021</vt:lpwstr>
  </property>
</Properties>
</file>