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HilHv9bw3x19TtnXedRH+5HR6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F693F5-F018-44B7-867A-4BEF6B0A3344}">
  <a:tblStyle styleId="{42F693F5-F018-44B7-867A-4BEF6B0A3344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/>
        </p:nvSpPr>
        <p:spPr>
          <a:xfrm>
            <a:off x="0" y="14285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/>
          <p:nvPr/>
        </p:nvSpPr>
        <p:spPr>
          <a:xfrm>
            <a:off x="0" y="2784973"/>
            <a:ext cx="595198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b="1" sz="21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7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19336" y="4221088"/>
            <a:ext cx="11953328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Белорусская нация в условиях государственного суверенитета Республики Беларусь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55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4420 Ð¤Ð¸Ð³ÑÑÐ½Ð°Ñ ÑÐ¾ÑÐ¼Ð° Ð³Ð¾ÑÑÐ´Ð°ÑÑÑÐ²ÐµÐ½Ð½ÑÐ¹ ÑÐ»Ð°Ð³ Ð¸ Ð³Ð¾ÑÑÐ´Ð°ÑÑÑÐ²ÐµÐ½Ð½ÑÐ¹ Ð³ÐµÑÐ± Ð ÐµÑÐ¿ÑÐ±Ð»Ð¸ÐºÐ¸  ÐÐµÐ»Ð°ÑÑÑÑ (3572) ÐºÑÐ¿Ð¸ÑÑ Ð² ÐÐ¸Ð½ÑÐºÐµ, ÑÐµÐ½Ð°" id="80" name="Google Shape;80;p1"/>
          <p:cNvPicPr preferRelativeResize="0"/>
          <p:nvPr/>
        </p:nvPicPr>
        <p:blipFill rotWithShape="1">
          <a:blip r:embed="rId3">
            <a:alphaModFix/>
          </a:blip>
          <a:srcRect b="14969" l="0" r="0" t="13939"/>
          <a:stretch/>
        </p:blipFill>
        <p:spPr>
          <a:xfrm>
            <a:off x="6239050" y="-99392"/>
            <a:ext cx="5976143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latin typeface="Cambria"/>
                <a:ea typeface="Cambria"/>
                <a:cs typeface="Cambria"/>
                <a:sym typeface="Cambria"/>
              </a:rPr>
              <a:t>Основы идеологии белорусского государства</a:t>
            </a:r>
            <a:endParaRPr sz="3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9" name="Google Shape;249;p10"/>
          <p:cNvGraphicFramePr/>
          <p:nvPr/>
        </p:nvGraphicFramePr>
        <p:xfrm>
          <a:off x="1253154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{42F693F5-F018-44B7-867A-4BEF6B0A3344}</a:tableStyleId>
              </a:tblPr>
              <a:tblGrid>
                <a:gridCol w="2592300"/>
                <a:gridCol w="8208900"/>
              </a:tblGrid>
              <a:tr h="4936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Основы идеологии белорусского государства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5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Правовая основа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Конституция Республики Беларусь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Политическая основа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разделения власти и народовластие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Экономическая основа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 ориенти­рованная модель экономического развития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Мировоззренческая основа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Общенациональная (национально­-государ­ственная) идея, которая основы- вается на осознании народом своей государствен­ности и первичности на- циональных интересов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Социально-гуманитар-ная основа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Реализация принципов соци­альной справедливости и социального равенст- ва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Культурно-историчес-кая основа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Исторические (X-XIX вв.) и на­циональные (XX в.) формы белорусской госу- дарственности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Геополитическая осно- ва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нейтралитета, между­народное сотрудничество и национальная бе- зопасность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latin typeface="Cambria"/>
                <a:ea typeface="Cambria"/>
                <a:cs typeface="Cambria"/>
                <a:sym typeface="Cambria"/>
              </a:rPr>
              <a:t>Основы идеологии белорусского государства</a:t>
            </a:r>
            <a:endParaRPr sz="3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5" name="Google Shape;255;p11"/>
          <p:cNvGraphicFramePr/>
          <p:nvPr/>
        </p:nvGraphicFramePr>
        <p:xfrm>
          <a:off x="1270858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{42F693F5-F018-44B7-867A-4BEF6B0A3344}</a:tableStyleId>
              </a:tblPr>
              <a:tblGrid>
                <a:gridCol w="2592300"/>
                <a:gridCol w="8208900"/>
              </a:tblGrid>
              <a:tr h="904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Идеология белорусского государства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7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Назначение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Укрепить в народе Беларуси веками сложившийся иммунитет против нацио- нальной ограниченности, пренебрежения к другим народам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Характерные черты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Патриотизм, преданность Отечеству, гордость за свой народ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приоритеты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Обеспечение интересов Республики Беларусь в мировом сообществе, но не через изоляцию и обособленность, а через желание многовекторного сот- рудничества со всеми странами мира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Роль в современном белорусском обществе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Объединяет граждан разных национальностей, языков, конфессий и сило- вых структур в единый организм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latin typeface="Cambria"/>
                <a:ea typeface="Cambria"/>
                <a:cs typeface="Cambria"/>
                <a:sym typeface="Cambria"/>
              </a:rPr>
              <a:t>Основы идеологии белорусского государства</a:t>
            </a:r>
            <a:endParaRPr sz="3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1199456" y="821867"/>
            <a:ext cx="10873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условиях развития Республики Беларусь как суверенного государства всё большее значение приоб- ретает вопрос оформления общенациональной идеи.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Белорусская общенациональная идея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совре- менных условиях - это идея воспроизводства и всестороннего развития белорусской нации, понимае- мой как суверенное сообщество всех граждан Республики Беларусь. Эта идея может быть обеспечена превращением Беларуси в сильное и процветающее государство путём его непрерывного иннова- ционного обновления, включения в интеграционные процессы.</a:t>
            </a:r>
            <a:endParaRPr/>
          </a:p>
        </p:txBody>
      </p:sp>
      <p:grpSp>
        <p:nvGrpSpPr>
          <p:cNvPr id="262" name="Google Shape;262;p12"/>
          <p:cNvGrpSpPr/>
          <p:nvPr/>
        </p:nvGrpSpPr>
        <p:grpSpPr>
          <a:xfrm>
            <a:off x="3541366" y="2665574"/>
            <a:ext cx="6117378" cy="3949131"/>
            <a:chOff x="2269902" y="2528"/>
            <a:chExt cx="6117378" cy="3949131"/>
          </a:xfrm>
        </p:grpSpPr>
        <p:sp>
          <p:nvSpPr>
            <p:cNvPr id="263" name="Google Shape;263;p12"/>
            <p:cNvSpPr/>
            <p:nvPr/>
          </p:nvSpPr>
          <p:spPr>
            <a:xfrm>
              <a:off x="2269902" y="2528"/>
              <a:ext cx="5415984" cy="46442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2283505" y="16131"/>
              <a:ext cx="5388778" cy="4372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Ядро общенациональной идеи Беларуси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2811501" y="466954"/>
              <a:ext cx="541598" cy="3483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12"/>
            <p:cNvSpPr/>
            <p:nvPr/>
          </p:nvSpPr>
          <p:spPr>
            <a:xfrm>
              <a:off x="3353099" y="583061"/>
              <a:ext cx="5034181" cy="4644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3366702" y="596664"/>
              <a:ext cx="5006975" cy="437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конституционный порядок и законность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2811501" y="466954"/>
              <a:ext cx="541598" cy="9288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12"/>
            <p:cNvSpPr/>
            <p:nvPr/>
          </p:nvSpPr>
          <p:spPr>
            <a:xfrm>
              <a:off x="3353099" y="1163599"/>
              <a:ext cx="5034181" cy="4644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3366702" y="1177202"/>
              <a:ext cx="5006975" cy="437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народовластие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811501" y="466954"/>
              <a:ext cx="541598" cy="15101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12"/>
            <p:cNvSpPr/>
            <p:nvPr/>
          </p:nvSpPr>
          <p:spPr>
            <a:xfrm>
              <a:off x="3353099" y="1744137"/>
              <a:ext cx="5034181" cy="4659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3366745" y="1757783"/>
              <a:ext cx="5006889" cy="4386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справедливость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2811501" y="466954"/>
              <a:ext cx="541598" cy="20914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2"/>
            <p:cNvSpPr/>
            <p:nvPr/>
          </p:nvSpPr>
          <p:spPr>
            <a:xfrm>
              <a:off x="3353099" y="2326153"/>
              <a:ext cx="5034181" cy="4644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3366702" y="2339756"/>
              <a:ext cx="5006975" cy="437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патриотизм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2811501" y="466954"/>
              <a:ext cx="541598" cy="26719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2"/>
            <p:cNvSpPr/>
            <p:nvPr/>
          </p:nvSpPr>
          <p:spPr>
            <a:xfrm>
              <a:off x="3353099" y="2906691"/>
              <a:ext cx="5033861" cy="4644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3366702" y="2920294"/>
              <a:ext cx="5006655" cy="437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духовное возрождение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2811501" y="466954"/>
              <a:ext cx="541598" cy="32524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2"/>
            <p:cNvSpPr/>
            <p:nvPr/>
          </p:nvSpPr>
          <p:spPr>
            <a:xfrm>
              <a:off x="3353099" y="3487229"/>
              <a:ext cx="5033861" cy="4644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3366702" y="3500832"/>
              <a:ext cx="5006655" cy="4372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национальное достоинство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Взаимоотношения государства и религиозных конфессий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1199456" y="1052736"/>
            <a:ext cx="10873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конце ХХ в. сначала в связи с процессами демократизации в Советском Союзе, а затем с объявлением суверенитета Республики Беларусь состоялась переоценка роли и места религии и её институтов в жизни белорусского общества. Были созданы предпосылки для возрождения христианских ценнос- тей и деятельности религиозных организаций. Этому способствовали изменения в конфессиональ- ной политике государства и принятие нового законодательства. На современном этапе Республика Беларусь - многоконфессиональное государство.</a:t>
            </a:r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1493456" y="3223651"/>
            <a:ext cx="10357215" cy="2354912"/>
            <a:chOff x="5968" y="802763"/>
            <a:chExt cx="10357215" cy="2354912"/>
          </a:xfrm>
        </p:grpSpPr>
        <p:sp>
          <p:nvSpPr>
            <p:cNvPr id="290" name="Google Shape;290;p13"/>
            <p:cNvSpPr/>
            <p:nvPr/>
          </p:nvSpPr>
          <p:spPr>
            <a:xfrm>
              <a:off x="5184576" y="1476133"/>
              <a:ext cx="4027042" cy="38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3"/>
            <p:cNvSpPr/>
            <p:nvPr/>
          </p:nvSpPr>
          <p:spPr>
            <a:xfrm>
              <a:off x="5184576" y="1476133"/>
              <a:ext cx="1341745" cy="38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3"/>
            <p:cNvSpPr/>
            <p:nvPr/>
          </p:nvSpPr>
          <p:spPr>
            <a:xfrm>
              <a:off x="3841627" y="1476133"/>
              <a:ext cx="1342948" cy="3827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3"/>
            <p:cNvSpPr/>
            <p:nvPr/>
          </p:nvSpPr>
          <p:spPr>
            <a:xfrm>
              <a:off x="1156932" y="1476133"/>
              <a:ext cx="4027643" cy="3827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2736303" y="802763"/>
              <a:ext cx="4896544" cy="67337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2736303" y="802763"/>
              <a:ext cx="4896544" cy="673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 1 января 2021 г. в нашей стране: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5968" y="1858900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5968" y="1858900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зарегистрировано 25 религиозных кон- фессий и направле- ний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690663" y="1858900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 txBox="1"/>
            <p:nvPr/>
          </p:nvSpPr>
          <p:spPr>
            <a:xfrm>
              <a:off x="2690663" y="1858900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общая численность религиозных орга- низаций достигла 3569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375358" y="1858900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5375358" y="1858900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действуют 174 рели- гиозные организа- ции, имеющие обще- конфессиональное значение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8060053" y="1858900"/>
              <a:ext cx="2303130" cy="12987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 txBox="1"/>
            <p:nvPr/>
          </p:nvSpPr>
          <p:spPr>
            <a:xfrm>
              <a:off x="8060053" y="1858900"/>
              <a:ext cx="2303130" cy="1298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зарегистрировано 3315 религиозных общин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Взаимоотношения государства и религиозных конфессий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09" name="Google Shape;309;p14"/>
          <p:cNvGraphicFramePr/>
          <p:nvPr/>
        </p:nvGraphicFramePr>
        <p:xfrm>
          <a:off x="1270858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{42F693F5-F018-44B7-867A-4BEF6B0A3344}</a:tableStyleId>
              </a:tblPr>
              <a:tblGrid>
                <a:gridCol w="2592300"/>
                <a:gridCol w="8208900"/>
              </a:tblGrid>
              <a:tr h="4633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 Беларусь – многоконфессиональное государство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8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Белорусская право- славная церковь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Объединяет 1643 православных прихода, 15 епархий, 7 духовных учебных заведений, 35 монастырей, 15 братств, 10 сестричеств. Действуют 1535 пра- вославных храмов, ещё 194 строятся.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Римско-католическая церковь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Объединяет 4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епархии, которые насчитывают 491 общину. Действует 5 ду- ховных учебных заведений, 11 миссий и 9 монастырей. Общины распола- гают 488 костёлами, 36 строятся.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Проте6стантские ре- лигиозные организа- 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Представлены 1057  религиозными общинами, 21 объединением, 22 мис- сиями и 5 духовными учебными заведениями 14 религиозных направлений.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Старообрядческие ор- ганизации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Зарегистрированы 33 религиозные общины, в распоряжении верующих имеется 27 культовых зданий.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Иудейские религиоз- ные организации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Зарегистрированы 3 религиозных объединениях, в которых насчитывается 52 религиозные общины, 10 из них имеют автономный статус, располагают 9 культовыми зданиями.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Мусульманские рели- гиозные организации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Действуют 25 религиозных общин, в том числе 24 суннитского направления и 1 шиитского. Действуют 7 культовых зданий и Соборная мечеть в Минске.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Взаимоотношения государства и религиозных конфессий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9610" y="908720"/>
            <a:ext cx="4903054" cy="57817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6" name="Google Shape;316;p15"/>
          <p:cNvSpPr txBox="1"/>
          <p:nvPr/>
        </p:nvSpPr>
        <p:spPr>
          <a:xfrm>
            <a:off x="1199456" y="908720"/>
            <a:ext cx="59046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Конфессиональная политика государства направлена на поддержание и укрепление межконфессионального мира и согласия в белорусском обществе, развитие взаимодействия с исторически традиционными кон- фессиями. Действующее законодательство Республи- ки Беларусь создаёт правовое поле, в котором рели- гиозные организации могут полноценно действовать и развиваться, а гражданам гарантируются их консти- туционные права на свободу совести и вероисповеда- ния.</a:t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4511824" y="6078390"/>
            <a:ext cx="2657786" cy="612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Межконфессиональные отношения в Беларуси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3" name="Google Shape;3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4" name="Google Shape;324;p16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§28, п. 4.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5" name="Google Shape;3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6" name="Google Shape;326;p16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§23.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Развитие современной белорусской нации. 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Национальный состав населения Беларуси.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Характеристики современного менталитета белорусов.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Основы идеологии белорусского государства.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Взаимоотношения государства и религиозных конфессий.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Развитие современной белорусской нации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199456" y="938410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течение ХХ в.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белорусская национальная идея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получила реальное воплощение: белорусский на- род завершил консолидацию в единую нацию, обрёл собственное государство.</a:t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1349606" y="1764758"/>
            <a:ext cx="10644915" cy="2420327"/>
            <a:chOff x="6134" y="180017"/>
            <a:chExt cx="10644915" cy="2420327"/>
          </a:xfrm>
        </p:grpSpPr>
        <p:sp>
          <p:nvSpPr>
            <p:cNvPr id="94" name="Google Shape;94;p3"/>
            <p:cNvSpPr/>
            <p:nvPr/>
          </p:nvSpPr>
          <p:spPr>
            <a:xfrm>
              <a:off x="5328592" y="872092"/>
              <a:ext cx="4138904" cy="3933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5328592" y="872092"/>
              <a:ext cx="1379016" cy="3933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3948338" y="872092"/>
              <a:ext cx="1380253" cy="3933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1189069" y="872092"/>
              <a:ext cx="4139522" cy="3933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432045" y="180017"/>
              <a:ext cx="9793092" cy="6920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432045" y="180017"/>
              <a:ext cx="9793092" cy="6920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Реальное воплощение белорусской национальной идеи в XX – начале XXI в.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34" y="1265492"/>
              <a:ext cx="2365869" cy="1333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6134" y="1265492"/>
              <a:ext cx="2365869" cy="1333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белорусский народ завершил консолидацию в единую ­нацию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65403" y="1265492"/>
              <a:ext cx="2365869" cy="1333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2765403" y="1265492"/>
              <a:ext cx="2365869" cy="1333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обретено собственное государство: БССР, затем Республика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4673" y="1265492"/>
              <a:ext cx="2365869" cy="1333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5524673" y="1265492"/>
              <a:ext cx="2365869" cy="1333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государственной независимости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283943" y="1265492"/>
              <a:ext cx="2367106" cy="133485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8283943" y="1265492"/>
              <a:ext cx="2367106" cy="133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международное признание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343472" y="4846544"/>
            <a:ext cx="10657182" cy="1773422"/>
            <a:chOff x="0" y="193408"/>
            <a:chExt cx="10657182" cy="1773422"/>
          </a:xfrm>
        </p:grpSpPr>
        <p:sp>
          <p:nvSpPr>
            <p:cNvPr id="109" name="Google Shape;109;p3"/>
            <p:cNvSpPr/>
            <p:nvPr/>
          </p:nvSpPr>
          <p:spPr>
            <a:xfrm>
              <a:off x="0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9017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 Всебело- русский съезд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7-18 де- кабря 1917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65362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1465362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65007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904024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БНР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9 марта 1918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30370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330370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730014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3769031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ССРБ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 января 1919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195377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5195377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95021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5634038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Литбел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февра- ля 1919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060384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7060384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460028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7499045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Второе провозг- лашение ССРБ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31 июля 1920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925391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8925391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325035" y="193408"/>
              <a:ext cx="1332147" cy="17734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9364052" y="232425"/>
              <a:ext cx="1254113" cy="16953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Республи-ка Бела- русь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июля 1990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31" name="Google Shape;131;p3"/>
          <p:cNvCxnSpPr/>
          <p:nvPr/>
        </p:nvCxnSpPr>
        <p:spPr>
          <a:xfrm>
            <a:off x="1343472" y="4653136"/>
            <a:ext cx="10657184" cy="0"/>
          </a:xfrm>
          <a:prstGeom prst="straightConnector1">
            <a:avLst/>
          </a:prstGeom>
          <a:noFill/>
          <a:ln cap="flat" cmpd="sng" w="19050">
            <a:solidFill>
              <a:srgbClr val="49635C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grpSp>
        <p:nvGrpSpPr>
          <p:cNvPr id="132" name="Google Shape;132;p3"/>
          <p:cNvGrpSpPr/>
          <p:nvPr/>
        </p:nvGrpSpPr>
        <p:grpSpPr>
          <a:xfrm rot="5400000">
            <a:off x="5038454" y="4273332"/>
            <a:ext cx="429240" cy="330372"/>
            <a:chOff x="3330370" y="914933"/>
            <a:chExt cx="282415" cy="330372"/>
          </a:xfrm>
        </p:grpSpPr>
        <p:sp>
          <p:nvSpPr>
            <p:cNvPr id="133" name="Google Shape;133;p3"/>
            <p:cNvSpPr/>
            <p:nvPr/>
          </p:nvSpPr>
          <p:spPr>
            <a:xfrm>
              <a:off x="3330370" y="914933"/>
              <a:ext cx="282415" cy="3303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3330370" y="981007"/>
              <a:ext cx="197691" cy="198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C66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Развитие современной белорусской нации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0" name="Google Shape;140;p4"/>
          <p:cNvGrpSpPr/>
          <p:nvPr/>
        </p:nvGrpSpPr>
        <p:grpSpPr>
          <a:xfrm>
            <a:off x="1347349" y="2227112"/>
            <a:ext cx="10649428" cy="3267869"/>
            <a:chOff x="3877" y="1174376"/>
            <a:chExt cx="10649428" cy="3267869"/>
          </a:xfrm>
        </p:grpSpPr>
        <p:sp>
          <p:nvSpPr>
            <p:cNvPr id="141" name="Google Shape;141;p4"/>
            <p:cNvSpPr/>
            <p:nvPr/>
          </p:nvSpPr>
          <p:spPr>
            <a:xfrm>
              <a:off x="5328591" y="2109157"/>
              <a:ext cx="3726930" cy="5313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4"/>
            <p:cNvSpPr/>
            <p:nvPr/>
          </p:nvSpPr>
          <p:spPr>
            <a:xfrm>
              <a:off x="5282871" y="2109157"/>
              <a:ext cx="91440" cy="5313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1601661" y="2109157"/>
              <a:ext cx="3726930" cy="5313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2016226" y="1174376"/>
              <a:ext cx="6624731" cy="93478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2016226" y="1174376"/>
              <a:ext cx="6624731" cy="9347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Главное содержание современного этапа развития национальной государственности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877" y="2640520"/>
              <a:ext cx="3195567" cy="18017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877" y="2640520"/>
              <a:ext cx="3195567" cy="1801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эффективного, демократического правового государства и гражданского общества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730808" y="2640520"/>
              <a:ext cx="3195567" cy="18017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3730808" y="2640520"/>
              <a:ext cx="3195567" cy="1801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общественного самоуправления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457738" y="2640520"/>
              <a:ext cx="3195567" cy="18017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457738" y="2640520"/>
              <a:ext cx="3195567" cy="18017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обеспечение межнационального, межконфессионального мира и согласия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Национальный состав населения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235460" y="1412776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силу исторического прошлого в нашей стране на протяжении многих поколений мирно сосущест- вуют представители различных национальностей. </a:t>
            </a:r>
            <a:endParaRPr/>
          </a:p>
        </p:txBody>
      </p:sp>
      <p:grpSp>
        <p:nvGrpSpPr>
          <p:cNvPr id="158" name="Google Shape;158;p5"/>
          <p:cNvGrpSpPr/>
          <p:nvPr/>
        </p:nvGrpSpPr>
        <p:grpSpPr>
          <a:xfrm>
            <a:off x="1493456" y="2805577"/>
            <a:ext cx="10357215" cy="2354913"/>
            <a:chOff x="5968" y="1220836"/>
            <a:chExt cx="10357215" cy="2354913"/>
          </a:xfrm>
        </p:grpSpPr>
        <p:sp>
          <p:nvSpPr>
            <p:cNvPr id="159" name="Google Shape;159;p5"/>
            <p:cNvSpPr/>
            <p:nvPr/>
          </p:nvSpPr>
          <p:spPr>
            <a:xfrm>
              <a:off x="5184576" y="1894206"/>
              <a:ext cx="4027042" cy="38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5"/>
            <p:cNvSpPr/>
            <p:nvPr/>
          </p:nvSpPr>
          <p:spPr>
            <a:xfrm>
              <a:off x="5184576" y="1894206"/>
              <a:ext cx="1341745" cy="3827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5"/>
            <p:cNvSpPr/>
            <p:nvPr/>
          </p:nvSpPr>
          <p:spPr>
            <a:xfrm>
              <a:off x="3841627" y="1894206"/>
              <a:ext cx="1342948" cy="3827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5"/>
            <p:cNvSpPr/>
            <p:nvPr/>
          </p:nvSpPr>
          <p:spPr>
            <a:xfrm>
              <a:off x="1156932" y="1894206"/>
              <a:ext cx="4027643" cy="3827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5"/>
            <p:cNvSpPr/>
            <p:nvPr/>
          </p:nvSpPr>
          <p:spPr>
            <a:xfrm>
              <a:off x="1821607" y="1220836"/>
              <a:ext cx="6725936" cy="67337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1821607" y="1220836"/>
              <a:ext cx="6725936" cy="673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обусловившие многонациональный и многоконфессиональный состав населения Беларуси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968" y="2276974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5968" y="2276974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войны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690663" y="2276974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2690663" y="2276974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миролюбивая политика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375358" y="2276974"/>
              <a:ext cx="2301927" cy="129787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5375358" y="2276974"/>
              <a:ext cx="2301927" cy="1297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миграционные процессы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60053" y="2276974"/>
              <a:ext cx="2303130" cy="12987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8060053" y="2276974"/>
              <a:ext cx="2303130" cy="1298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вхождение белорусских земель в состав других государств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Национальный состав населения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1215288" y="908720"/>
            <a:ext cx="10873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 данные переписи населения 2019 г. на территории Беларуси проживали представители более 130 народов и народностей. Среди них белорусы (84,9%), русские (7,5%), поляки (3,1%), украинцы (1,7%), евреи, армяне, татары, цыгане, азербайджанцы, литовцы, туркмены. В Республике Беларусь также проживают молдаване, немцы, грузины, китайцы, узбеки, латыши, казахи, арабы, таджики.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25" y="2283020"/>
            <a:ext cx="7210608" cy="44438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Характеристики современного менталитета белорусов</a:t>
            </a:r>
            <a:endParaRPr sz="31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5" name="Google Shape;185;p7"/>
          <p:cNvGrpSpPr/>
          <p:nvPr/>
        </p:nvGrpSpPr>
        <p:grpSpPr>
          <a:xfrm>
            <a:off x="2279577" y="1772805"/>
            <a:ext cx="8685770" cy="4265001"/>
            <a:chOff x="1008113" y="360029"/>
            <a:chExt cx="8685770" cy="4265001"/>
          </a:xfrm>
        </p:grpSpPr>
        <p:sp>
          <p:nvSpPr>
            <p:cNvPr id="186" name="Google Shape;186;p7"/>
            <p:cNvSpPr/>
            <p:nvPr/>
          </p:nvSpPr>
          <p:spPr>
            <a:xfrm>
              <a:off x="3888428" y="2303933"/>
              <a:ext cx="3024343" cy="2321097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331333" y="2643850"/>
              <a:ext cx="2138533" cy="16412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Традиционные черты менталитета белорусского народа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 rot="-10546461">
              <a:off x="2108335" y="2952952"/>
              <a:ext cx="1691188" cy="661512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008113" y="2592293"/>
              <a:ext cx="2205042" cy="12582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1044965" y="2629145"/>
              <a:ext cx="2131338" cy="118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патриотизм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 rot="-7541169">
              <a:off x="3269171" y="1347749"/>
              <a:ext cx="1697457" cy="661512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520277" y="360040"/>
              <a:ext cx="2205042" cy="12582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2557129" y="396892"/>
              <a:ext cx="2131338" cy="118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мужественность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 rot="-3420912">
              <a:off x="5757443" y="1337143"/>
              <a:ext cx="1618385" cy="661512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904653" y="360029"/>
              <a:ext cx="2205042" cy="12582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5941505" y="396881"/>
              <a:ext cx="2131338" cy="118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гуманность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-184149">
              <a:off x="7000477" y="3005262"/>
              <a:ext cx="1592026" cy="661512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488841" y="2664292"/>
              <a:ext cx="2205042" cy="12582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7525693" y="2701144"/>
              <a:ext cx="2131338" cy="118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доброжелательное отношение к другим народам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Характеристики современного менталитета белорусов</a:t>
            </a:r>
            <a:endParaRPr sz="31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2513153" y="1052893"/>
            <a:ext cx="8173804" cy="5564182"/>
            <a:chOff x="1241689" y="157"/>
            <a:chExt cx="8173804" cy="5564182"/>
          </a:xfrm>
        </p:grpSpPr>
        <p:sp>
          <p:nvSpPr>
            <p:cNvPr id="206" name="Google Shape;206;p8"/>
            <p:cNvSpPr/>
            <p:nvPr/>
          </p:nvSpPr>
          <p:spPr>
            <a:xfrm>
              <a:off x="1241689" y="157"/>
              <a:ext cx="5404131" cy="6543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1260855" y="19323"/>
              <a:ext cx="5365799" cy="6160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Современные белорусский менталитет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782102" y="654516"/>
              <a:ext cx="540413" cy="4907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8"/>
            <p:cNvSpPr/>
            <p:nvPr/>
          </p:nvSpPr>
          <p:spPr>
            <a:xfrm>
              <a:off x="2322515" y="818108"/>
              <a:ext cx="7092978" cy="65436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2341681" y="837274"/>
              <a:ext cx="7054646" cy="616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чувства превосходства над другими народами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782102" y="654516"/>
              <a:ext cx="540413" cy="13087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8"/>
            <p:cNvSpPr/>
            <p:nvPr/>
          </p:nvSpPr>
          <p:spPr>
            <a:xfrm>
              <a:off x="2322515" y="1636065"/>
              <a:ext cx="7092978" cy="65436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2341681" y="1655231"/>
              <a:ext cx="7054646" cy="616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постоянство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782102" y="654516"/>
              <a:ext cx="540413" cy="21277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8"/>
            <p:cNvSpPr/>
            <p:nvPr/>
          </p:nvSpPr>
          <p:spPr>
            <a:xfrm>
              <a:off x="2322515" y="2454022"/>
              <a:ext cx="7092978" cy="6564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2341742" y="2473249"/>
              <a:ext cx="7054524" cy="6179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782102" y="654516"/>
              <a:ext cx="540413" cy="29467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8"/>
            <p:cNvSpPr/>
            <p:nvPr/>
          </p:nvSpPr>
          <p:spPr>
            <a:xfrm>
              <a:off x="2322515" y="3274060"/>
              <a:ext cx="7092978" cy="65436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2341681" y="3293226"/>
              <a:ext cx="7054646" cy="616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избегание крайностей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782102" y="654516"/>
              <a:ext cx="540413" cy="37646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8"/>
            <p:cNvSpPr/>
            <p:nvPr/>
          </p:nvSpPr>
          <p:spPr>
            <a:xfrm>
              <a:off x="2322515" y="4092017"/>
              <a:ext cx="7092528" cy="65436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2341681" y="4111183"/>
              <a:ext cx="7054196" cy="616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гуманность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782102" y="654516"/>
              <a:ext cx="540413" cy="45826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8"/>
            <p:cNvSpPr/>
            <p:nvPr/>
          </p:nvSpPr>
          <p:spPr>
            <a:xfrm>
              <a:off x="2322515" y="4909974"/>
              <a:ext cx="7092528" cy="65436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2341681" y="4929140"/>
              <a:ext cx="7054196" cy="616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относительная консервативность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latin typeface="Cambria"/>
                <a:ea typeface="Cambria"/>
                <a:cs typeface="Cambria"/>
                <a:sym typeface="Cambria"/>
              </a:rPr>
              <a:t>Основы идеологии белорусского государства</a:t>
            </a:r>
            <a:endParaRPr sz="3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1222284" y="1196752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Идеология белорусского государства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- это совокупность идей и идеалов, отражающих националь- но-­истори­ческие традиции и ценности современной белорусской нации как политического сообщест- ва, которое имеет собственную суверенную государственность.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1347349" y="2816928"/>
            <a:ext cx="10649428" cy="2592293"/>
            <a:chOff x="3877" y="1260136"/>
            <a:chExt cx="10649428" cy="2592293"/>
          </a:xfrm>
        </p:grpSpPr>
        <p:sp>
          <p:nvSpPr>
            <p:cNvPr id="233" name="Google Shape;233;p9"/>
            <p:cNvSpPr/>
            <p:nvPr/>
          </p:nvSpPr>
          <p:spPr>
            <a:xfrm>
              <a:off x="5328591" y="2009055"/>
              <a:ext cx="3726930" cy="5313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9"/>
            <p:cNvSpPr/>
            <p:nvPr/>
          </p:nvSpPr>
          <p:spPr>
            <a:xfrm>
              <a:off x="5282871" y="2009055"/>
              <a:ext cx="91440" cy="5313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9"/>
            <p:cNvSpPr/>
            <p:nvPr/>
          </p:nvSpPr>
          <p:spPr>
            <a:xfrm>
              <a:off x="1601661" y="2009055"/>
              <a:ext cx="3726930" cy="5313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9"/>
            <p:cNvSpPr/>
            <p:nvPr/>
          </p:nvSpPr>
          <p:spPr>
            <a:xfrm>
              <a:off x="3096348" y="1260136"/>
              <a:ext cx="4464487" cy="74891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3096348" y="1260136"/>
              <a:ext cx="4464487" cy="7489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идеологии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877" y="2540418"/>
              <a:ext cx="3195567" cy="13120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3877" y="2540418"/>
              <a:ext cx="3195567" cy="1312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патриотизм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730808" y="2540418"/>
              <a:ext cx="3195567" cy="13120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3730808" y="2540418"/>
              <a:ext cx="3195567" cy="1312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преданность Отечеству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7457738" y="2540418"/>
              <a:ext cx="3195567" cy="13120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7457738" y="2540418"/>
              <a:ext cx="3195567" cy="1312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гордость за свой народ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01.01.2023</vt:lpwstr>
  </property>
</Properties>
</file>