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57" r:id="rId4"/>
    <p:sldId id="267" r:id="rId5"/>
    <p:sldId id="258" r:id="rId6"/>
    <p:sldId id="268" r:id="rId7"/>
    <p:sldId id="266" r:id="rId8"/>
    <p:sldId id="264" r:id="rId9"/>
    <p:sldId id="259" r:id="rId10"/>
    <p:sldId id="263" r:id="rId11"/>
    <p:sldId id="270" r:id="rId12"/>
    <p:sldId id="271" r:id="rId13"/>
    <p:sldId id="265" r:id="rId14"/>
    <p:sldId id="272" r:id="rId15"/>
    <p:sldId id="273" r:id="rId16"/>
    <p:sldId id="274" r:id="rId17"/>
    <p:sldId id="296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6" r:id="rId27"/>
    <p:sldId id="283" r:id="rId28"/>
    <p:sldId id="284" r:id="rId29"/>
    <p:sldId id="285" r:id="rId30"/>
    <p:sldId id="287" r:id="rId31"/>
    <p:sldId id="293" r:id="rId32"/>
    <p:sldId id="292" r:id="rId33"/>
    <p:sldId id="288" r:id="rId34"/>
    <p:sldId id="289" r:id="rId35"/>
    <p:sldId id="290" r:id="rId36"/>
    <p:sldId id="294" r:id="rId37"/>
    <p:sldId id="291" r:id="rId38"/>
    <p:sldId id="29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4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93AC-A62F-462B-9D87-5148474AAE49}" type="datetimeFigureOut">
              <a:rPr lang="ru-RU" smtClean="0"/>
              <a:t>10.05.2013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8EF653-08FB-4848-B6E4-C3ED5B9C181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93AC-A62F-462B-9D87-5148474AAE49}" type="datetimeFigureOut">
              <a:rPr lang="ru-RU" smtClean="0"/>
              <a:t>10.05.2013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F653-08FB-4848-B6E4-C3ED5B9C181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93AC-A62F-462B-9D87-5148474AAE49}" type="datetimeFigureOut">
              <a:rPr lang="ru-RU" smtClean="0"/>
              <a:t>10.05.2013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F653-08FB-4848-B6E4-C3ED5B9C181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93AC-A62F-462B-9D87-5148474AAE49}" type="datetimeFigureOut">
              <a:rPr lang="ru-RU" smtClean="0"/>
              <a:t>10.05.2013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F653-08FB-4848-B6E4-C3ED5B9C181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93AC-A62F-462B-9D87-5148474AAE49}" type="datetimeFigureOut">
              <a:rPr lang="ru-RU" smtClean="0"/>
              <a:t>10.05.2013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F653-08FB-4848-B6E4-C3ED5B9C181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93AC-A62F-462B-9D87-5148474AAE49}" type="datetimeFigureOut">
              <a:rPr lang="ru-RU" smtClean="0"/>
              <a:t>10.05.2013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F653-08FB-4848-B6E4-C3ED5B9C181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93AC-A62F-462B-9D87-5148474AAE49}" type="datetimeFigureOut">
              <a:rPr lang="ru-RU" smtClean="0"/>
              <a:t>10.05.2013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F653-08FB-4848-B6E4-C3ED5B9C181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93AC-A62F-462B-9D87-5148474AAE49}" type="datetimeFigureOut">
              <a:rPr lang="ru-RU" smtClean="0"/>
              <a:t>10.05.2013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F653-08FB-4848-B6E4-C3ED5B9C181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93AC-A62F-462B-9D87-5148474AAE49}" type="datetimeFigureOut">
              <a:rPr lang="ru-RU" smtClean="0"/>
              <a:t>10.05.2013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F653-08FB-4848-B6E4-C3ED5B9C181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93AC-A62F-462B-9D87-5148474AAE49}" type="datetimeFigureOut">
              <a:rPr lang="ru-RU" smtClean="0"/>
              <a:t>10.05.2013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F653-08FB-4848-B6E4-C3ED5B9C181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93AC-A62F-462B-9D87-5148474AAE49}" type="datetimeFigureOut">
              <a:rPr lang="ru-RU" smtClean="0"/>
              <a:t>10.05.2013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F653-08FB-4848-B6E4-C3ED5B9C181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54E93AC-A62F-462B-9D87-5148474AAE49}" type="datetimeFigureOut">
              <a:rPr lang="ru-RU" smtClean="0"/>
              <a:t>10.05.2013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98EF653-08FB-4848-B6E4-C3ED5B9C181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429000"/>
            <a:ext cx="8108384" cy="749945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Arial Black" pitchFamily="34" charset="0"/>
              </a:rPr>
              <a:t>Не забудем павших на войне, </a:t>
            </a:r>
            <a:br>
              <a:rPr lang="ru-RU" sz="40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Arial Black" pitchFamily="34" charset="0"/>
              </a:rPr>
              <a:t>Это важно для живых вдвойне 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789040"/>
            <a:ext cx="5637010" cy="882119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Экскурсия по местам партизанских боев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Мемориальный комплекс «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Усакино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869160"/>
            <a:ext cx="2736304" cy="14881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82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3" y="1398596"/>
            <a:ext cx="4392488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5105400" y="1600200"/>
            <a:ext cx="4038600" cy="5141913"/>
          </a:xfrm>
        </p:spPr>
        <p:txBody>
          <a:bodyPr>
            <a:normAutofit fontScale="85000" lnSpcReduction="10000"/>
          </a:bodyPr>
          <a:lstStyle/>
          <a:p>
            <a:pPr marL="45720" indent="0" algn="ctr">
              <a:buNone/>
            </a:pP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Той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скрываўлены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ранак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быў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чорны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 ад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горкага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 дыму,</a:t>
            </a:r>
            <a:b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</a:br>
            <a:r>
              <a:rPr lang="en-US" sz="3300" b="1" dirty="0">
                <a:solidFill>
                  <a:srgbClr val="C00000"/>
                </a:solidFill>
                <a:latin typeface="Century Gothic" pitchFamily="34" charset="0"/>
              </a:rPr>
              <a:t>I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дрыжэла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зямля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 ад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смяротнага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 стогну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ахвяр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.</a:t>
            </a:r>
            <a:b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</a:b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Боль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пякучы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 ў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сэрцах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стрымайце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,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беражыце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Радзіму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,</a:t>
            </a:r>
            <a:b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</a:b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Каб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ніколі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 не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выбухнуў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 новы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ваенны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>
                <a:solidFill>
                  <a:srgbClr val="C00000"/>
                </a:solidFill>
                <a:latin typeface="Century Gothic" pitchFamily="34" charset="0"/>
              </a:rPr>
              <a:t>пажар</a:t>
            </a:r>
            <a: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  <a:t>!</a:t>
            </a:r>
            <a:br>
              <a:rPr lang="ru-RU" sz="3300" b="1" dirty="0">
                <a:solidFill>
                  <a:srgbClr val="C00000"/>
                </a:solidFill>
                <a:latin typeface="Century Gothic" pitchFamily="34" charset="0"/>
              </a:rPr>
            </a:br>
            <a:endParaRPr lang="ru-RU" sz="3300" b="1" dirty="0">
              <a:solidFill>
                <a:srgbClr val="C00000"/>
              </a:solidFill>
              <a:latin typeface="Century Gothic" pitchFamily="34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332656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entury Gothic" pitchFamily="34" charset="0"/>
              </a:rPr>
              <a:t>Памятник сожженной деревне </a:t>
            </a:r>
            <a:r>
              <a:rPr lang="ru-RU" sz="3200" b="1" dirty="0" err="1" smtClean="0">
                <a:latin typeface="Century Gothic" pitchFamily="34" charset="0"/>
              </a:rPr>
              <a:t>Вязень</a:t>
            </a:r>
            <a:endParaRPr lang="ru-RU" sz="32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16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5105400" y="1600200"/>
            <a:ext cx="4038600" cy="5141913"/>
          </a:xfrm>
        </p:spPr>
        <p:txBody>
          <a:bodyPr>
            <a:normAutofit fontScale="85000" lnSpcReduction="10000"/>
          </a:bodyPr>
          <a:lstStyle/>
          <a:p>
            <a:pPr marL="45720" indent="0" algn="ctr">
              <a:buNone/>
            </a:pP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Прыпыніцеся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! Тут, </a:t>
            </a: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дзе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смуткуюць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зялёныя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шаты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,</a:t>
            </a:r>
            <a:b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</a:b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Дзе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калісьці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жыццё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, як </a:t>
            </a: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празрысты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струмень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, </a:t>
            </a: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гаманіла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,</a:t>
            </a:r>
            <a:b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</a:b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Песні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шчасця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, </a:t>
            </a: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дзяцінства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спынілі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фашысцкія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 каты.</a:t>
            </a:r>
            <a:b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</a:b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Будзьце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 ж </a:t>
            </a: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пільнымі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 – вас </a:t>
            </a: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заклікаюць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нямыя</a:t>
            </a:r>
            <a:r>
              <a:rPr lang="ru-RU" sz="3300" b="1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ru-RU" sz="3300" b="1" dirty="0" err="1" smtClean="0">
                <a:solidFill>
                  <a:srgbClr val="C00000"/>
                </a:solidFill>
                <a:latin typeface="Century Gothic" pitchFamily="34" charset="0"/>
              </a:rPr>
              <a:t>магілы</a:t>
            </a:r>
            <a:r>
              <a:rPr lang="ru-RU" b="1" dirty="0" smtClean="0">
                <a:solidFill>
                  <a:srgbClr val="C00000"/>
                </a:solidFill>
                <a:latin typeface="Century Gothic" pitchFamily="34" charset="0"/>
              </a:rPr>
              <a:t>.</a:t>
            </a:r>
            <a:br>
              <a:rPr lang="ru-RU" b="1" dirty="0" smtClean="0">
                <a:solidFill>
                  <a:srgbClr val="C00000"/>
                </a:solidFill>
                <a:latin typeface="Century Gothic" pitchFamily="34" charset="0"/>
              </a:rPr>
            </a:br>
            <a:r>
              <a:rPr lang="ru-RU" dirty="0" smtClean="0">
                <a:latin typeface="Century Gothic" pitchFamily="34" charset="0"/>
              </a:rPr>
              <a:t> </a:t>
            </a:r>
            <a:endParaRPr lang="ru-RU" dirty="0" smtClean="0">
              <a:latin typeface="Century Gothic" pitchFamily="34" charset="0"/>
            </a:endParaRP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464496" cy="497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332656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Century Gothic" pitchFamily="34" charset="0"/>
              </a:rPr>
              <a:t>Памятник сожженной деревне </a:t>
            </a:r>
            <a:r>
              <a:rPr lang="ru-RU" sz="3200" b="1" dirty="0" smtClean="0">
                <a:solidFill>
                  <a:prstClr val="black"/>
                </a:solidFill>
                <a:latin typeface="Century Gothic" pitchFamily="34" charset="0"/>
              </a:rPr>
              <a:t>Селец</a:t>
            </a:r>
            <a:endParaRPr lang="ru-RU" sz="32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67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6021288"/>
            <a:ext cx="7920880" cy="566738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Century Gothic" pitchFamily="34" charset="0"/>
              </a:rPr>
              <a:t>Здесь был партизанский лагерь</a:t>
            </a:r>
            <a:endParaRPr lang="ru-RU" sz="32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332656"/>
            <a:ext cx="7848872" cy="540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80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806075"/>
            <a:ext cx="7468724" cy="1143000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latin typeface="Century Gothic" pitchFamily="34" charset="0"/>
              </a:rPr>
              <a:t>Партизанская землянка</a:t>
            </a:r>
            <a:endParaRPr lang="ru-RU" sz="3600" b="1" dirty="0"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12968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52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5877272"/>
            <a:ext cx="7776864" cy="56673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Здесь жили партизаны</a:t>
            </a:r>
            <a:endParaRPr lang="ru-RU" sz="3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2" b="17662"/>
          <a:stretch>
            <a:fillRect/>
          </a:stretch>
        </p:blipFill>
        <p:spPr>
          <a:xfrm>
            <a:off x="467544" y="476672"/>
            <a:ext cx="8104502" cy="5264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024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79712" y="5877272"/>
            <a:ext cx="5486400" cy="56673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Партизанская кухня</a:t>
            </a:r>
            <a:endParaRPr lang="ru-RU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1" b="16851"/>
          <a:stretch>
            <a:fillRect/>
          </a:stretch>
        </p:blipFill>
        <p:spPr bwMode="auto">
          <a:xfrm>
            <a:off x="251520" y="260648"/>
            <a:ext cx="8712968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1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79712" y="6021288"/>
            <a:ext cx="5486400" cy="56673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Колодец</a:t>
            </a:r>
            <a:endParaRPr lang="ru-RU" sz="3600" dirty="0"/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8323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18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35696" y="1988840"/>
            <a:ext cx="6383538" cy="1143000"/>
          </a:xfrm>
        </p:spPr>
        <p:txBody>
          <a:bodyPr/>
          <a:lstStyle/>
          <a:p>
            <a:r>
              <a:rPr lang="ru-RU" sz="6600" dirty="0" smtClean="0"/>
              <a:t>Фотоотчет об экскурсии</a:t>
            </a:r>
            <a:endParaRPr lang="ru-RU" sz="6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6300" y="3082652"/>
            <a:ext cx="3168352" cy="3861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875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latin typeface="Century Gothic" pitchFamily="34" charset="0"/>
              </a:rPr>
              <a:t>В </a:t>
            </a:r>
            <a:r>
              <a:rPr lang="ru-RU" sz="3600" dirty="0" err="1" smtClean="0">
                <a:latin typeface="Century Gothic" pitchFamily="34" charset="0"/>
              </a:rPr>
              <a:t>Кличеве</a:t>
            </a:r>
            <a:r>
              <a:rPr lang="ru-RU" sz="3600" dirty="0" smtClean="0">
                <a:latin typeface="Century Gothic" pitchFamily="34" charset="0"/>
              </a:rPr>
              <a:t> замечательный музей</a:t>
            </a:r>
            <a:endParaRPr lang="ru-RU" sz="3600" dirty="0">
              <a:latin typeface="Century Gothic" pitchFamily="34" charset="0"/>
            </a:endParaRPr>
          </a:p>
        </p:txBody>
      </p:sp>
      <p:pic>
        <p:nvPicPr>
          <p:cNvPr id="5122" name="Picture 2" descr="E:\Фотографии\школа\Усакино\SAM_59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4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Фотографии\школа\Усакино\SAM_59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60648"/>
            <a:ext cx="8496943" cy="6009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64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700808"/>
            <a:ext cx="856895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/>
              <a:t> </a:t>
            </a:r>
            <a:endParaRPr lang="ru-RU" dirty="0" smtClean="0"/>
          </a:p>
          <a:p>
            <a:pPr algn="just"/>
            <a:r>
              <a:rPr lang="ru-RU" b="1" dirty="0" smtClean="0"/>
              <a:t>  </a:t>
            </a:r>
            <a:r>
              <a:rPr lang="ru-RU" sz="2000" b="1" dirty="0" smtClean="0"/>
              <a:t>68 лет назад отгремели бои Великой Отечественной войны 1941 - 1945 </a:t>
            </a:r>
            <a:r>
              <a:rPr lang="ru-RU" sz="2000" b="1" dirty="0" err="1" smtClean="0"/>
              <a:t>г.г</a:t>
            </a:r>
            <a:r>
              <a:rPr lang="ru-RU" sz="2000" b="1" dirty="0" smtClean="0"/>
              <a:t>. Но в памяти народной бережно хранятся имена тех, кто сражался с фашистами в рядах Красной Армии, вел борьбу в тылу врага. </a:t>
            </a:r>
          </a:p>
          <a:p>
            <a:pPr algn="just"/>
            <a:r>
              <a:rPr lang="ru-RU" sz="2000" b="1" dirty="0" smtClean="0"/>
              <a:t> Нашу Беларусь недаром называют республикой- партизанкой.</a:t>
            </a:r>
          </a:p>
          <a:p>
            <a:pPr algn="just"/>
            <a:r>
              <a:rPr lang="ru-RU" sz="2000" b="1" dirty="0" smtClean="0"/>
              <a:t>На территории нашей республики, оккупированной фашистами, действовали партизанские бригады, отряды особого назначения, которые наносили удары по коммуникациям врага, уничтожали его живую силу и боевую технику. В конце 1943 г. народными мстителями удерживалось и контролировалось около 60 процентов оккупированной территории, движение по железным дорогам было практически парализовано. За мужество и героизм, проявленные в боях с врагом, 87 партизан и подпольщиков Беларуси удостоены звания Героя Советского Союза, свыше 140 тысяч награждены орденами и медалями. </a:t>
            </a:r>
            <a:endParaRPr lang="ru-RU" sz="2000" b="1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59632" y="692696"/>
            <a:ext cx="6512511" cy="1143000"/>
          </a:xfrm>
        </p:spPr>
        <p:txBody>
          <a:bodyPr/>
          <a:lstStyle/>
          <a:p>
            <a:r>
              <a:rPr lang="ru-RU" dirty="0" smtClean="0"/>
              <a:t>Партизанская слава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65212" y="692697"/>
            <a:ext cx="8759316" cy="93610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064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38826" y="-4594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C00000"/>
                </a:solidFill>
              </a:rPr>
              <a:t>Пушка действующая!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8" y="1052736"/>
            <a:ext cx="8352928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679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3375"/>
            <a:ext cx="5486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04864"/>
            <a:ext cx="3600400" cy="4403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1520" y="4941168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entury Gothic" pitchFamily="34" charset="0"/>
              </a:rPr>
              <a:t>Интересно всем: и мальчикам, и девочкам</a:t>
            </a:r>
            <a:endParaRPr lang="ru-RU" sz="2400" b="1" dirty="0">
              <a:solidFill>
                <a:srgbClr val="C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8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021288"/>
            <a:ext cx="7920880" cy="56673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solidFill>
                  <a:srgbClr val="FF0000"/>
                </a:solidFill>
                <a:latin typeface="Century Gothic" pitchFamily="34" charset="0"/>
              </a:rPr>
              <a:t>Это что? Оно еще и вертится…</a:t>
            </a:r>
            <a:endParaRPr lang="ru-RU" sz="28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" r="647"/>
          <a:stretch>
            <a:fillRect/>
          </a:stretch>
        </p:blipFill>
        <p:spPr>
          <a:xfrm>
            <a:off x="1115616" y="404664"/>
            <a:ext cx="6840760" cy="530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302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11" y="5589240"/>
            <a:ext cx="8784976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Century Gothic" pitchFamily="34" charset="0"/>
              </a:rPr>
              <a:t>Бобры, ласки, норки… Как настоящие</a:t>
            </a:r>
            <a:endParaRPr lang="ru-RU" sz="28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 r="445"/>
          <a:stretch>
            <a:fillRect/>
          </a:stretch>
        </p:blipFill>
        <p:spPr>
          <a:xfrm>
            <a:off x="1187624" y="332656"/>
            <a:ext cx="6984776" cy="566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688" y="5805264"/>
            <a:ext cx="5486400" cy="804862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5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Фотографии\школа\Усакино\Копия SAM_6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58" y="4340006"/>
            <a:ext cx="4267200" cy="2353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Фотографии\школа\Усакино\Копия SAM_6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112" y="1268760"/>
            <a:ext cx="4267200" cy="25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Фотографии\школа\Усакино\Копия SAM_6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4267200" cy="24663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1600" y="260648"/>
            <a:ext cx="793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entury Gothic" pitchFamily="34" charset="0"/>
              </a:rPr>
              <a:t>Покачали колыбельку</a:t>
            </a:r>
            <a:r>
              <a:rPr lang="ru-RU" sz="2800" dirty="0" smtClean="0">
                <a:solidFill>
                  <a:srgbClr val="C00000"/>
                </a:solidFill>
                <a:latin typeface="Century Gothic" pitchFamily="34" charset="0"/>
              </a:rPr>
              <a:t>..</a:t>
            </a:r>
            <a:endParaRPr lang="ru-RU" sz="2800" dirty="0">
              <a:solidFill>
                <a:srgbClr val="C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9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6165304"/>
            <a:ext cx="5342384" cy="35071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Возле землянки..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77"/>
          <a:stretch/>
        </p:blipFill>
        <p:spPr>
          <a:xfrm>
            <a:off x="395536" y="260648"/>
            <a:ext cx="7920880" cy="566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600" y="6453336"/>
            <a:ext cx="6350496" cy="404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/>
              <a:t>В музее есть фотографии Настиных родственников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52423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949280"/>
            <a:ext cx="8496944" cy="5667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C00000"/>
                </a:solidFill>
                <a:latin typeface="Century Gothic" pitchFamily="34" charset="0"/>
              </a:rPr>
              <a:t>Может быть эта мужественная женщина Настина родственница?</a:t>
            </a:r>
            <a:endParaRPr lang="ru-RU" sz="2800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r="4032"/>
          <a:stretch>
            <a:fillRect/>
          </a:stretch>
        </p:blipFill>
        <p:spPr>
          <a:xfrm>
            <a:off x="395536" y="116632"/>
            <a:ext cx="8352928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114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949280"/>
            <a:ext cx="6019056" cy="57261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Завтра была война..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260648"/>
            <a:ext cx="8280920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0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6165304"/>
            <a:ext cx="5486400" cy="56673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C00000"/>
                </a:solidFill>
              </a:rPr>
              <a:t>Встреча с партизаном…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r="1472"/>
          <a:stretch>
            <a:fillRect/>
          </a:stretch>
        </p:blipFill>
        <p:spPr>
          <a:xfrm>
            <a:off x="899592" y="620688"/>
            <a:ext cx="7416824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812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6291262"/>
            <a:ext cx="5486400" cy="566738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Диорама «Партизанский бой»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" r="3373"/>
          <a:stretch>
            <a:fillRect/>
          </a:stretch>
        </p:blipFill>
        <p:spPr>
          <a:xfrm>
            <a:off x="467544" y="332656"/>
            <a:ext cx="8064896" cy="5747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5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31520"/>
            <a:ext cx="4968552" cy="347472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Отдавая дань борцам за свободу, чтя их память и желая как можно больше узнать о партизанском движении на Могилевщине, героях Великой Отечественной войны учащиеся 7 а, 7 б, 6 б классов посетили Мемориальный комплекс «</a:t>
            </a:r>
            <a:r>
              <a:rPr lang="ru-RU" sz="2800" b="1" dirty="0" err="1" smtClean="0">
                <a:solidFill>
                  <a:srgbClr val="C00000"/>
                </a:solidFill>
              </a:rPr>
              <a:t>Усакино</a:t>
            </a:r>
            <a:r>
              <a:rPr lang="ru-RU" sz="2800" b="1" dirty="0" smtClean="0">
                <a:solidFill>
                  <a:srgbClr val="C00000"/>
                </a:solidFill>
              </a:rPr>
              <a:t>» и краеведческий музей в г. </a:t>
            </a:r>
            <a:r>
              <a:rPr lang="ru-RU" sz="2800" b="1" dirty="0" err="1" smtClean="0">
                <a:solidFill>
                  <a:srgbClr val="C00000"/>
                </a:solidFill>
              </a:rPr>
              <a:t>Кличев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5977" y="1628802"/>
            <a:ext cx="5616622" cy="3600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613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6021288"/>
            <a:ext cx="5486400" cy="56673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C00000"/>
                </a:solidFill>
                <a:latin typeface="Century Gothic" pitchFamily="34" charset="0"/>
              </a:rPr>
              <a:t>Зимний сад в музее</a:t>
            </a:r>
            <a:endParaRPr lang="ru-RU" sz="3600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" r="5248"/>
          <a:stretch>
            <a:fillRect/>
          </a:stretch>
        </p:blipFill>
        <p:spPr>
          <a:xfrm>
            <a:off x="467544" y="116632"/>
            <a:ext cx="8280920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264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6093296"/>
            <a:ext cx="5486400" cy="56673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C00000"/>
                </a:solidFill>
                <a:latin typeface="Century Gothic" pitchFamily="34" charset="0"/>
              </a:rPr>
              <a:t>Познакомимся…</a:t>
            </a:r>
            <a:endParaRPr lang="ru-RU" sz="3200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3795"/>
          <a:stretch>
            <a:fillRect/>
          </a:stretch>
        </p:blipFill>
        <p:spPr>
          <a:xfrm>
            <a:off x="611560" y="332656"/>
            <a:ext cx="7762391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45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317023"/>
            <a:ext cx="6768752" cy="56673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C00000"/>
                </a:solidFill>
                <a:latin typeface="Century Gothic" pitchFamily="34" charset="0"/>
              </a:rPr>
              <a:t>Мемориальный комплекс «</a:t>
            </a:r>
            <a:r>
              <a:rPr lang="ru-RU" sz="3600" dirty="0" err="1" smtClean="0">
                <a:solidFill>
                  <a:srgbClr val="C00000"/>
                </a:solidFill>
                <a:latin typeface="Century Gothic" pitchFamily="34" charset="0"/>
              </a:rPr>
              <a:t>Усакино</a:t>
            </a:r>
            <a:r>
              <a:rPr lang="ru-RU" sz="3600" dirty="0" smtClean="0">
                <a:solidFill>
                  <a:srgbClr val="C00000"/>
                </a:solidFill>
                <a:latin typeface="Century Gothic" pitchFamily="34" charset="0"/>
              </a:rPr>
              <a:t>»</a:t>
            </a:r>
            <a:endParaRPr lang="ru-RU" sz="3600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r="647"/>
          <a:stretch/>
        </p:blipFill>
        <p:spPr>
          <a:xfrm>
            <a:off x="1043608" y="404664"/>
            <a:ext cx="7128792" cy="515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89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37312"/>
            <a:ext cx="7920880" cy="620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FF0000"/>
                </a:solidFill>
                <a:latin typeface="Century Gothic" pitchFamily="34" charset="0"/>
              </a:rPr>
              <a:t>Возле землянки медицинской службы</a:t>
            </a:r>
            <a:endParaRPr lang="ru-RU" sz="3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332656"/>
            <a:ext cx="8460432" cy="551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560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6287976"/>
            <a:ext cx="5486400" cy="56673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C00000"/>
                </a:solidFill>
                <a:latin typeface="Century Gothic" pitchFamily="34" charset="0"/>
              </a:rPr>
              <a:t>Передохнем</a:t>
            </a:r>
            <a:r>
              <a:rPr lang="ru-RU" dirty="0" smtClean="0">
                <a:solidFill>
                  <a:srgbClr val="C00000"/>
                </a:solidFill>
              </a:rPr>
              <a:t>..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" r="647"/>
          <a:stretch>
            <a:fillRect/>
          </a:stretch>
        </p:blipFill>
        <p:spPr>
          <a:xfrm>
            <a:off x="755576" y="548680"/>
            <a:ext cx="7776864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40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6281607"/>
            <a:ext cx="5486400" cy="56673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C00000"/>
                </a:solidFill>
                <a:latin typeface="Century Gothic" pitchFamily="34" charset="0"/>
              </a:rPr>
              <a:t>У колодца</a:t>
            </a:r>
            <a:endParaRPr lang="ru-RU" sz="3600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074" y="1916832"/>
            <a:ext cx="3910064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E:\Фотографии\школа\Усакино\Копия SAM_6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3832"/>
            <a:ext cx="4646023" cy="4815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96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6291262"/>
            <a:ext cx="5486400" cy="56673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C00000"/>
                </a:solidFill>
                <a:latin typeface="Century Gothic" pitchFamily="34" charset="0"/>
              </a:rPr>
              <a:t>Партизанская кухня</a:t>
            </a:r>
            <a:endParaRPr lang="ru-RU" sz="2800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11266" name="Picture 2" descr="E:\Фотографии\школа\Усакино\Копия SAM_6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54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бъект 15"/>
          <p:cNvSpPr>
            <a:spLocks noGrp="1"/>
          </p:cNvSpPr>
          <p:nvPr>
            <p:ph sz="half" idx="2"/>
          </p:nvPr>
        </p:nvSpPr>
        <p:spPr>
          <a:xfrm>
            <a:off x="4644008" y="332656"/>
            <a:ext cx="4042792" cy="7272808"/>
          </a:xfrm>
        </p:spPr>
        <p:txBody>
          <a:bodyPr>
            <a:normAutofit fontScale="40000" lnSpcReduction="20000"/>
          </a:bodyPr>
          <a:lstStyle/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Это детство бывало связным и ходило в разведку,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Своих ран не считало, собой рисковало нередко.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Как хотелось расти, и любить, и смеяться над книжкой...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Но опять приходилось идти на заданье с парнишкой.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Как хотелось цветы на лугу собирать с песней звонкой…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Но бинты приходилось стирать с санитаркой-девчонкой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И тихонько стоять за ужасным колючим забором,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Видеть дым крематория, думать о гибели скорой.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Как могли эти дети беду одолеть, не сломаться?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Как могли своё горе нести и людьми оставаться?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Не понять мне, живущей как будто растенье в теплице,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Боль и ужас тех лет. Не понять… Но я буду стремиться!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Столько фильмов и книг мне осталось сегодня в наследство!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Через них я знакома с тобою, военное детство.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Яркий образ твой в мыслях и снах навсегда сохранится –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Тихой болью в душе и слезами на мокрых ресницах.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Всё проходит, но память живая навек остаётся.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Если прошлое помнить, война никогда не вернётся!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000080"/>
                </a:solidFill>
              </a:rPr>
              <a:t>Из кровавых тех лет детский голос доносится:</a:t>
            </a: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ru-RU" sz="2900" b="1" dirty="0">
                <a:solidFill>
                  <a:srgbClr val="C00000"/>
                </a:solidFill>
              </a:rPr>
              <a:t>«Люди!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C00000"/>
                </a:solidFill>
              </a:rPr>
              <a:t> 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srgbClr val="C00000"/>
                </a:solidFill>
              </a:rPr>
              <a:t>Пожалейте детей! Пусть войны уже больше не будет!» </a:t>
            </a:r>
          </a:p>
          <a:p>
            <a:pPr marL="0" lvl="0" indent="0" algn="ctr">
              <a:buNone/>
            </a:pPr>
            <a: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/>
            </a:r>
            <a:br>
              <a:rPr lang="ru-RU" sz="2900" b="1" dirty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r>
              <a:rPr lang="ru-RU" sz="800" dirty="0">
                <a:solidFill>
                  <a:prstClr val="black">
                    <a:lumMod val="50000"/>
                    <a:lumOff val="50000"/>
                  </a:prstClr>
                </a:solidFill>
              </a:rPr>
              <a:t>  </a:t>
            </a:r>
          </a:p>
          <a:p>
            <a:pPr marL="0" lvl="0" indent="0" algn="ctr">
              <a:buNone/>
            </a:pPr>
            <a:r>
              <a:rPr lang="ru-RU" sz="800" dirty="0" smtClean="0">
                <a:solidFill>
                  <a:srgbClr val="000080"/>
                </a:solidFill>
              </a:rPr>
              <a:t> е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3"/>
          </p:nvPr>
        </p:nvSpPr>
        <p:spPr>
          <a:xfrm>
            <a:off x="365760" y="0"/>
            <a:ext cx="4041648" cy="731743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Военное детство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  </a:t>
            </a:r>
          </a:p>
          <a:p>
            <a:pPr algn="r"/>
            <a:r>
              <a:rPr lang="ru-RU" sz="4000" b="1" dirty="0">
                <a:solidFill>
                  <a:srgbClr val="C00000"/>
                </a:solidFill>
              </a:rPr>
              <a:t>Юлия Адаменко, гродненская школьница </a:t>
            </a:r>
          </a:p>
          <a:p>
            <a:r>
              <a:rPr lang="ru-RU" sz="4000" dirty="0"/>
              <a:t> 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Не спеши, моё детство, счастливое и озорное,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Посиди, помечтай тихим вечером рядом со мною.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Улыбнись и порадуй какой-нибудь шуткой весёлой,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Что услышало на полпути между домом и школой.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Сладкоежка и модница в джинсах и кофточке яркой,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Сколько раз мы с тобой получали от жизни подарки,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Сколько раз, с моим папой играя, беседуя с мамой,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Ты меня называло счастливою девочкой самой!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Да, я счастлива, только сегодня мне грустно и больно,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Тише, детство, присядь. Почему ты опять недовольно?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Чтоб ценить, что имеем, нам в прошлое нужно вглядеться.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Посмотри: вот оно перед нами – военное детство.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В старой бедной одежде тихонько идёт по дороге,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Боль и ужас в глазах, и о камни изрезаны ноги.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Это детство, что в мире войны и беды потерялось,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Помнит лица фашистов, в которых отсутствует жалость,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 Вечный голод и холод, налёты и смерть близких самых.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Страшно даже представить, что значит остаться без мамы.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Это детство на фронте, в тылу, в партизанском отряде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000080"/>
                </a:solidFill>
              </a:rPr>
              <a:t>О победе мечтало – о самой прекрасной награде.</a:t>
            </a:r>
            <a:r>
              <a:rPr lang="ru-RU" sz="4800" b="1" dirty="0"/>
              <a:t> 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000080"/>
                </a:solidFill>
              </a:rPr>
              <a:t> </a:t>
            </a:r>
            <a:endParaRPr lang="ru-RU" sz="4800" b="1" dirty="0"/>
          </a:p>
          <a:p>
            <a:endParaRPr lang="ru-RU" sz="4300" b="1" dirty="0"/>
          </a:p>
        </p:txBody>
      </p:sp>
    </p:spTree>
    <p:extLst>
      <p:ext uri="{BB962C8B-B14F-4D97-AF65-F5344CB8AC3E}">
        <p14:creationId xmlns:p14="http://schemas.microsoft.com/office/powerpoint/2010/main" val="332967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05" y="476672"/>
            <a:ext cx="7200799" cy="597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0"/>
            <a:ext cx="6512511" cy="1143000"/>
          </a:xfrm>
        </p:spPr>
        <p:txBody>
          <a:bodyPr/>
          <a:lstStyle/>
          <a:p>
            <a:r>
              <a:rPr lang="ru-RU" sz="3600" dirty="0" smtClean="0"/>
              <a:t>История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496944" cy="5760640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err="1" smtClean="0">
                <a:solidFill>
                  <a:srgbClr val="C00000"/>
                </a:solidFill>
              </a:rPr>
              <a:t>Кличевщина</a:t>
            </a:r>
            <a:r>
              <a:rPr lang="ru-RU" sz="2000" b="1" dirty="0" smtClean="0">
                <a:solidFill>
                  <a:srgbClr val="C00000"/>
                </a:solidFill>
              </a:rPr>
              <a:t> в войну была одной из партизанских зон. Сразу за деревней </a:t>
            </a:r>
            <a:r>
              <a:rPr lang="ru-RU" sz="2000" b="1" dirty="0" err="1" smtClean="0">
                <a:solidFill>
                  <a:srgbClr val="C00000"/>
                </a:solidFill>
              </a:rPr>
              <a:t>Усакино</a:t>
            </a:r>
            <a:r>
              <a:rPr lang="ru-RU" sz="2000" b="1" dirty="0" smtClean="0">
                <a:solidFill>
                  <a:srgbClr val="C00000"/>
                </a:solidFill>
              </a:rPr>
              <a:t> начинается ландшафтный заказник "Острова Дулебы", представляющий собой заболоченную территорию размером с две с половиной современных Москвы. Еще 20 марта 1942 года народные мстители освободили </a:t>
            </a:r>
            <a:r>
              <a:rPr lang="ru-RU" sz="2000" b="1" dirty="0" err="1" smtClean="0">
                <a:solidFill>
                  <a:srgbClr val="C00000"/>
                </a:solidFill>
              </a:rPr>
              <a:t>Кличев</a:t>
            </a:r>
            <a:r>
              <a:rPr lang="ru-RU" sz="2000" b="1" dirty="0" smtClean="0">
                <a:solidFill>
                  <a:srgbClr val="C00000"/>
                </a:solidFill>
              </a:rPr>
              <a:t> от немцев и провозгласили советскую власть. Фашисты в отместку сожгли 69 деревень района, убили более 3 тысяч человек, а 580 юношей и девушек вывезли в Германию. В августе 1942 года каратели из подразделения "</a:t>
            </a:r>
            <a:r>
              <a:rPr lang="ru-RU" sz="2000" b="1" dirty="0" err="1" smtClean="0">
                <a:solidFill>
                  <a:srgbClr val="C00000"/>
                </a:solidFill>
              </a:rPr>
              <a:t>Дирлевангер</a:t>
            </a:r>
            <a:r>
              <a:rPr lang="ru-RU" sz="2000" b="1" dirty="0" smtClean="0">
                <a:solidFill>
                  <a:srgbClr val="C00000"/>
                </a:solidFill>
              </a:rPr>
              <a:t>" окружили деревни </a:t>
            </a:r>
            <a:r>
              <a:rPr lang="ru-RU" sz="2000" b="1" dirty="0" err="1" smtClean="0">
                <a:solidFill>
                  <a:srgbClr val="C00000"/>
                </a:solidFill>
              </a:rPr>
              <a:t>Вязень</a:t>
            </a:r>
            <a:r>
              <a:rPr lang="ru-RU" sz="2000" b="1" dirty="0" smtClean="0">
                <a:solidFill>
                  <a:srgbClr val="C00000"/>
                </a:solidFill>
              </a:rPr>
              <a:t> и Селец, согнали всех жителей ко рву и расстреляли, а потом подожгли деревни. Обе выгорели дотла (19 дворов в первой, 17 во второй). Погибли 80 человек </a:t>
            </a:r>
            <a:r>
              <a:rPr lang="ru-RU" sz="2000" b="1" dirty="0" err="1" smtClean="0">
                <a:solidFill>
                  <a:srgbClr val="C00000"/>
                </a:solidFill>
              </a:rPr>
              <a:t>Вязени</a:t>
            </a:r>
            <a:r>
              <a:rPr lang="ru-RU" sz="2000" b="1" dirty="0" smtClean="0">
                <a:solidFill>
                  <a:srgbClr val="C00000"/>
                </a:solidFill>
              </a:rPr>
              <a:t> и 60 из Сельца, фамилии некоторых не установлены до сих пор. Деревни не были восстановлены.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38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5445224"/>
            <a:ext cx="4104456" cy="1080120"/>
          </a:xfrm>
        </p:spPr>
        <p:txBody>
          <a:bodyPr/>
          <a:lstStyle/>
          <a:p>
            <a:r>
              <a:rPr lang="ru-RU" sz="3600" b="1" dirty="0" smtClean="0"/>
              <a:t>д. </a:t>
            </a:r>
            <a:r>
              <a:rPr lang="ru-RU" sz="3600" b="1" dirty="0" err="1" smtClean="0"/>
              <a:t>Усакино</a:t>
            </a:r>
            <a:r>
              <a:rPr lang="ru-RU" sz="3600" b="1" dirty="0" smtClean="0"/>
              <a:t> 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620688"/>
            <a:ext cx="3898776" cy="5112568"/>
          </a:xfrm>
        </p:spPr>
        <p:txBody>
          <a:bodyPr>
            <a:normAutofit fontScale="77500" lnSpcReduction="20000"/>
          </a:bodyPr>
          <a:lstStyle/>
          <a:p>
            <a:pPr marL="45720" indent="0" algn="just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В 1985 году здесь, на месте базирования Могилевского подпольного обкома КПБ, штаба военно-оперативной группы партизанских соединений, был создан мемориальный комплекс партизанам. Курган Бессмертия. Насыпан в 1967 году в честь партизан и советских воинов, участвовавших в освобождении района. На его вершине стела и </a:t>
            </a:r>
            <a:r>
              <a:rPr lang="ru-RU" sz="2800" b="1" dirty="0" smtClean="0">
                <a:solidFill>
                  <a:srgbClr val="C00000"/>
                </a:solidFill>
              </a:rPr>
              <a:t>скульптурная композиция.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75" y="394685"/>
            <a:ext cx="4248472" cy="6036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80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8712968" cy="4017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В 1985 году был открыт мемориальный комплекс воинской славы, включающий в себя несколько объектов. Доминанты комплекса: партизанский лагерь с восстановленными землянками (в </a:t>
            </a:r>
            <a:r>
              <a:rPr lang="ru-RU" b="1" dirty="0" err="1" smtClean="0">
                <a:solidFill>
                  <a:schemeClr val="tx1"/>
                </a:solidFill>
                <a:latin typeface="Century Gothic" pitchFamily="34" charset="0"/>
              </a:rPr>
              <a:t>Усакинских</a:t>
            </a:r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 лесах помещался Могилевский подпольный обком КП(б)Б, в лесной типографии издавали газету); партизанское кладбище со скульптурой воина (в восемнадцати братских могилах покоятся более четырехсот партизан); мемориальный знак в честь базирования в </a:t>
            </a:r>
            <a:r>
              <a:rPr lang="ru-RU" b="1" dirty="0" err="1" smtClean="0">
                <a:solidFill>
                  <a:schemeClr val="tx1"/>
                </a:solidFill>
                <a:latin typeface="Century Gothic" pitchFamily="34" charset="0"/>
              </a:rPr>
              <a:t>Кличевской</a:t>
            </a:r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 партизанской зоне подпольного обкома; в стороне от партизанской части комплекса находится мемориал "Расколотая хата" (братская могила 140 жителей сожженных деревень). И, конечно, волнующие строки:</a:t>
            </a:r>
            <a:b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</a:br>
            <a:endParaRPr lang="ru-RU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4077072"/>
            <a:ext cx="7992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200" b="1" dirty="0">
                <a:solidFill>
                  <a:srgbClr val="C00000"/>
                </a:solidFill>
              </a:rPr>
              <a:t>Як </a:t>
            </a:r>
            <a:r>
              <a:rPr lang="ru-RU" sz="3200" b="1" dirty="0" err="1">
                <a:solidFill>
                  <a:srgbClr val="C00000"/>
                </a:solidFill>
              </a:rPr>
              <a:t>маці</a:t>
            </a:r>
            <a:r>
              <a:rPr lang="ru-RU" sz="3200" b="1" dirty="0">
                <a:solidFill>
                  <a:srgbClr val="C00000"/>
                </a:solidFill>
              </a:rPr>
              <a:t>, </a:t>
            </a:r>
            <a:r>
              <a:rPr lang="ru-RU" sz="3200" b="1" dirty="0" err="1">
                <a:solidFill>
                  <a:srgbClr val="C00000"/>
                </a:solidFill>
              </a:rPr>
              <a:t>заклінаю</a:t>
            </a:r>
            <a:r>
              <a:rPr lang="ru-RU" sz="3200" b="1" dirty="0">
                <a:solidFill>
                  <a:srgbClr val="C00000"/>
                </a:solidFill>
              </a:rPr>
              <a:t> і </a:t>
            </a:r>
            <a:r>
              <a:rPr lang="ru-RU" sz="3200" b="1" dirty="0" err="1">
                <a:solidFill>
                  <a:srgbClr val="C00000"/>
                </a:solidFill>
              </a:rPr>
              <a:t>малю</a:t>
            </a:r>
            <a:r>
              <a:rPr lang="ru-RU" sz="3200" b="1" dirty="0">
                <a:solidFill>
                  <a:srgbClr val="C00000"/>
                </a:solidFill>
              </a:rPr>
              <a:t>,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 err="1">
                <a:solidFill>
                  <a:srgbClr val="C00000"/>
                </a:solidFill>
              </a:rPr>
              <a:t>Наступных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пакаленняў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дзеці</a:t>
            </a:r>
            <a:r>
              <a:rPr lang="ru-RU" sz="3200" b="1" dirty="0">
                <a:solidFill>
                  <a:srgbClr val="C00000"/>
                </a:solidFill>
              </a:rPr>
              <a:t/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 err="1">
                <a:solidFill>
                  <a:srgbClr val="C00000"/>
                </a:solidFill>
              </a:rPr>
              <a:t>Сейце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бяссмерця</a:t>
            </a:r>
            <a:r>
              <a:rPr lang="ru-RU" sz="3200" b="1" dirty="0">
                <a:solidFill>
                  <a:srgbClr val="C00000"/>
                </a:solidFill>
              </a:rPr>
              <a:t> зерня ў </a:t>
            </a:r>
            <a:r>
              <a:rPr lang="ru-RU" sz="3200" b="1" dirty="0" err="1">
                <a:solidFill>
                  <a:srgbClr val="C00000"/>
                </a:solidFill>
              </a:rPr>
              <a:t>раллю</a:t>
            </a:r>
            <a:r>
              <a:rPr lang="ru-RU" sz="3200" b="1" dirty="0">
                <a:solidFill>
                  <a:srgbClr val="C00000"/>
                </a:solidFill>
              </a:rPr>
              <a:t/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 err="1">
                <a:solidFill>
                  <a:srgbClr val="C00000"/>
                </a:solidFill>
              </a:rPr>
              <a:t>Праклён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вайне</a:t>
            </a:r>
            <a:r>
              <a:rPr lang="ru-RU" sz="3200" b="1" dirty="0">
                <a:solidFill>
                  <a:srgbClr val="C00000"/>
                </a:solidFill>
              </a:rPr>
              <a:t>, </a:t>
            </a:r>
            <a:r>
              <a:rPr lang="ru-RU" sz="3200" b="1" dirty="0" err="1">
                <a:solidFill>
                  <a:srgbClr val="C00000"/>
                </a:solidFill>
              </a:rPr>
              <a:t>што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сее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смерць</a:t>
            </a:r>
            <a:r>
              <a:rPr lang="ru-RU" sz="3200" b="1" dirty="0">
                <a:solidFill>
                  <a:srgbClr val="C00000"/>
                </a:solidFill>
              </a:rPr>
              <a:t> на </a:t>
            </a:r>
            <a:r>
              <a:rPr lang="ru-RU" sz="3200" b="1" dirty="0" err="1">
                <a:solidFill>
                  <a:srgbClr val="C00000"/>
                </a:solidFill>
              </a:rPr>
              <a:t>свеце</a:t>
            </a:r>
            <a:r>
              <a:rPr lang="ru-RU" sz="3200" dirty="0">
                <a:solidFill>
                  <a:srgbClr val="C00000"/>
                </a:solidFill>
              </a:rPr>
              <a:t>!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4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548" y="203528"/>
            <a:ext cx="8136904" cy="1143000"/>
          </a:xfrm>
        </p:spPr>
        <p:txBody>
          <a:bodyPr/>
          <a:lstStyle/>
          <a:p>
            <a:r>
              <a:rPr lang="ru-RU" sz="3600" dirty="0" smtClean="0"/>
              <a:t>Центральная композиция мемориала</a:t>
            </a:r>
            <a:endParaRPr lang="ru-RU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73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312711" cy="1143000"/>
          </a:xfrm>
        </p:spPr>
        <p:txBody>
          <a:bodyPr/>
          <a:lstStyle/>
          <a:p>
            <a:r>
              <a:rPr lang="ru-RU" sz="3600" dirty="0" smtClean="0"/>
              <a:t>Здесь похоронены партизаны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12968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86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517232"/>
            <a:ext cx="6696744" cy="56673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«Расколотая хата».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16632"/>
            <a:ext cx="8352928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1259632" y="6165304"/>
            <a:ext cx="6768752" cy="51095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Мемориальный комплекс в память о 140 уничтоженных мирных жителях деревень </a:t>
            </a:r>
            <a:r>
              <a:rPr lang="ru-RU" sz="1800" b="1" dirty="0" err="1" smtClean="0">
                <a:solidFill>
                  <a:schemeClr val="tx1"/>
                </a:solidFill>
              </a:rPr>
              <a:t>Вязень</a:t>
            </a:r>
            <a:r>
              <a:rPr lang="ru-RU" sz="1800" b="1" dirty="0" smtClean="0">
                <a:solidFill>
                  <a:schemeClr val="tx1"/>
                </a:solidFill>
              </a:rPr>
              <a:t> и Селец. 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2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151</TotalTime>
  <Words>828</Words>
  <Application>Microsoft Office PowerPoint</Application>
  <PresentationFormat>Экран (4:3)</PresentationFormat>
  <Paragraphs>97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Исполнительная</vt:lpstr>
      <vt:lpstr>Не забудем павших на войне,  Это важно для живых вдвойне  </vt:lpstr>
      <vt:lpstr>Партизанская слава</vt:lpstr>
      <vt:lpstr>Презентация PowerPoint</vt:lpstr>
      <vt:lpstr>История</vt:lpstr>
      <vt:lpstr>д. Усакино  </vt:lpstr>
      <vt:lpstr>Презентация PowerPoint</vt:lpstr>
      <vt:lpstr>Центральная композиция мемориала</vt:lpstr>
      <vt:lpstr>Здесь похоронены партизаны</vt:lpstr>
      <vt:lpstr>«Расколотая хата». </vt:lpstr>
      <vt:lpstr>Презентация PowerPoint</vt:lpstr>
      <vt:lpstr>Презентация PowerPoint</vt:lpstr>
      <vt:lpstr>Здесь был партизанский лагерь</vt:lpstr>
      <vt:lpstr>Партизанская землянка</vt:lpstr>
      <vt:lpstr>Здесь жили партизаны</vt:lpstr>
      <vt:lpstr>Партизанская кухня</vt:lpstr>
      <vt:lpstr>Колодец</vt:lpstr>
      <vt:lpstr>Фотоотчет об экскурсии</vt:lpstr>
      <vt:lpstr>В Кличеве замечательный музей</vt:lpstr>
      <vt:lpstr>Презентация PowerPoint</vt:lpstr>
      <vt:lpstr>Пушка действующая!</vt:lpstr>
      <vt:lpstr>Презентация PowerPoint</vt:lpstr>
      <vt:lpstr>Это что? Оно еще и вертится…</vt:lpstr>
      <vt:lpstr>Бобры, ласки, норки… Как настоящие</vt:lpstr>
      <vt:lpstr>Презентация PowerPoint</vt:lpstr>
      <vt:lpstr>Возле землянки..</vt:lpstr>
      <vt:lpstr>Может быть эта мужественная женщина Настина родственница?</vt:lpstr>
      <vt:lpstr>Завтра была война..</vt:lpstr>
      <vt:lpstr>Встреча с партизаном…</vt:lpstr>
      <vt:lpstr>Диорама «Партизанский бой»</vt:lpstr>
      <vt:lpstr>Зимний сад в музее</vt:lpstr>
      <vt:lpstr>Познакомимся…</vt:lpstr>
      <vt:lpstr>Мемориальный комплекс «Усакино»</vt:lpstr>
      <vt:lpstr>Возле землянки медицинской службы</vt:lpstr>
      <vt:lpstr>Передохнем..</vt:lpstr>
      <vt:lpstr>У колодца</vt:lpstr>
      <vt:lpstr>Партизанская кухня</vt:lpstr>
      <vt:lpstr>Презентация PowerPoint</vt:lpstr>
      <vt:lpstr>Презентация PowerPoint</vt:lpstr>
    </vt:vector>
  </TitlesOfParts>
  <Company>SanBuild &amp; 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16</cp:revision>
  <dcterms:created xsi:type="dcterms:W3CDTF">2013-05-10T06:39:30Z</dcterms:created>
  <dcterms:modified xsi:type="dcterms:W3CDTF">2013-05-10T09:13:10Z</dcterms:modified>
</cp:coreProperties>
</file>