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Bebas Neue Cyrillic" charset="1" panose="02000506000000020004"/>
      <p:regular r:id="rId13"/>
    </p:embeddedFont>
    <p:embeddedFont>
      <p:font typeface="Montserrat" charset="1" panose="00000500000000000000"/>
      <p:regular r:id="rId14"/>
    </p:embeddedFont>
    <p:embeddedFont>
      <p:font typeface="Montserrat Bold" charset="1" panose="000008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7EB1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788233" y="-1600892"/>
            <a:ext cx="14349450" cy="14349450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BEFF4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1271365" y="1198165"/>
            <a:ext cx="446159" cy="391393"/>
            <a:chOff x="0" y="0"/>
            <a:chExt cx="594879" cy="521857"/>
          </a:xfrm>
        </p:grpSpPr>
        <p:sp>
          <p:nvSpPr>
            <p:cNvPr name="AutoShape 5" id="5"/>
            <p:cNvSpPr/>
            <p:nvPr/>
          </p:nvSpPr>
          <p:spPr>
            <a:xfrm rot="0">
              <a:off x="0" y="0"/>
              <a:ext cx="594879" cy="0"/>
            </a:xfrm>
            <a:prstGeom prst="line">
              <a:avLst/>
            </a:prstGeom>
            <a:ln cap="rnd" w="88900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6" id="6"/>
            <p:cNvSpPr/>
            <p:nvPr/>
          </p:nvSpPr>
          <p:spPr>
            <a:xfrm rot="0">
              <a:off x="0" y="216479"/>
              <a:ext cx="594879" cy="0"/>
            </a:xfrm>
            <a:prstGeom prst="line">
              <a:avLst/>
            </a:prstGeom>
            <a:ln cap="rnd" w="88900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7" id="7"/>
            <p:cNvSpPr/>
            <p:nvPr/>
          </p:nvSpPr>
          <p:spPr>
            <a:xfrm rot="0">
              <a:off x="0" y="432957"/>
              <a:ext cx="594861" cy="0"/>
            </a:xfrm>
            <a:prstGeom prst="line">
              <a:avLst/>
            </a:prstGeom>
            <a:ln cap="rnd" w="88900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</p:grpSp>
      <p:grpSp>
        <p:nvGrpSpPr>
          <p:cNvPr name="Group 8" id="8"/>
          <p:cNvGrpSpPr/>
          <p:nvPr/>
        </p:nvGrpSpPr>
        <p:grpSpPr>
          <a:xfrm rot="0">
            <a:off x="1271365" y="8863445"/>
            <a:ext cx="1200806" cy="394855"/>
            <a:chOff x="0" y="0"/>
            <a:chExt cx="1305437" cy="42926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-5080"/>
              <a:ext cx="1305437" cy="434340"/>
            </a:xfrm>
            <a:custGeom>
              <a:avLst/>
              <a:gdLst/>
              <a:ahLst/>
              <a:cxnLst/>
              <a:rect r="r" b="b" t="t" l="l"/>
              <a:pathLst>
                <a:path h="434340" w="1305437">
                  <a:moveTo>
                    <a:pt x="1287657" y="187960"/>
                  </a:moveTo>
                  <a:lnTo>
                    <a:pt x="1026037" y="11430"/>
                  </a:lnTo>
                  <a:cubicBezTo>
                    <a:pt x="1008257" y="0"/>
                    <a:pt x="985397" y="3810"/>
                    <a:pt x="972697" y="21590"/>
                  </a:cubicBezTo>
                  <a:cubicBezTo>
                    <a:pt x="961267" y="39370"/>
                    <a:pt x="965077" y="62230"/>
                    <a:pt x="982857" y="74930"/>
                  </a:cubicBezTo>
                  <a:lnTo>
                    <a:pt x="1141607" y="181610"/>
                  </a:lnTo>
                  <a:lnTo>
                    <a:pt x="0" y="181610"/>
                  </a:lnTo>
                  <a:lnTo>
                    <a:pt x="0" y="257810"/>
                  </a:lnTo>
                  <a:lnTo>
                    <a:pt x="1141607" y="257810"/>
                  </a:lnTo>
                  <a:lnTo>
                    <a:pt x="982857" y="364490"/>
                  </a:lnTo>
                  <a:cubicBezTo>
                    <a:pt x="965077" y="375920"/>
                    <a:pt x="961267" y="400050"/>
                    <a:pt x="972697" y="417830"/>
                  </a:cubicBezTo>
                  <a:cubicBezTo>
                    <a:pt x="980317" y="429260"/>
                    <a:pt x="991747" y="434340"/>
                    <a:pt x="1004447" y="434340"/>
                  </a:cubicBezTo>
                  <a:cubicBezTo>
                    <a:pt x="1012067" y="434340"/>
                    <a:pt x="1019687" y="431800"/>
                    <a:pt x="1026037" y="427990"/>
                  </a:cubicBezTo>
                  <a:lnTo>
                    <a:pt x="1288927" y="251460"/>
                  </a:lnTo>
                  <a:cubicBezTo>
                    <a:pt x="1299087" y="243840"/>
                    <a:pt x="1305437" y="232410"/>
                    <a:pt x="1305437" y="219710"/>
                  </a:cubicBezTo>
                  <a:cubicBezTo>
                    <a:pt x="1305437" y="207010"/>
                    <a:pt x="1299087" y="195580"/>
                    <a:pt x="1287657" y="18796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1871912" y="2110809"/>
            <a:ext cx="5387388" cy="6752636"/>
          </a:xfrm>
          <a:custGeom>
            <a:avLst/>
            <a:gdLst/>
            <a:ahLst/>
            <a:cxnLst/>
            <a:rect r="r" b="b" t="t" l="l"/>
            <a:pathLst>
              <a:path h="6752636" w="5387388">
                <a:moveTo>
                  <a:pt x="0" y="0"/>
                </a:moveTo>
                <a:lnTo>
                  <a:pt x="5387388" y="0"/>
                </a:lnTo>
                <a:lnTo>
                  <a:pt x="5387388" y="6752636"/>
                </a:lnTo>
                <a:lnTo>
                  <a:pt x="0" y="67526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978" r="0" b="-6753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1028700" y="2434659"/>
            <a:ext cx="9007984" cy="74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642"/>
              </a:lnSpc>
            </a:pPr>
            <a:r>
              <a:rPr lang="en-US" sz="10957">
                <a:solidFill>
                  <a:srgbClr val="FFFFFF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Белорусское физкультурно-спортивное общество «Динамо»</a:t>
            </a:r>
          </a:p>
          <a:p>
            <a:pPr algn="l">
              <a:lnSpc>
                <a:spcPts val="9642"/>
              </a:lnSpc>
            </a:p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7EB1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873092" y="674447"/>
            <a:ext cx="14541817" cy="15493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673"/>
              </a:lnSpc>
            </a:pPr>
            <a:r>
              <a:rPr lang="en-US" sz="11673">
                <a:solidFill>
                  <a:srgbClr val="FFFFFF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основная цель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-113692" y="2223785"/>
            <a:ext cx="18515384" cy="18515384"/>
            <a:chOff x="0" y="0"/>
            <a:chExt cx="6350000" cy="63500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BEFF4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2443793" y="3953274"/>
            <a:ext cx="13400413" cy="59892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0"/>
              </a:lnSpc>
              <a:spcBef>
                <a:spcPct val="0"/>
              </a:spcBef>
            </a:pPr>
            <a:r>
              <a:rPr lang="en-US" sz="5920">
                <a:solidFill>
                  <a:srgbClr val="244C76"/>
                </a:solidFill>
                <a:latin typeface="Montserrat"/>
                <a:ea typeface="Montserrat"/>
                <a:cs typeface="Montserrat"/>
                <a:sym typeface="Montserrat"/>
              </a:rPr>
              <a:t>В своей повседневной деятельности БФСО «Динамо» ставит целью </a:t>
            </a:r>
            <a:r>
              <a:rPr lang="en-US" b="true" sz="5920">
                <a:solidFill>
                  <a:srgbClr val="244C76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решение государственно значимых задач</a:t>
            </a:r>
            <a:r>
              <a:rPr lang="en-US" sz="5920">
                <a:solidFill>
                  <a:srgbClr val="244C76"/>
                </a:solidFill>
                <a:latin typeface="Montserrat"/>
                <a:ea typeface="Montserrat"/>
                <a:cs typeface="Montserrat"/>
                <a:sym typeface="Montserrat"/>
              </a:rPr>
              <a:t>, определенных Президентом Республики Беларусь А.Г. Лукашенко в Уставе БФСО «Динамо»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bg>
      <p:bgPr>
        <a:solidFill>
          <a:srgbClr val="244C7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5274775" y="-629159"/>
            <a:ext cx="11545318" cy="11545318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EB1DB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94344" y="445722"/>
            <a:ext cx="446159" cy="391393"/>
            <a:chOff x="0" y="0"/>
            <a:chExt cx="594879" cy="521857"/>
          </a:xfrm>
        </p:grpSpPr>
        <p:sp>
          <p:nvSpPr>
            <p:cNvPr name="AutoShape 5" id="5"/>
            <p:cNvSpPr/>
            <p:nvPr/>
          </p:nvSpPr>
          <p:spPr>
            <a:xfrm rot="0">
              <a:off x="0" y="0"/>
              <a:ext cx="594879" cy="0"/>
            </a:xfrm>
            <a:prstGeom prst="line">
              <a:avLst/>
            </a:prstGeom>
            <a:ln cap="rnd" w="88900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6" id="6"/>
            <p:cNvSpPr/>
            <p:nvPr/>
          </p:nvSpPr>
          <p:spPr>
            <a:xfrm rot="0">
              <a:off x="0" y="216479"/>
              <a:ext cx="594879" cy="0"/>
            </a:xfrm>
            <a:prstGeom prst="line">
              <a:avLst/>
            </a:prstGeom>
            <a:ln cap="rnd" w="88900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7" id="7"/>
            <p:cNvSpPr/>
            <p:nvPr/>
          </p:nvSpPr>
          <p:spPr>
            <a:xfrm rot="0">
              <a:off x="0" y="432957"/>
              <a:ext cx="594861" cy="0"/>
            </a:xfrm>
            <a:prstGeom prst="line">
              <a:avLst/>
            </a:prstGeom>
            <a:ln cap="rnd" w="88900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</p:grpSp>
      <p:grpSp>
        <p:nvGrpSpPr>
          <p:cNvPr name="Group 8" id="8"/>
          <p:cNvGrpSpPr/>
          <p:nvPr/>
        </p:nvGrpSpPr>
        <p:grpSpPr>
          <a:xfrm rot="0">
            <a:off x="16301079" y="9431747"/>
            <a:ext cx="1200806" cy="394855"/>
            <a:chOff x="0" y="0"/>
            <a:chExt cx="1305437" cy="42926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-5080"/>
              <a:ext cx="1305437" cy="434340"/>
            </a:xfrm>
            <a:custGeom>
              <a:avLst/>
              <a:gdLst/>
              <a:ahLst/>
              <a:cxnLst/>
              <a:rect r="r" b="b" t="t" l="l"/>
              <a:pathLst>
                <a:path h="434340" w="1305437">
                  <a:moveTo>
                    <a:pt x="1287657" y="187960"/>
                  </a:moveTo>
                  <a:lnTo>
                    <a:pt x="1026037" y="11430"/>
                  </a:lnTo>
                  <a:cubicBezTo>
                    <a:pt x="1008257" y="0"/>
                    <a:pt x="985397" y="3810"/>
                    <a:pt x="972697" y="21590"/>
                  </a:cubicBezTo>
                  <a:cubicBezTo>
                    <a:pt x="961267" y="39370"/>
                    <a:pt x="965077" y="62230"/>
                    <a:pt x="982857" y="74930"/>
                  </a:cubicBezTo>
                  <a:lnTo>
                    <a:pt x="1141607" y="181610"/>
                  </a:lnTo>
                  <a:lnTo>
                    <a:pt x="0" y="181610"/>
                  </a:lnTo>
                  <a:lnTo>
                    <a:pt x="0" y="257810"/>
                  </a:lnTo>
                  <a:lnTo>
                    <a:pt x="1141607" y="257810"/>
                  </a:lnTo>
                  <a:lnTo>
                    <a:pt x="982857" y="364490"/>
                  </a:lnTo>
                  <a:cubicBezTo>
                    <a:pt x="965077" y="375920"/>
                    <a:pt x="961267" y="400050"/>
                    <a:pt x="972697" y="417830"/>
                  </a:cubicBezTo>
                  <a:cubicBezTo>
                    <a:pt x="980317" y="429260"/>
                    <a:pt x="991747" y="434340"/>
                    <a:pt x="1004447" y="434340"/>
                  </a:cubicBezTo>
                  <a:cubicBezTo>
                    <a:pt x="1012067" y="434340"/>
                    <a:pt x="1019687" y="431800"/>
                    <a:pt x="1026037" y="427990"/>
                  </a:cubicBezTo>
                  <a:lnTo>
                    <a:pt x="1288927" y="251460"/>
                  </a:lnTo>
                  <a:cubicBezTo>
                    <a:pt x="1299087" y="243840"/>
                    <a:pt x="1305437" y="232410"/>
                    <a:pt x="1305437" y="219710"/>
                  </a:cubicBezTo>
                  <a:cubicBezTo>
                    <a:pt x="1305437" y="207010"/>
                    <a:pt x="1299087" y="195580"/>
                    <a:pt x="1287657" y="18796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5451536" y="531447"/>
            <a:ext cx="11306794" cy="1080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903708" indent="-451854" lvl="1">
              <a:lnSpc>
                <a:spcPts val="4185"/>
              </a:lnSpc>
              <a:spcBef>
                <a:spcPct val="0"/>
              </a:spcBef>
              <a:buFont typeface="Arial"/>
              <a:buChar char="•"/>
            </a:pPr>
            <a:r>
              <a:rPr lang="en-US" sz="4185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сотрудничество с международными спортивными организациями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6343236" y="2227928"/>
            <a:ext cx="10558246" cy="11248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941043" indent="-470521" lvl="1">
              <a:lnSpc>
                <a:spcPts val="4358"/>
              </a:lnSpc>
              <a:spcBef>
                <a:spcPct val="0"/>
              </a:spcBef>
              <a:buFont typeface="Arial"/>
              <a:buChar char="•"/>
            </a:pPr>
            <a:r>
              <a:rPr lang="en-US" sz="4358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развитие служебно-прикладных видов спорта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620440" y="3906096"/>
            <a:ext cx="8003837" cy="10775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898927" indent="-449464" lvl="1">
              <a:lnSpc>
                <a:spcPts val="4163"/>
              </a:lnSpc>
              <a:spcBef>
                <a:spcPct val="0"/>
              </a:spcBef>
              <a:buFont typeface="Arial"/>
              <a:buChar char="•"/>
            </a:pPr>
            <a:r>
              <a:rPr lang="en-US" sz="416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подготовка спортивного резерва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534553" y="5469480"/>
            <a:ext cx="11093196" cy="21966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923810" indent="-461905" lvl="1">
              <a:lnSpc>
                <a:spcPts val="4278"/>
              </a:lnSpc>
              <a:spcBef>
                <a:spcPct val="0"/>
              </a:spcBef>
              <a:buFont typeface="Arial"/>
              <a:buChar char="•"/>
            </a:pPr>
            <a:r>
              <a:rPr lang="en-US" sz="4278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организация и проведение спортивно-массовых, физкультурно-оздоровительных и спортивных мероприятий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5451536" y="8228084"/>
            <a:ext cx="10714096" cy="15985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894754" indent="-447377" lvl="1">
              <a:lnSpc>
                <a:spcPts val="4144"/>
              </a:lnSpc>
              <a:spcBef>
                <a:spcPct val="0"/>
              </a:spcBef>
              <a:buFont typeface="Arial"/>
              <a:buChar char="•"/>
            </a:pPr>
            <a:r>
              <a:rPr lang="en-US" sz="4144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пропаганда здорового образа жизни, популяризация занятий физической культурой и спортом</a:t>
            </a:r>
          </a:p>
        </p:txBody>
      </p:sp>
      <p:sp>
        <p:nvSpPr>
          <p:cNvPr name="TextBox 15" id="15"/>
          <p:cNvSpPr txBox="true"/>
          <p:nvPr/>
        </p:nvSpPr>
        <p:spPr>
          <a:xfrm rot="-5400000">
            <a:off x="-2646036" y="4936572"/>
            <a:ext cx="8069014" cy="1419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10500">
                <a:solidFill>
                  <a:srgbClr val="FFFFFF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главные задачи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BEF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7404256" y="-3562091"/>
            <a:ext cx="17411182" cy="17411182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EB1DB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16058494" y="9258300"/>
            <a:ext cx="1200806" cy="394855"/>
            <a:chOff x="0" y="0"/>
            <a:chExt cx="1305437" cy="42926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-5080"/>
              <a:ext cx="1305437" cy="434340"/>
            </a:xfrm>
            <a:custGeom>
              <a:avLst/>
              <a:gdLst/>
              <a:ahLst/>
              <a:cxnLst/>
              <a:rect r="r" b="b" t="t" l="l"/>
              <a:pathLst>
                <a:path h="434340" w="1305437">
                  <a:moveTo>
                    <a:pt x="1287657" y="187960"/>
                  </a:moveTo>
                  <a:lnTo>
                    <a:pt x="1026037" y="11430"/>
                  </a:lnTo>
                  <a:cubicBezTo>
                    <a:pt x="1008257" y="0"/>
                    <a:pt x="985397" y="3810"/>
                    <a:pt x="972697" y="21590"/>
                  </a:cubicBezTo>
                  <a:cubicBezTo>
                    <a:pt x="961267" y="39370"/>
                    <a:pt x="965077" y="62230"/>
                    <a:pt x="982857" y="74930"/>
                  </a:cubicBezTo>
                  <a:lnTo>
                    <a:pt x="1141607" y="181610"/>
                  </a:lnTo>
                  <a:lnTo>
                    <a:pt x="0" y="181610"/>
                  </a:lnTo>
                  <a:lnTo>
                    <a:pt x="0" y="257810"/>
                  </a:lnTo>
                  <a:lnTo>
                    <a:pt x="1141607" y="257810"/>
                  </a:lnTo>
                  <a:lnTo>
                    <a:pt x="982857" y="364490"/>
                  </a:lnTo>
                  <a:cubicBezTo>
                    <a:pt x="965077" y="375920"/>
                    <a:pt x="961267" y="400050"/>
                    <a:pt x="972697" y="417830"/>
                  </a:cubicBezTo>
                  <a:cubicBezTo>
                    <a:pt x="980317" y="429260"/>
                    <a:pt x="991747" y="434340"/>
                    <a:pt x="1004447" y="434340"/>
                  </a:cubicBezTo>
                  <a:cubicBezTo>
                    <a:pt x="1012067" y="434340"/>
                    <a:pt x="1019687" y="431800"/>
                    <a:pt x="1026037" y="427990"/>
                  </a:cubicBezTo>
                  <a:lnTo>
                    <a:pt x="1288927" y="251460"/>
                  </a:lnTo>
                  <a:cubicBezTo>
                    <a:pt x="1299087" y="243840"/>
                    <a:pt x="1305437" y="232410"/>
                    <a:pt x="1305437" y="219710"/>
                  </a:cubicBezTo>
                  <a:cubicBezTo>
                    <a:pt x="1305437" y="207010"/>
                    <a:pt x="1299087" y="195580"/>
                    <a:pt x="1287657" y="187960"/>
                  </a:cubicBezTo>
                  <a:close/>
                </a:path>
              </a:pathLst>
            </a:custGeom>
            <a:solidFill>
              <a:srgbClr val="244C76"/>
            </a:solidFill>
          </p:spPr>
        </p:sp>
      </p:grpSp>
      <p:sp>
        <p:nvSpPr>
          <p:cNvPr name="Freeform 6" id="6"/>
          <p:cNvSpPr/>
          <p:nvPr/>
        </p:nvSpPr>
        <p:spPr>
          <a:xfrm flipH="false" flipV="false" rot="0">
            <a:off x="526475" y="650866"/>
            <a:ext cx="3891956" cy="5089121"/>
          </a:xfrm>
          <a:custGeom>
            <a:avLst/>
            <a:gdLst/>
            <a:ahLst/>
            <a:cxnLst/>
            <a:rect r="r" b="b" t="t" l="l"/>
            <a:pathLst>
              <a:path h="5089121" w="3891956">
                <a:moveTo>
                  <a:pt x="0" y="0"/>
                </a:moveTo>
                <a:lnTo>
                  <a:pt x="3891956" y="0"/>
                </a:lnTo>
                <a:lnTo>
                  <a:pt x="3891956" y="5089121"/>
                </a:lnTo>
                <a:lnTo>
                  <a:pt x="0" y="50891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4248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977751" y="5965184"/>
            <a:ext cx="5404789" cy="3490543"/>
          </a:xfrm>
          <a:custGeom>
            <a:avLst/>
            <a:gdLst/>
            <a:ahLst/>
            <a:cxnLst/>
            <a:rect r="r" b="b" t="t" l="l"/>
            <a:pathLst>
              <a:path h="3490543" w="5404789">
                <a:moveTo>
                  <a:pt x="0" y="0"/>
                </a:moveTo>
                <a:lnTo>
                  <a:pt x="5404789" y="0"/>
                </a:lnTo>
                <a:lnTo>
                  <a:pt x="5404789" y="3490543"/>
                </a:lnTo>
                <a:lnTo>
                  <a:pt x="0" y="349054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6908" t="-44444" r="-9034" b="-44607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4680146" y="650866"/>
            <a:ext cx="3906718" cy="5089121"/>
          </a:xfrm>
          <a:custGeom>
            <a:avLst/>
            <a:gdLst/>
            <a:ahLst/>
            <a:cxnLst/>
            <a:rect r="r" b="b" t="t" l="l"/>
            <a:pathLst>
              <a:path h="5089121" w="3906718">
                <a:moveTo>
                  <a:pt x="0" y="0"/>
                </a:moveTo>
                <a:lnTo>
                  <a:pt x="3906718" y="0"/>
                </a:lnTo>
                <a:lnTo>
                  <a:pt x="3906718" y="5089121"/>
                </a:lnTo>
                <a:lnTo>
                  <a:pt x="0" y="508912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-8446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0806510" y="2052008"/>
            <a:ext cx="6452790" cy="6973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7"/>
              </a:lnSpc>
              <a:spcBef>
                <a:spcPct val="0"/>
              </a:spcBef>
            </a:pPr>
            <a:r>
              <a:rPr lang="en-US" sz="4207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В 1926 году динамовскую эмблему разработал футболист первого поколения команды «Динамо» </a:t>
            </a:r>
            <a:r>
              <a:rPr lang="en-US" b="true" sz="4207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А. Борисов</a:t>
            </a:r>
            <a:r>
              <a:rPr lang="en-US" sz="4207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- белый ромб, в котором заключена буква «Д», утверждены образец флага  и бело-синяя форма спортсменов с эмблемой общества.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1429231" y="327983"/>
            <a:ext cx="5207347" cy="1419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10500">
                <a:solidFill>
                  <a:srgbClr val="000000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символика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4C7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71365" y="1198165"/>
            <a:ext cx="446159" cy="391393"/>
            <a:chOff x="0" y="0"/>
            <a:chExt cx="594879" cy="521857"/>
          </a:xfrm>
        </p:grpSpPr>
        <p:sp>
          <p:nvSpPr>
            <p:cNvPr name="AutoShape 3" id="3"/>
            <p:cNvSpPr/>
            <p:nvPr/>
          </p:nvSpPr>
          <p:spPr>
            <a:xfrm rot="0">
              <a:off x="0" y="0"/>
              <a:ext cx="594879" cy="0"/>
            </a:xfrm>
            <a:prstGeom prst="line">
              <a:avLst/>
            </a:prstGeom>
            <a:ln cap="rnd" w="88900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4" id="4"/>
            <p:cNvSpPr/>
            <p:nvPr/>
          </p:nvSpPr>
          <p:spPr>
            <a:xfrm rot="0">
              <a:off x="0" y="216479"/>
              <a:ext cx="594879" cy="0"/>
            </a:xfrm>
            <a:prstGeom prst="line">
              <a:avLst/>
            </a:prstGeom>
            <a:ln cap="rnd" w="88900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5" id="5"/>
            <p:cNvSpPr/>
            <p:nvPr/>
          </p:nvSpPr>
          <p:spPr>
            <a:xfrm rot="0">
              <a:off x="0" y="432957"/>
              <a:ext cx="594861" cy="0"/>
            </a:xfrm>
            <a:prstGeom prst="line">
              <a:avLst/>
            </a:prstGeom>
            <a:ln cap="rnd" w="88900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</p:grpSp>
      <p:grpSp>
        <p:nvGrpSpPr>
          <p:cNvPr name="Group 6" id="6"/>
          <p:cNvGrpSpPr/>
          <p:nvPr/>
        </p:nvGrpSpPr>
        <p:grpSpPr>
          <a:xfrm rot="0">
            <a:off x="16058494" y="9060873"/>
            <a:ext cx="1200806" cy="394855"/>
            <a:chOff x="0" y="0"/>
            <a:chExt cx="1305437" cy="42926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-5080"/>
              <a:ext cx="1305437" cy="434340"/>
            </a:xfrm>
            <a:custGeom>
              <a:avLst/>
              <a:gdLst/>
              <a:ahLst/>
              <a:cxnLst/>
              <a:rect r="r" b="b" t="t" l="l"/>
              <a:pathLst>
                <a:path h="434340" w="1305437">
                  <a:moveTo>
                    <a:pt x="1287657" y="187960"/>
                  </a:moveTo>
                  <a:lnTo>
                    <a:pt x="1026037" y="11430"/>
                  </a:lnTo>
                  <a:cubicBezTo>
                    <a:pt x="1008257" y="0"/>
                    <a:pt x="985397" y="3810"/>
                    <a:pt x="972697" y="21590"/>
                  </a:cubicBezTo>
                  <a:cubicBezTo>
                    <a:pt x="961267" y="39370"/>
                    <a:pt x="965077" y="62230"/>
                    <a:pt x="982857" y="74930"/>
                  </a:cubicBezTo>
                  <a:lnTo>
                    <a:pt x="1141607" y="181610"/>
                  </a:lnTo>
                  <a:lnTo>
                    <a:pt x="0" y="181610"/>
                  </a:lnTo>
                  <a:lnTo>
                    <a:pt x="0" y="257810"/>
                  </a:lnTo>
                  <a:lnTo>
                    <a:pt x="1141607" y="257810"/>
                  </a:lnTo>
                  <a:lnTo>
                    <a:pt x="982857" y="364490"/>
                  </a:lnTo>
                  <a:cubicBezTo>
                    <a:pt x="965077" y="375920"/>
                    <a:pt x="961267" y="400050"/>
                    <a:pt x="972697" y="417830"/>
                  </a:cubicBezTo>
                  <a:cubicBezTo>
                    <a:pt x="980317" y="429260"/>
                    <a:pt x="991747" y="434340"/>
                    <a:pt x="1004447" y="434340"/>
                  </a:cubicBezTo>
                  <a:cubicBezTo>
                    <a:pt x="1012067" y="434340"/>
                    <a:pt x="1019687" y="431800"/>
                    <a:pt x="1026037" y="427990"/>
                  </a:cubicBezTo>
                  <a:lnTo>
                    <a:pt x="1288927" y="251460"/>
                  </a:lnTo>
                  <a:cubicBezTo>
                    <a:pt x="1299087" y="243840"/>
                    <a:pt x="1305437" y="232410"/>
                    <a:pt x="1305437" y="219710"/>
                  </a:cubicBezTo>
                  <a:cubicBezTo>
                    <a:pt x="1305437" y="207010"/>
                    <a:pt x="1299087" y="195580"/>
                    <a:pt x="1287657" y="18796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8" id="8"/>
          <p:cNvSpPr/>
          <p:nvPr/>
        </p:nvSpPr>
        <p:spPr>
          <a:xfrm flipH="false" flipV="false" rot="0">
            <a:off x="2413086" y="1392131"/>
            <a:ext cx="13461828" cy="7471315"/>
          </a:xfrm>
          <a:custGeom>
            <a:avLst/>
            <a:gdLst/>
            <a:ahLst/>
            <a:cxnLst/>
            <a:rect r="r" b="b" t="t" l="l"/>
            <a:pathLst>
              <a:path h="7471315" w="13461828">
                <a:moveTo>
                  <a:pt x="0" y="0"/>
                </a:moveTo>
                <a:lnTo>
                  <a:pt x="13461828" y="0"/>
                </a:lnTo>
                <a:lnTo>
                  <a:pt x="13461828" y="7471314"/>
                </a:lnTo>
                <a:lnTo>
                  <a:pt x="0" y="747131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solidFill>
          <a:srgbClr val="DBEF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045095" y="-1795054"/>
            <a:ext cx="14349450" cy="14349450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EB1DB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1271365" y="1198165"/>
            <a:ext cx="446159" cy="391393"/>
            <a:chOff x="0" y="0"/>
            <a:chExt cx="594879" cy="521857"/>
          </a:xfrm>
        </p:grpSpPr>
        <p:sp>
          <p:nvSpPr>
            <p:cNvPr name="AutoShape 5" id="5"/>
            <p:cNvSpPr/>
            <p:nvPr/>
          </p:nvSpPr>
          <p:spPr>
            <a:xfrm rot="0">
              <a:off x="0" y="0"/>
              <a:ext cx="594879" cy="0"/>
            </a:xfrm>
            <a:prstGeom prst="line">
              <a:avLst/>
            </a:prstGeom>
            <a:ln cap="rnd" w="88900">
              <a:solidFill>
                <a:srgbClr val="244C76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6" id="6"/>
            <p:cNvSpPr/>
            <p:nvPr/>
          </p:nvSpPr>
          <p:spPr>
            <a:xfrm rot="0">
              <a:off x="0" y="216479"/>
              <a:ext cx="594879" cy="0"/>
            </a:xfrm>
            <a:prstGeom prst="line">
              <a:avLst/>
            </a:prstGeom>
            <a:ln cap="rnd" w="88900">
              <a:solidFill>
                <a:srgbClr val="244C76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7" id="7"/>
            <p:cNvSpPr/>
            <p:nvPr/>
          </p:nvSpPr>
          <p:spPr>
            <a:xfrm rot="0">
              <a:off x="0" y="432957"/>
              <a:ext cx="594861" cy="0"/>
            </a:xfrm>
            <a:prstGeom prst="line">
              <a:avLst/>
            </a:prstGeom>
            <a:ln cap="rnd" w="88900">
              <a:solidFill>
                <a:srgbClr val="244C76"/>
              </a:solidFill>
              <a:prstDash val="solid"/>
              <a:headEnd type="none" len="sm" w="sm"/>
              <a:tailEnd type="none" len="sm" w="sm"/>
            </a:ln>
          </p:spPr>
        </p:sp>
      </p:grpSp>
      <p:grpSp>
        <p:nvGrpSpPr>
          <p:cNvPr name="Group 8" id="8"/>
          <p:cNvGrpSpPr/>
          <p:nvPr/>
        </p:nvGrpSpPr>
        <p:grpSpPr>
          <a:xfrm rot="0">
            <a:off x="15859260" y="9258300"/>
            <a:ext cx="1200806" cy="394855"/>
            <a:chOff x="0" y="0"/>
            <a:chExt cx="1305437" cy="42926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-5080"/>
              <a:ext cx="1305437" cy="434340"/>
            </a:xfrm>
            <a:custGeom>
              <a:avLst/>
              <a:gdLst/>
              <a:ahLst/>
              <a:cxnLst/>
              <a:rect r="r" b="b" t="t" l="l"/>
              <a:pathLst>
                <a:path h="434340" w="1305437">
                  <a:moveTo>
                    <a:pt x="1287657" y="187960"/>
                  </a:moveTo>
                  <a:lnTo>
                    <a:pt x="1026037" y="11430"/>
                  </a:lnTo>
                  <a:cubicBezTo>
                    <a:pt x="1008257" y="0"/>
                    <a:pt x="985397" y="3810"/>
                    <a:pt x="972697" y="21590"/>
                  </a:cubicBezTo>
                  <a:cubicBezTo>
                    <a:pt x="961267" y="39370"/>
                    <a:pt x="965077" y="62230"/>
                    <a:pt x="982857" y="74930"/>
                  </a:cubicBezTo>
                  <a:lnTo>
                    <a:pt x="1141607" y="181610"/>
                  </a:lnTo>
                  <a:lnTo>
                    <a:pt x="0" y="181610"/>
                  </a:lnTo>
                  <a:lnTo>
                    <a:pt x="0" y="257810"/>
                  </a:lnTo>
                  <a:lnTo>
                    <a:pt x="1141607" y="257810"/>
                  </a:lnTo>
                  <a:lnTo>
                    <a:pt x="982857" y="364490"/>
                  </a:lnTo>
                  <a:cubicBezTo>
                    <a:pt x="965077" y="375920"/>
                    <a:pt x="961267" y="400050"/>
                    <a:pt x="972697" y="417830"/>
                  </a:cubicBezTo>
                  <a:cubicBezTo>
                    <a:pt x="980317" y="429260"/>
                    <a:pt x="991747" y="434340"/>
                    <a:pt x="1004447" y="434340"/>
                  </a:cubicBezTo>
                  <a:cubicBezTo>
                    <a:pt x="1012067" y="434340"/>
                    <a:pt x="1019687" y="431800"/>
                    <a:pt x="1026037" y="427990"/>
                  </a:cubicBezTo>
                  <a:lnTo>
                    <a:pt x="1288927" y="251460"/>
                  </a:lnTo>
                  <a:cubicBezTo>
                    <a:pt x="1299087" y="243840"/>
                    <a:pt x="1305437" y="232410"/>
                    <a:pt x="1305437" y="219710"/>
                  </a:cubicBezTo>
                  <a:cubicBezTo>
                    <a:pt x="1305437" y="207010"/>
                    <a:pt x="1299087" y="195580"/>
                    <a:pt x="1287657" y="187960"/>
                  </a:cubicBezTo>
                  <a:close/>
                </a:path>
              </a:pathLst>
            </a:custGeom>
            <a:solidFill>
              <a:srgbClr val="244C76"/>
            </a:solid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2472170" y="838050"/>
            <a:ext cx="13387090" cy="2752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00"/>
              </a:lnSpc>
            </a:pPr>
            <a:r>
              <a:rPr lang="en-US" sz="10500">
                <a:solidFill>
                  <a:srgbClr val="000000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направления бфсо «динамо»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</a:p>
        </p:txBody>
      </p:sp>
      <p:sp>
        <p:nvSpPr>
          <p:cNvPr name="TextBox 11" id="11"/>
          <p:cNvSpPr txBox="true"/>
          <p:nvPr/>
        </p:nvSpPr>
        <p:spPr>
          <a:xfrm rot="0">
            <a:off x="0" y="2875947"/>
            <a:ext cx="7659886" cy="60573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1290811" indent="-645406" lvl="1">
              <a:lnSpc>
                <a:spcPts val="5978"/>
              </a:lnSpc>
              <a:buFont typeface="Arial"/>
              <a:buChar char="•"/>
            </a:pPr>
            <a:r>
              <a:rPr lang="en-US" sz="5978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легкая атлетика</a:t>
            </a:r>
          </a:p>
          <a:p>
            <a:pPr algn="ctr" marL="1290811" indent="-645406" lvl="1">
              <a:lnSpc>
                <a:spcPts val="5978"/>
              </a:lnSpc>
              <a:buFont typeface="Arial"/>
              <a:buChar char="•"/>
            </a:pPr>
            <a:r>
              <a:rPr lang="en-US" sz="5978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фехтование</a:t>
            </a:r>
          </a:p>
          <a:p>
            <a:pPr algn="ctr" marL="1290811" indent="-645406" lvl="1">
              <a:lnSpc>
                <a:spcPts val="5978"/>
              </a:lnSpc>
              <a:buFont typeface="Arial"/>
              <a:buChar char="•"/>
            </a:pPr>
            <a:r>
              <a:rPr lang="en-US" sz="5978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каратэ</a:t>
            </a:r>
          </a:p>
          <a:p>
            <a:pPr algn="ctr" marL="1290811" indent="-645406" lvl="1">
              <a:lnSpc>
                <a:spcPts val="5978"/>
              </a:lnSpc>
              <a:buFont typeface="Arial"/>
              <a:buChar char="•"/>
            </a:pPr>
            <a:r>
              <a:rPr lang="en-US" sz="5978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тхэквондо</a:t>
            </a:r>
          </a:p>
          <a:p>
            <a:pPr algn="ctr" marL="1290811" indent="-645406" lvl="1">
              <a:lnSpc>
                <a:spcPts val="5978"/>
              </a:lnSpc>
              <a:buFont typeface="Arial"/>
              <a:buChar char="•"/>
            </a:pPr>
            <a:r>
              <a:rPr lang="en-US" sz="5978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дзюдо</a:t>
            </a:r>
          </a:p>
          <a:p>
            <a:pPr algn="ctr" marL="1290811" indent="-645406" lvl="1">
              <a:lnSpc>
                <a:spcPts val="5978"/>
              </a:lnSpc>
              <a:buFont typeface="Arial"/>
              <a:buChar char="•"/>
            </a:pPr>
            <a:r>
              <a:rPr lang="en-US" sz="5978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бокс</a:t>
            </a:r>
          </a:p>
          <a:p>
            <a:pPr algn="ctr" marL="1290811" indent="-645406" lvl="1">
              <a:lnSpc>
                <a:spcPts val="5978"/>
              </a:lnSpc>
              <a:buFont typeface="Arial"/>
              <a:buChar char="•"/>
            </a:pPr>
            <a:r>
              <a:rPr lang="en-US" sz="5978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биатлон</a:t>
            </a:r>
          </a:p>
          <a:p>
            <a:pPr algn="ctr" marL="1290811" indent="-645406" lvl="1">
              <a:lnSpc>
                <a:spcPts val="5978"/>
              </a:lnSpc>
              <a:spcBef>
                <a:spcPct val="0"/>
              </a:spcBef>
              <a:buFont typeface="Arial"/>
              <a:buChar char="•"/>
            </a:pPr>
            <a:r>
              <a:rPr lang="en-US" sz="5978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велоспорт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790835" y="2866422"/>
            <a:ext cx="8468465" cy="45914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1287669" indent="-643835" lvl="1">
              <a:lnSpc>
                <a:spcPts val="5964"/>
              </a:lnSpc>
              <a:buFont typeface="Arial"/>
              <a:buChar char="•"/>
            </a:pPr>
            <a:r>
              <a:rPr lang="en-US" sz="5964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футбол</a:t>
            </a:r>
          </a:p>
          <a:p>
            <a:pPr algn="ctr" marL="1287669" indent="-643835" lvl="1">
              <a:lnSpc>
                <a:spcPts val="5964"/>
              </a:lnSpc>
              <a:buFont typeface="Arial"/>
              <a:buChar char="•"/>
            </a:pPr>
            <a:r>
              <a:rPr lang="en-US" sz="5964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хоккей</a:t>
            </a:r>
          </a:p>
          <a:p>
            <a:pPr algn="ctr" marL="1287669" indent="-643835" lvl="1">
              <a:lnSpc>
                <a:spcPts val="5964"/>
              </a:lnSpc>
              <a:buFont typeface="Arial"/>
              <a:buChar char="•"/>
            </a:pPr>
            <a:r>
              <a:rPr lang="en-US" sz="5964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пожарно-спасательный спорт</a:t>
            </a:r>
          </a:p>
          <a:p>
            <a:pPr algn="ctr" marL="1287669" indent="-643835" lvl="1">
              <a:lnSpc>
                <a:spcPts val="5964"/>
              </a:lnSpc>
              <a:spcBef>
                <a:spcPct val="0"/>
              </a:spcBef>
              <a:buFont typeface="Arial"/>
              <a:buChar char="•"/>
            </a:pPr>
            <a:r>
              <a:rPr lang="en-US" sz="5964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стрельба пулевая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4C7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229043" y="749877"/>
            <a:ext cx="11829914" cy="8787245"/>
          </a:xfrm>
          <a:custGeom>
            <a:avLst/>
            <a:gdLst/>
            <a:ahLst/>
            <a:cxnLst/>
            <a:rect r="r" b="b" t="t" l="l"/>
            <a:pathLst>
              <a:path h="8787245" w="11829914">
                <a:moveTo>
                  <a:pt x="0" y="0"/>
                </a:moveTo>
                <a:lnTo>
                  <a:pt x="11829914" y="0"/>
                </a:lnTo>
                <a:lnTo>
                  <a:pt x="11829914" y="8787246"/>
                </a:lnTo>
                <a:lnTo>
                  <a:pt x="0" y="8787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6354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DAGcMkBLrps</dc:identifier>
  <dcterms:modified xsi:type="dcterms:W3CDTF">2011-08-01T06:04:30Z</dcterms:modified>
  <cp:revision>1</cp:revision>
  <dc:title>Синий 3D Иллюстрация Угадайте Слово Игра Забавная Презентация</dc:title>
</cp:coreProperties>
</file>