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301" r:id="rId44"/>
    <p:sldId id="302" r:id="rId45"/>
    <p:sldId id="298" r:id="rId46"/>
    <p:sldId id="299" r:id="rId47"/>
    <p:sldId id="300" r:id="rId4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gd3U7vXCMOBD51kF9tZYfe+2ia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4DCE73C6-2E74-4501-A983-9A5302B3B2A9}">
  <a:tblStyle styleId="{4DCE73C6-2E74-4501-A983-9A5302B3B2A9}" styleName="Table_0">
    <a:wholeTbl>
      <a:tcTxStyle b="off" i="off">
        <a:font>
          <a:latin typeface="Euphemia"/>
          <a:ea typeface="Euphemia"/>
          <a:cs typeface="Euphemi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8E8"/>
          </a:solidFill>
        </a:fill>
      </a:tcStyle>
    </a:wholeTbl>
    <a:band1H>
      <a:tcTxStyle/>
      <a:tcStyle>
        <a:tcBdr/>
        <a:fill>
          <a:solidFill>
            <a:srgbClr val="CFCE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CE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Euphemia"/>
          <a:ea typeface="Euphemia"/>
          <a:cs typeface="Euphemi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Euphemia"/>
          <a:ea typeface="Euphemia"/>
          <a:cs typeface="Euphemi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Euphemia"/>
          <a:ea typeface="Euphemia"/>
          <a:cs typeface="Euphemi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Euphemia"/>
          <a:ea typeface="Euphemia"/>
          <a:cs typeface="Euphemi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7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23742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18" name="Google Shape;11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9" name="Google Shape;39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2" name="Google Shape;42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1" name="Google Shape;43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2" name="Google Shape;44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3" name="Google Shape;46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1" name="Google Shape;481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8" name="Google Shape;498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9" name="Google Shape;50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9" name="Google Shape;519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9" name="Google Shape;549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6" name="Google Shape;556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3" name="Google Shape;56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0" name="Google Shape;590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7" name="Google Shape;597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4" name="Google Shape;604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5" name="Google Shape;635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7" name="Google Shape;647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4" name="Google Shape;654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1" name="Google Shape;661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1" name="Google Shape;671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5" name="Google Shape;685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2" name="Google Shape;712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7" name="Google Shape;7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4" name="Google Shape;744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1" name="Google Shape;751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45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6" name="Google Shape;776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46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4" name="Google Shape;794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47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 с рисунком">
  <p:cSld name="Титульный слайд с рисунком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47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20" name="Google Shape;20;p47"/>
            <p:cNvCxnSpPr/>
            <p:nvPr/>
          </p:nvCxnSpPr>
          <p:spPr>
            <a:xfrm>
              <a:off x="507492" y="1564644"/>
              <a:ext cx="8129016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" name="Google Shape;21;p47"/>
            <p:cNvCxnSpPr/>
            <p:nvPr/>
          </p:nvCxnSpPr>
          <p:spPr>
            <a:xfrm>
              <a:off x="507492" y="1501519"/>
              <a:ext cx="8129016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2" name="Google Shape;22;p47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23" name="Google Shape;23;p47"/>
            <p:cNvCxnSpPr/>
            <p:nvPr/>
          </p:nvCxnSpPr>
          <p:spPr>
            <a:xfrm>
              <a:off x="507492" y="1564644"/>
              <a:ext cx="8129016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" name="Google Shape;24;p47"/>
            <p:cNvCxnSpPr/>
            <p:nvPr/>
          </p:nvCxnSpPr>
          <p:spPr>
            <a:xfrm>
              <a:off x="507492" y="1501519"/>
              <a:ext cx="8129016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5" name="Google Shape;25;p47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4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47"/>
          <p:cNvSpPr txBox="1"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7" title="Пустой заполнитель, вместо которого можно добавить изображение. Щелкните заполнитель и выберите изображение, которое требуется добавить"/>
          <p:cNvSpPr>
            <a:spLocks noGrp="1"/>
          </p:cNvSpPr>
          <p:nvPr>
            <p:ph type="pic" idx="2"/>
          </p:nvPr>
        </p:nvSpPr>
        <p:spPr>
          <a:xfrm>
            <a:off x="6981063" y="1310656"/>
            <a:ext cx="5210937" cy="4208604"/>
          </a:xfrm>
          <a:prstGeom prst="rect">
            <a:avLst/>
          </a:prstGeom>
          <a:solidFill>
            <a:srgbClr val="DED9D6"/>
          </a:solidFill>
          <a:ln>
            <a:noFill/>
          </a:ln>
        </p:spPr>
      </p:sp>
      <p:sp>
        <p:nvSpPr>
          <p:cNvPr id="29" name="Google Shape;29;p47"/>
          <p:cNvSpPr txBox="1"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0" name="Google Shape;30;p47" title="Вкладка ленты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6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56"/>
          <p:cNvSpPr txBox="1">
            <a:spLocks noGrp="1"/>
          </p:cNvSpPr>
          <p:nvPr>
            <p:ph type="body" idx="1"/>
          </p:nvPr>
        </p:nvSpPr>
        <p:spPr>
          <a:xfrm>
            <a:off x="5641848" y="1600199"/>
            <a:ext cx="5445252" cy="457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1pPr>
            <a:lvl2pPr marL="914400" lvl="1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9pPr>
          </a:lstStyle>
          <a:p>
            <a:endParaRPr/>
          </a:p>
        </p:txBody>
      </p:sp>
      <p:sp>
        <p:nvSpPr>
          <p:cNvPr id="96" name="Google Shape;96;p56"/>
          <p:cNvSpPr txBox="1">
            <a:spLocks noGrp="1"/>
          </p:cNvSpPr>
          <p:nvPr>
            <p:ph type="body" idx="2"/>
          </p:nvPr>
        </p:nvSpPr>
        <p:spPr>
          <a:xfrm>
            <a:off x="1104900" y="1600200"/>
            <a:ext cx="4384548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7" name="Google Shape;97;p56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6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56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7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57"/>
          <p:cNvSpPr txBox="1">
            <a:spLocks noGrp="1"/>
          </p:cNvSpPr>
          <p:nvPr>
            <p:ph type="body" idx="1"/>
          </p:nvPr>
        </p:nvSpPr>
        <p:spPr>
          <a:xfrm rot="5400000">
            <a:off x="3810000" y="-1104900"/>
            <a:ext cx="4572000" cy="99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03" name="Google Shape;103;p57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57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57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VERTICAL_TITLE_AND_VERTICAL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8"/>
          <p:cNvSpPr txBox="1">
            <a:spLocks noGrp="1"/>
          </p:cNvSpPr>
          <p:nvPr>
            <p:ph type="title"/>
          </p:nvPr>
        </p:nvSpPr>
        <p:spPr>
          <a:xfrm rot="5400000">
            <a:off x="7323931" y="2413794"/>
            <a:ext cx="5811838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58"/>
          <p:cNvSpPr txBox="1">
            <a:spLocks noGrp="1"/>
          </p:cNvSpPr>
          <p:nvPr>
            <p:ph type="body" idx="1"/>
          </p:nvPr>
        </p:nvSpPr>
        <p:spPr>
          <a:xfrm rot="5400000">
            <a:off x="2248429" y="-778404"/>
            <a:ext cx="5811838" cy="8098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09" name="Google Shape;109;p58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58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8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12" name="Google Shape;112;p58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113" name="Google Shape;113;p58"/>
            <p:cNvCxnSpPr/>
            <p:nvPr/>
          </p:nvCxnSpPr>
          <p:spPr>
            <a:xfrm rot="10800000">
              <a:off x="1073150" y="1219201"/>
              <a:ext cx="100584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4" name="Google Shape;114;p58"/>
            <p:cNvCxnSpPr/>
            <p:nvPr/>
          </p:nvCxnSpPr>
          <p:spPr>
            <a:xfrm rot="10800000">
              <a:off x="1073150" y="1282326"/>
              <a:ext cx="100584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8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8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4" name="Google Shape;34;p48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8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8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9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9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9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9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0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0" title="Пустой заполнитель, вместо которого можно добавить изображение. Щелкните заполнитель и выберите изображение, которое требуется добавить"/>
          <p:cNvSpPr>
            <a:spLocks noGrp="1"/>
          </p:cNvSpPr>
          <p:nvPr>
            <p:ph type="pic" idx="2"/>
          </p:nvPr>
        </p:nvSpPr>
        <p:spPr>
          <a:xfrm>
            <a:off x="4654671" y="1600199"/>
            <a:ext cx="6430912" cy="4572001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50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339699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" name="Google Shape;46;p50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0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0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1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51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51"/>
          <p:cNvSpPr txBox="1"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1"/>
          <p:cNvSpPr txBox="1"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" name="Google Shape;54;p51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1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1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57" name="Google Shape;57;p51" title="Вкладка ленты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52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60" name="Google Shape;60;p52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61" name="Google Shape;61;p52"/>
              <p:cNvCxnSpPr/>
              <p:nvPr/>
            </p:nvCxnSpPr>
            <p:spPr>
              <a:xfrm>
                <a:off x="507492" y="1564644"/>
                <a:ext cx="8129016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" name="Google Shape;62;p52"/>
              <p:cNvCxnSpPr/>
              <p:nvPr/>
            </p:nvCxnSpPr>
            <p:spPr>
              <a:xfrm>
                <a:off x="507492" y="1501519"/>
                <a:ext cx="8129016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63" name="Google Shape;63;p52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4" name="Google Shape;64;p52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65" name="Google Shape;65;p52"/>
              <p:cNvCxnSpPr/>
              <p:nvPr/>
            </p:nvCxnSpPr>
            <p:spPr>
              <a:xfrm>
                <a:off x="507492" y="1564644"/>
                <a:ext cx="8129016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" name="Google Shape;66;p52"/>
              <p:cNvCxnSpPr/>
              <p:nvPr/>
            </p:nvCxnSpPr>
            <p:spPr>
              <a:xfrm>
                <a:off x="507492" y="1501519"/>
                <a:ext cx="8129016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67" name="Google Shape;67;p52"/>
          <p:cNvSpPr txBox="1"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2"/>
          <p:cNvSpPr txBox="1"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2000"/>
              <a:buNone/>
              <a:defRPr sz="2000">
                <a:solidFill>
                  <a:srgbClr val="96939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800"/>
              <a:buNone/>
              <a:defRPr sz="1800">
                <a:solidFill>
                  <a:srgbClr val="96939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2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2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2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72" name="Google Shape;72;p52" title="Вкладка ленты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5880" y="0"/>
            <a:ext cx="1783188" cy="2971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типа объектов" type="twoObj">
  <p:cSld name="TWO_OBJECT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3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3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4914900" cy="457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marL="411480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>
            <a:endParaRPr/>
          </a:p>
        </p:txBody>
      </p:sp>
      <p:sp>
        <p:nvSpPr>
          <p:cNvPr id="76" name="Google Shape;76;p53"/>
          <p:cNvSpPr txBox="1">
            <a:spLocks noGrp="1"/>
          </p:cNvSpPr>
          <p:nvPr>
            <p:ph type="body" idx="2"/>
          </p:nvPr>
        </p:nvSpPr>
        <p:spPr>
          <a:xfrm>
            <a:off x="6172200" y="1600200"/>
            <a:ext cx="4914900" cy="457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7" name="Google Shape;77;p53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3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3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4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4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3" name="Google Shape;83;p54"/>
          <p:cNvSpPr txBox="1">
            <a:spLocks noGrp="1"/>
          </p:cNvSpPr>
          <p:nvPr>
            <p:ph type="body" idx="2"/>
          </p:nvPr>
        </p:nvSpPr>
        <p:spPr>
          <a:xfrm>
            <a:off x="1104900" y="2424112"/>
            <a:ext cx="4919472" cy="374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4" name="Google Shape;84;p54"/>
          <p:cNvSpPr txBox="1">
            <a:spLocks noGrp="1"/>
          </p:cNvSpPr>
          <p:nvPr>
            <p:ph type="body" idx="3"/>
          </p:nvPr>
        </p:nvSpPr>
        <p:spPr>
          <a:xfrm>
            <a:off x="6166110" y="1600200"/>
            <a:ext cx="491947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5" name="Google Shape;85;p54"/>
          <p:cNvSpPr txBox="1">
            <a:spLocks noGrp="1"/>
          </p:cNvSpPr>
          <p:nvPr>
            <p:ph type="body" idx="4"/>
          </p:nvPr>
        </p:nvSpPr>
        <p:spPr>
          <a:xfrm>
            <a:off x="6166110" y="2424112"/>
            <a:ext cx="4919472" cy="374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6" name="Google Shape;86;p54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4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4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 type="blank">
  <p:cSld name="BLANK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5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5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5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6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6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6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6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6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5" name="Google Shape;15;p46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6" name="Google Shape;16;p46"/>
            <p:cNvCxnSpPr/>
            <p:nvPr/>
          </p:nvCxnSpPr>
          <p:spPr>
            <a:xfrm rot="10800000">
              <a:off x="1073150" y="1219201"/>
              <a:ext cx="100584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" name="Google Shape;17;p46"/>
            <p:cNvCxnSpPr/>
            <p:nvPr/>
          </p:nvCxnSpPr>
          <p:spPr>
            <a:xfrm rot="10800000">
              <a:off x="1073150" y="1282326"/>
              <a:ext cx="100584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"/>
          <p:cNvSpPr txBox="1">
            <a:spLocks noGrp="1"/>
          </p:cNvSpPr>
          <p:nvPr>
            <p:ph type="ctrTitle"/>
          </p:nvPr>
        </p:nvSpPr>
        <p:spPr>
          <a:xfrm>
            <a:off x="1104900" y="2592151"/>
            <a:ext cx="5734050" cy="99643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ru-RU" sz="4000" b="1"/>
              <a:t>КОНСТИТУЦИОННОЕ И ИЗБИРАТЕЛЬНОЕ ПРАВО</a:t>
            </a:r>
            <a:endParaRPr sz="4000" b="1"/>
          </a:p>
        </p:txBody>
      </p:sp>
      <p:pic>
        <p:nvPicPr>
          <p:cNvPr id="121" name="Google Shape;121;p1" title="Открытая книга на столе, размытые книги на заднем плане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981063" y="1310656"/>
            <a:ext cx="5210937" cy="4208604"/>
          </a:xfrm>
          <a:prstGeom prst="rect">
            <a:avLst/>
          </a:prstGeom>
          <a:solidFill>
            <a:srgbClr val="DED9D6"/>
          </a:solidFill>
          <a:ln>
            <a:noFill/>
          </a:ln>
        </p:spPr>
      </p:pic>
      <p:sp>
        <p:nvSpPr>
          <p:cNvPr id="122" name="Google Shape;122;p1"/>
          <p:cNvSpPr txBox="1">
            <a:spLocks noGrp="1"/>
          </p:cNvSpPr>
          <p:nvPr>
            <p:ph type="subTitle" idx="1"/>
          </p:nvPr>
        </p:nvSpPr>
        <p:spPr>
          <a:xfrm>
            <a:off x="1104900" y="3827138"/>
            <a:ext cx="5734050" cy="34087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/>
              <a:t>Обществоведение (подготовительный курс)</a:t>
            </a:r>
            <a:endParaRPr/>
          </a:p>
        </p:txBody>
      </p:sp>
      <p:sp>
        <p:nvSpPr>
          <p:cNvPr id="123" name="Google Shape;123;p1"/>
          <p:cNvSpPr txBox="1"/>
          <p:nvPr/>
        </p:nvSpPr>
        <p:spPr>
          <a:xfrm>
            <a:off x="1816672" y="741530"/>
            <a:ext cx="784189" cy="70788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60</a:t>
            </a:r>
            <a:endParaRPr sz="4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"/>
          <p:cNvSpPr txBox="1"/>
          <p:nvPr/>
        </p:nvSpPr>
        <p:spPr>
          <a:xfrm>
            <a:off x="6457950" y="5869803"/>
            <a:ext cx="5628426" cy="34087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lang="ru-RU" sz="18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Ситник П.В.</a:t>
            </a:r>
            <a:endParaRPr sz="1800" b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"/>
          <p:cNvSpPr txBox="1"/>
          <p:nvPr/>
        </p:nvSpPr>
        <p:spPr>
          <a:xfrm>
            <a:off x="3144382" y="6449225"/>
            <a:ext cx="5628426" cy="34087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lang="ru-RU" sz="18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 sz="1800" b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1"/>
          <p:cNvPicPr preferRelativeResize="0"/>
          <p:nvPr/>
        </p:nvPicPr>
        <p:blipFill rotWithShape="1">
          <a:blip r:embed="rId4">
            <a:alphaModFix/>
          </a:blip>
          <a:srcRect l="17521"/>
          <a:stretch/>
        </p:blipFill>
        <p:spPr>
          <a:xfrm>
            <a:off x="6981063" y="1310656"/>
            <a:ext cx="5212648" cy="4213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Понятие конституционного права</a:t>
            </a:r>
            <a:endParaRPr/>
          </a:p>
        </p:txBody>
      </p:sp>
      <p:grpSp>
        <p:nvGrpSpPr>
          <p:cNvPr id="217" name="Google Shape;217;p10"/>
          <p:cNvGrpSpPr/>
          <p:nvPr/>
        </p:nvGrpSpPr>
        <p:grpSpPr>
          <a:xfrm>
            <a:off x="1779108" y="1694925"/>
            <a:ext cx="8608005" cy="3470574"/>
            <a:chOff x="578" y="446474"/>
            <a:chExt cx="8608005" cy="3470574"/>
          </a:xfrm>
        </p:grpSpPr>
        <p:sp>
          <p:nvSpPr>
            <p:cNvPr id="218" name="Google Shape;218;p10"/>
            <p:cNvSpPr/>
            <p:nvPr/>
          </p:nvSpPr>
          <p:spPr>
            <a:xfrm>
              <a:off x="4304581" y="2130006"/>
              <a:ext cx="3045522" cy="5285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19" name="Google Shape;219;p10"/>
            <p:cNvSpPr/>
            <p:nvPr/>
          </p:nvSpPr>
          <p:spPr>
            <a:xfrm>
              <a:off x="4258861" y="2130006"/>
              <a:ext cx="91440" cy="5285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20" name="Google Shape;220;p10"/>
            <p:cNvSpPr/>
            <p:nvPr/>
          </p:nvSpPr>
          <p:spPr>
            <a:xfrm>
              <a:off x="1259058" y="2130006"/>
              <a:ext cx="3045522" cy="5285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21" name="Google Shape;221;p10"/>
            <p:cNvSpPr/>
            <p:nvPr/>
          </p:nvSpPr>
          <p:spPr>
            <a:xfrm>
              <a:off x="4258861" y="949552"/>
              <a:ext cx="91440" cy="39054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22" name="Google Shape;222;p10"/>
            <p:cNvSpPr/>
            <p:nvPr/>
          </p:nvSpPr>
          <p:spPr>
            <a:xfrm>
              <a:off x="2644959" y="446474"/>
              <a:ext cx="3319242" cy="503077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0"/>
            <p:cNvSpPr txBox="1"/>
            <p:nvPr/>
          </p:nvSpPr>
          <p:spPr>
            <a:xfrm>
              <a:off x="2644959" y="446474"/>
              <a:ext cx="3319242" cy="50307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Конституционное право</a:t>
              </a:r>
              <a:endParaRPr sz="2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4" name="Google Shape;224;p10"/>
            <p:cNvSpPr/>
            <p:nvPr/>
          </p:nvSpPr>
          <p:spPr>
            <a:xfrm>
              <a:off x="1725287" y="1340096"/>
              <a:ext cx="5158586" cy="789910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0"/>
            <p:cNvSpPr txBox="1"/>
            <p:nvPr/>
          </p:nvSpPr>
          <p:spPr>
            <a:xfrm>
              <a:off x="1725287" y="1340096"/>
              <a:ext cx="5158586" cy="78991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отрасль права, представляющая совокупность правовых норм, регулирующих важнейшие общественные отношения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10"/>
            <p:cNvSpPr/>
            <p:nvPr/>
          </p:nvSpPr>
          <p:spPr>
            <a:xfrm>
              <a:off x="578" y="2658568"/>
              <a:ext cx="2516960" cy="1258480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0"/>
            <p:cNvSpPr txBox="1"/>
            <p:nvPr/>
          </p:nvSpPr>
          <p:spPr>
            <a:xfrm>
              <a:off x="578" y="2658568"/>
              <a:ext cx="2516960" cy="125848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организация государства и общества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10"/>
            <p:cNvSpPr/>
            <p:nvPr/>
          </p:nvSpPr>
          <p:spPr>
            <a:xfrm>
              <a:off x="3046100" y="2658568"/>
              <a:ext cx="2516960" cy="1258480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0"/>
            <p:cNvSpPr txBox="1"/>
            <p:nvPr/>
          </p:nvSpPr>
          <p:spPr>
            <a:xfrm>
              <a:off x="3046100" y="2658568"/>
              <a:ext cx="2516960" cy="125848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основы положения человека в государстве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0" name="Google Shape;230;p10"/>
            <p:cNvSpPr/>
            <p:nvPr/>
          </p:nvSpPr>
          <p:spPr>
            <a:xfrm>
              <a:off x="6091623" y="2658568"/>
              <a:ext cx="2516960" cy="1258480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0"/>
            <p:cNvSpPr txBox="1"/>
            <p:nvPr/>
          </p:nvSpPr>
          <p:spPr>
            <a:xfrm>
              <a:off x="6091623" y="2658568"/>
              <a:ext cx="2516960" cy="125848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порядок деятельности государственных органов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32" name="Google Shape;232;p10"/>
          <p:cNvGrpSpPr/>
          <p:nvPr/>
        </p:nvGrpSpPr>
        <p:grpSpPr>
          <a:xfrm>
            <a:off x="1785243" y="5383800"/>
            <a:ext cx="8611793" cy="953755"/>
            <a:chOff x="1725287" y="1340096"/>
            <a:chExt cx="5158586" cy="789910"/>
          </a:xfrm>
        </p:grpSpPr>
        <p:sp>
          <p:nvSpPr>
            <p:cNvPr id="233" name="Google Shape;233;p10"/>
            <p:cNvSpPr/>
            <p:nvPr/>
          </p:nvSpPr>
          <p:spPr>
            <a:xfrm>
              <a:off x="1725287" y="1340096"/>
              <a:ext cx="5158586" cy="789910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0"/>
            <p:cNvSpPr/>
            <p:nvPr/>
          </p:nvSpPr>
          <p:spPr>
            <a:xfrm>
              <a:off x="1725287" y="1340096"/>
              <a:ext cx="5158586" cy="789910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Нормы конституционного права являются базовыми для всех других отраслей права (гражданского, трудового, семейного, избирательного, административного, уголовного и др.)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Место Конституции в правовой системе</a:t>
            </a:r>
            <a:endParaRPr/>
          </a:p>
        </p:txBody>
      </p:sp>
      <p:grpSp>
        <p:nvGrpSpPr>
          <p:cNvPr id="241" name="Google Shape;241;p11"/>
          <p:cNvGrpSpPr/>
          <p:nvPr/>
        </p:nvGrpSpPr>
        <p:grpSpPr>
          <a:xfrm>
            <a:off x="1791238" y="2086212"/>
            <a:ext cx="8608005" cy="3470574"/>
            <a:chOff x="578" y="1042416"/>
            <a:chExt cx="8608005" cy="3470574"/>
          </a:xfrm>
        </p:grpSpPr>
        <p:sp>
          <p:nvSpPr>
            <p:cNvPr id="242" name="Google Shape;242;p11"/>
            <p:cNvSpPr/>
            <p:nvPr/>
          </p:nvSpPr>
          <p:spPr>
            <a:xfrm>
              <a:off x="4304581" y="2725948"/>
              <a:ext cx="3045522" cy="5285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243" name="Google Shape;243;p11"/>
            <p:cNvSpPr/>
            <p:nvPr/>
          </p:nvSpPr>
          <p:spPr>
            <a:xfrm>
              <a:off x="4258861" y="2725948"/>
              <a:ext cx="91440" cy="5285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244" name="Google Shape;244;p11"/>
            <p:cNvSpPr/>
            <p:nvPr/>
          </p:nvSpPr>
          <p:spPr>
            <a:xfrm>
              <a:off x="1259058" y="2725948"/>
              <a:ext cx="3045522" cy="5285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245" name="Google Shape;245;p11"/>
            <p:cNvSpPr/>
            <p:nvPr/>
          </p:nvSpPr>
          <p:spPr>
            <a:xfrm>
              <a:off x="4258861" y="1545493"/>
              <a:ext cx="91440" cy="39054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246" name="Google Shape;246;p11"/>
            <p:cNvSpPr/>
            <p:nvPr/>
          </p:nvSpPr>
          <p:spPr>
            <a:xfrm>
              <a:off x="3046100" y="1042416"/>
              <a:ext cx="2516960" cy="503077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1"/>
            <p:cNvSpPr txBox="1"/>
            <p:nvPr/>
          </p:nvSpPr>
          <p:spPr>
            <a:xfrm>
              <a:off x="3046100" y="1042416"/>
              <a:ext cx="2516960" cy="50307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Конституция</a:t>
              </a:r>
              <a:endParaRPr sz="2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8" name="Google Shape;248;p11"/>
            <p:cNvSpPr/>
            <p:nvPr/>
          </p:nvSpPr>
          <p:spPr>
            <a:xfrm>
              <a:off x="1725287" y="1936037"/>
              <a:ext cx="5158586" cy="789910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1"/>
            <p:cNvSpPr txBox="1"/>
            <p:nvPr/>
          </p:nvSpPr>
          <p:spPr>
            <a:xfrm>
              <a:off x="1725287" y="1936037"/>
              <a:ext cx="5158586" cy="78991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(от лат. constitutio – устанавливаю, учреждаю) Основной Закон государства, имеющий высшую юридическую силу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0" name="Google Shape;250;p11"/>
            <p:cNvSpPr/>
            <p:nvPr/>
          </p:nvSpPr>
          <p:spPr>
            <a:xfrm>
              <a:off x="578" y="3254510"/>
              <a:ext cx="2516960" cy="1258480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1"/>
            <p:cNvSpPr txBox="1"/>
            <p:nvPr/>
          </p:nvSpPr>
          <p:spPr>
            <a:xfrm>
              <a:off x="578" y="3254510"/>
              <a:ext cx="2516960" cy="125848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определяет государственное устройство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2" name="Google Shape;252;p11"/>
            <p:cNvSpPr/>
            <p:nvPr/>
          </p:nvSpPr>
          <p:spPr>
            <a:xfrm>
              <a:off x="3046100" y="3254510"/>
              <a:ext cx="2516960" cy="1258480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1"/>
            <p:cNvSpPr txBox="1"/>
            <p:nvPr/>
          </p:nvSpPr>
          <p:spPr>
            <a:xfrm>
              <a:off x="3046100" y="3254510"/>
              <a:ext cx="2516960" cy="125848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закрепляет права, свободы и обязанности граждан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11"/>
            <p:cNvSpPr/>
            <p:nvPr/>
          </p:nvSpPr>
          <p:spPr>
            <a:xfrm>
              <a:off x="6091623" y="3254510"/>
              <a:ext cx="2516960" cy="1258480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1"/>
            <p:cNvSpPr txBox="1"/>
            <p:nvPr/>
          </p:nvSpPr>
          <p:spPr>
            <a:xfrm>
              <a:off x="6091623" y="3254510"/>
              <a:ext cx="2516960" cy="125848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устанавливает полномочия органов государственной власти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Место Конституции в правовой системе</a:t>
            </a:r>
            <a:endParaRPr/>
          </a:p>
        </p:txBody>
      </p:sp>
      <p:pic>
        <p:nvPicPr>
          <p:cNvPr id="262" name="Google Shape;262;p12" descr="https://www.sb.by/upload/medialibrary/874/8748f249c0b00ee8bcb834339d2f29c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0364" y="1457864"/>
            <a:ext cx="3525217" cy="531720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63" name="Google Shape;263;p12"/>
          <p:cNvSpPr txBox="1"/>
          <p:nvPr/>
        </p:nvSpPr>
        <p:spPr>
          <a:xfrm>
            <a:off x="4023534" y="6436512"/>
            <a:ext cx="3536830" cy="3385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Конституция Республики Беларусь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4" name="Google Shape;264;p12"/>
          <p:cNvSpPr txBox="1"/>
          <p:nvPr/>
        </p:nvSpPr>
        <p:spPr>
          <a:xfrm>
            <a:off x="1104900" y="1457864"/>
            <a:ext cx="6348323" cy="1796451"/>
          </a:xfrm>
          <a:prstGeom prst="rect">
            <a:avLst/>
          </a:prstGeom>
          <a:solidFill>
            <a:schemeClr val="lt1"/>
          </a:solidFill>
          <a:ln w="48000" cap="flat" cmpd="thickThin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Конституция Республики Беларусь была принята </a:t>
            </a:r>
            <a:r>
              <a:rPr lang="ru-RU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15 мар- та 1994 г. 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Верховным Советом Республики Беларусь. По итогам республиканских референдумов </a:t>
            </a:r>
            <a:r>
              <a:rPr lang="ru-RU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24 ноября 1996 г., 17 октября 2004 г. и 27 февраля 2022 г. 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 Конститу- цию Республики Беларусь были внесены изменения и до- полнения.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65" name="Google Shape;265;p12"/>
          <p:cNvGrpSpPr/>
          <p:nvPr/>
        </p:nvGrpSpPr>
        <p:grpSpPr>
          <a:xfrm>
            <a:off x="1108183" y="3528772"/>
            <a:ext cx="6341755" cy="2052667"/>
            <a:chOff x="3283" y="127808"/>
            <a:chExt cx="6341755" cy="2052667"/>
          </a:xfrm>
        </p:grpSpPr>
        <p:sp>
          <p:nvSpPr>
            <p:cNvPr id="266" name="Google Shape;266;p12"/>
            <p:cNvSpPr/>
            <p:nvPr/>
          </p:nvSpPr>
          <p:spPr>
            <a:xfrm>
              <a:off x="3174161" y="791474"/>
              <a:ext cx="2486022" cy="28763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67" name="Google Shape;267;p12"/>
            <p:cNvSpPr/>
            <p:nvPr/>
          </p:nvSpPr>
          <p:spPr>
            <a:xfrm>
              <a:off x="3174161" y="791474"/>
              <a:ext cx="828674" cy="28763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68" name="Google Shape;268;p12"/>
            <p:cNvSpPr/>
            <p:nvPr/>
          </p:nvSpPr>
          <p:spPr>
            <a:xfrm>
              <a:off x="2345487" y="791474"/>
              <a:ext cx="828674" cy="28763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69" name="Google Shape;269;p12"/>
            <p:cNvSpPr/>
            <p:nvPr/>
          </p:nvSpPr>
          <p:spPr>
            <a:xfrm>
              <a:off x="688138" y="791474"/>
              <a:ext cx="2486022" cy="28763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70" name="Google Shape;270;p12"/>
            <p:cNvSpPr/>
            <p:nvPr/>
          </p:nvSpPr>
          <p:spPr>
            <a:xfrm>
              <a:off x="875501" y="127808"/>
              <a:ext cx="4597320" cy="663665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2"/>
            <p:cNvSpPr txBox="1"/>
            <p:nvPr/>
          </p:nvSpPr>
          <p:spPr>
            <a:xfrm>
              <a:off x="875501" y="127808"/>
              <a:ext cx="4597320" cy="66366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Структура Конституции Республики Беларусь</a:t>
              </a:r>
              <a:endParaRPr sz="2000" b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2" name="Google Shape;272;p12"/>
            <p:cNvSpPr/>
            <p:nvPr/>
          </p:nvSpPr>
          <p:spPr>
            <a:xfrm>
              <a:off x="3283" y="1079113"/>
              <a:ext cx="1369709" cy="1101362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2"/>
            <p:cNvSpPr txBox="1"/>
            <p:nvPr/>
          </p:nvSpPr>
          <p:spPr>
            <a:xfrm>
              <a:off x="3283" y="1079113"/>
              <a:ext cx="1369709" cy="11013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преамбула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4" name="Google Shape;274;p12"/>
            <p:cNvSpPr/>
            <p:nvPr/>
          </p:nvSpPr>
          <p:spPr>
            <a:xfrm>
              <a:off x="1660632" y="1079113"/>
              <a:ext cx="1369709" cy="1101362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2"/>
            <p:cNvSpPr txBox="1"/>
            <p:nvPr/>
          </p:nvSpPr>
          <p:spPr>
            <a:xfrm>
              <a:off x="1660632" y="1079113"/>
              <a:ext cx="1369709" cy="11013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9 разделов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6" name="Google Shape;276;p12"/>
            <p:cNvSpPr/>
            <p:nvPr/>
          </p:nvSpPr>
          <p:spPr>
            <a:xfrm>
              <a:off x="3317981" y="1079113"/>
              <a:ext cx="1369709" cy="1101362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2"/>
            <p:cNvSpPr txBox="1"/>
            <p:nvPr/>
          </p:nvSpPr>
          <p:spPr>
            <a:xfrm>
              <a:off x="3317981" y="1079113"/>
              <a:ext cx="1369709" cy="11013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9 глав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4975329" y="1079113"/>
              <a:ext cx="1369709" cy="1100767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2"/>
            <p:cNvSpPr txBox="1"/>
            <p:nvPr/>
          </p:nvSpPr>
          <p:spPr>
            <a:xfrm>
              <a:off x="4975329" y="1079113"/>
              <a:ext cx="1369709" cy="110076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156 статей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Место Конституции в правовой системе</a:t>
            </a:r>
            <a:endParaRPr/>
          </a:p>
        </p:txBody>
      </p:sp>
      <p:grpSp>
        <p:nvGrpSpPr>
          <p:cNvPr id="286" name="Google Shape;286;p13"/>
          <p:cNvGrpSpPr/>
          <p:nvPr/>
        </p:nvGrpSpPr>
        <p:grpSpPr>
          <a:xfrm>
            <a:off x="1568697" y="1575011"/>
            <a:ext cx="8216890" cy="4856502"/>
            <a:chOff x="266704" y="3798"/>
            <a:chExt cx="8216890" cy="4856502"/>
          </a:xfrm>
        </p:grpSpPr>
        <p:sp>
          <p:nvSpPr>
            <p:cNvPr id="287" name="Google Shape;287;p13"/>
            <p:cNvSpPr/>
            <p:nvPr/>
          </p:nvSpPr>
          <p:spPr>
            <a:xfrm>
              <a:off x="266704" y="1998433"/>
              <a:ext cx="2039245" cy="867232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3"/>
            <p:cNvSpPr txBox="1"/>
            <p:nvPr/>
          </p:nvSpPr>
          <p:spPr>
            <a:xfrm>
              <a:off x="292104" y="2023833"/>
              <a:ext cx="1988445" cy="81643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Конституция Республики Беларусь</a:t>
              </a:r>
              <a:endParaRPr sz="2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9" name="Google Shape;289;p13"/>
            <p:cNvSpPr/>
            <p:nvPr/>
          </p:nvSpPr>
          <p:spPr>
            <a:xfrm rot="-4249260">
              <a:off x="1596918" y="1418686"/>
              <a:ext cx="2111849" cy="3209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 txBox="1"/>
            <p:nvPr/>
          </p:nvSpPr>
          <p:spPr>
            <a:xfrm rot="-4249260">
              <a:off x="2600047" y="1381936"/>
              <a:ext cx="105592" cy="105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3"/>
            <p:cNvSpPr/>
            <p:nvPr/>
          </p:nvSpPr>
          <p:spPr>
            <a:xfrm>
              <a:off x="2999736" y="3798"/>
              <a:ext cx="1734465" cy="867232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3"/>
            <p:cNvSpPr txBox="1"/>
            <p:nvPr/>
          </p:nvSpPr>
          <p:spPr>
            <a:xfrm>
              <a:off x="3025136" y="29198"/>
              <a:ext cx="1683665" cy="81643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 структуре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4734201" y="421368"/>
              <a:ext cx="693786" cy="3209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 txBox="1"/>
            <p:nvPr/>
          </p:nvSpPr>
          <p:spPr>
            <a:xfrm>
              <a:off x="5063750" y="420070"/>
              <a:ext cx="34689" cy="346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5427987" y="3798"/>
              <a:ext cx="3055607" cy="867232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 txBox="1"/>
            <p:nvPr/>
          </p:nvSpPr>
          <p:spPr>
            <a:xfrm>
              <a:off x="5453387" y="29198"/>
              <a:ext cx="3004807" cy="81643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консолидированная (представляет собой один документ)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7" name="Google Shape;297;p13"/>
            <p:cNvSpPr/>
            <p:nvPr/>
          </p:nvSpPr>
          <p:spPr>
            <a:xfrm rot="-3310531">
              <a:off x="2045393" y="1917344"/>
              <a:ext cx="1214899" cy="3209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3"/>
            <p:cNvSpPr txBox="1"/>
            <p:nvPr/>
          </p:nvSpPr>
          <p:spPr>
            <a:xfrm rot="-3310531">
              <a:off x="2622470" y="1903018"/>
              <a:ext cx="60744" cy="60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2999736" y="1001116"/>
              <a:ext cx="1734465" cy="867232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 txBox="1"/>
            <p:nvPr/>
          </p:nvSpPr>
          <p:spPr>
            <a:xfrm>
              <a:off x="3025136" y="1026516"/>
              <a:ext cx="1683665" cy="81643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 форме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4734201" y="1418686"/>
              <a:ext cx="693786" cy="3209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3"/>
            <p:cNvSpPr txBox="1"/>
            <p:nvPr/>
          </p:nvSpPr>
          <p:spPr>
            <a:xfrm>
              <a:off x="5063750" y="1417387"/>
              <a:ext cx="34689" cy="346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5427987" y="1001116"/>
              <a:ext cx="3055607" cy="867232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3"/>
            <p:cNvSpPr txBox="1"/>
            <p:nvPr/>
          </p:nvSpPr>
          <p:spPr>
            <a:xfrm>
              <a:off x="5453387" y="1026516"/>
              <a:ext cx="3004807" cy="81643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письменная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2305950" y="2416003"/>
              <a:ext cx="693786" cy="3209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3"/>
            <p:cNvSpPr txBox="1"/>
            <p:nvPr/>
          </p:nvSpPr>
          <p:spPr>
            <a:xfrm>
              <a:off x="2635498" y="2414705"/>
              <a:ext cx="34689" cy="346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2999736" y="1998433"/>
              <a:ext cx="1734465" cy="867232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3"/>
            <p:cNvSpPr txBox="1"/>
            <p:nvPr/>
          </p:nvSpPr>
          <p:spPr>
            <a:xfrm>
              <a:off x="3025136" y="2023833"/>
              <a:ext cx="1683665" cy="81643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 способу принятия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4734201" y="2416003"/>
              <a:ext cx="693786" cy="3209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3"/>
            <p:cNvSpPr txBox="1"/>
            <p:nvPr/>
          </p:nvSpPr>
          <p:spPr>
            <a:xfrm>
              <a:off x="5063750" y="2414705"/>
              <a:ext cx="34689" cy="346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5427987" y="1998433"/>
              <a:ext cx="3055607" cy="867232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3"/>
            <p:cNvSpPr txBox="1"/>
            <p:nvPr/>
          </p:nvSpPr>
          <p:spPr>
            <a:xfrm>
              <a:off x="5453387" y="2023833"/>
              <a:ext cx="3004807" cy="81643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парламентская (принята Верховным Советом)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 rot="3310531">
              <a:off x="2045393" y="2914662"/>
              <a:ext cx="1214899" cy="3209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3"/>
            <p:cNvSpPr txBox="1"/>
            <p:nvPr/>
          </p:nvSpPr>
          <p:spPr>
            <a:xfrm rot="3310531">
              <a:off x="2622470" y="2900336"/>
              <a:ext cx="60744" cy="60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2999736" y="2995751"/>
              <a:ext cx="1734465" cy="867232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 txBox="1"/>
            <p:nvPr/>
          </p:nvSpPr>
          <p:spPr>
            <a:xfrm>
              <a:off x="3025136" y="3021151"/>
              <a:ext cx="1683665" cy="81643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 способу изменения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4734201" y="3413321"/>
              <a:ext cx="693786" cy="3209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3"/>
            <p:cNvSpPr txBox="1"/>
            <p:nvPr/>
          </p:nvSpPr>
          <p:spPr>
            <a:xfrm>
              <a:off x="5063750" y="3412022"/>
              <a:ext cx="34689" cy="346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5427987" y="2995751"/>
              <a:ext cx="3055607" cy="867232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3"/>
            <p:cNvSpPr txBox="1"/>
            <p:nvPr/>
          </p:nvSpPr>
          <p:spPr>
            <a:xfrm>
              <a:off x="5453387" y="3021151"/>
              <a:ext cx="3004807" cy="81643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жёсткая (усложнённая процедура изменения)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1" name="Google Shape;321;p13"/>
            <p:cNvSpPr/>
            <p:nvPr/>
          </p:nvSpPr>
          <p:spPr>
            <a:xfrm rot="4249260">
              <a:off x="1596918" y="3413321"/>
              <a:ext cx="2111849" cy="3209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3"/>
            <p:cNvSpPr txBox="1"/>
            <p:nvPr/>
          </p:nvSpPr>
          <p:spPr>
            <a:xfrm rot="4249260">
              <a:off x="2600047" y="3376571"/>
              <a:ext cx="105592" cy="105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2999736" y="3993068"/>
              <a:ext cx="1734465" cy="867232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3"/>
            <p:cNvSpPr txBox="1"/>
            <p:nvPr/>
          </p:nvSpPr>
          <p:spPr>
            <a:xfrm>
              <a:off x="3025136" y="4018468"/>
              <a:ext cx="1683665" cy="81643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 времени действия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4734201" y="4410638"/>
              <a:ext cx="693786" cy="3209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3"/>
            <p:cNvSpPr txBox="1"/>
            <p:nvPr/>
          </p:nvSpPr>
          <p:spPr>
            <a:xfrm>
              <a:off x="5063750" y="4409340"/>
              <a:ext cx="34689" cy="346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5427987" y="3993068"/>
              <a:ext cx="3055607" cy="867232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3"/>
            <p:cNvSpPr txBox="1"/>
            <p:nvPr/>
          </p:nvSpPr>
          <p:spPr>
            <a:xfrm>
              <a:off x="5453387" y="4018468"/>
              <a:ext cx="3004807" cy="81643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постоянная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4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Место Конституции в правовой системе</a:t>
            </a:r>
            <a:endParaRPr/>
          </a:p>
        </p:txBody>
      </p:sp>
      <p:graphicFrame>
        <p:nvGraphicFramePr>
          <p:cNvPr id="335" name="Google Shape;335;p14"/>
          <p:cNvGraphicFramePr/>
          <p:nvPr/>
        </p:nvGraphicFramePr>
        <p:xfrm>
          <a:off x="1104900" y="1356161"/>
          <a:ext cx="9980675" cy="5320700"/>
        </p:xfrm>
        <a:graphic>
          <a:graphicData uri="http://schemas.openxmlformats.org/drawingml/2006/table">
            <a:tbl>
              <a:tblPr firstRow="1">
                <a:noFill/>
                <a:tableStyleId>{4DCE73C6-2E74-4501-A983-9A5302B3B2A9}</a:tableStyleId>
              </a:tblPr>
              <a:tblGrid>
                <a:gridCol w="3199675"/>
                <a:gridCol w="6781000"/>
              </a:tblGrid>
              <a:tr h="82372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Юридические свойства Конституции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8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b="1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Учредительный характер</a:t>
                      </a:r>
                      <a:endParaRPr sz="1700" b="1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lang="ru-RU" sz="1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Закрепляет основные положения, на которых строится государст- во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1374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Основа правовой системы</a:t>
                      </a:r>
                      <a:endParaRPr sz="1700" b="1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lang="ru-RU" sz="1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Все нормативные акты принимаются на основе Конституции и в развитие её положений. Сама Конституция содержит только об- щие нормы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964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Высшая юридическая сила</a:t>
                      </a:r>
                      <a:endParaRPr sz="1700" b="1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lang="ru-RU" sz="1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Все нормативные и ненормативные правовые акты должны соот- ветствовать Конституции</a:t>
                      </a:r>
                      <a:endParaRPr sz="17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554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Стабильность</a:t>
                      </a:r>
                      <a:endParaRPr sz="1700" b="1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lang="ru-RU" sz="1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Усложнённый характер изменения и дополнения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554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Прямое действие</a:t>
                      </a:r>
                      <a:endParaRPr sz="1700" b="1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lang="ru-RU" sz="1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Нормы действуют непосредственно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5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Место Конституции в правовой системе</a:t>
            </a:r>
            <a:endParaRPr/>
          </a:p>
        </p:txBody>
      </p:sp>
      <p:graphicFrame>
        <p:nvGraphicFramePr>
          <p:cNvPr id="342" name="Google Shape;342;p15"/>
          <p:cNvGraphicFramePr/>
          <p:nvPr/>
        </p:nvGraphicFramePr>
        <p:xfrm>
          <a:off x="1104900" y="1378308"/>
          <a:ext cx="9980675" cy="5425490"/>
        </p:xfrm>
        <a:graphic>
          <a:graphicData uri="http://schemas.openxmlformats.org/drawingml/2006/table">
            <a:tbl>
              <a:tblPr firstRow="1">
                <a:noFill/>
                <a:tableStyleId>{4DCE73C6-2E74-4501-A983-9A5302B3B2A9}</a:tableStyleId>
              </a:tblPr>
              <a:tblGrid>
                <a:gridCol w="1471975"/>
                <a:gridCol w="4254350"/>
                <a:gridCol w="4254350"/>
              </a:tblGrid>
              <a:tr h="32590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Изменение и дополнение Конституции</a:t>
                      </a:r>
                      <a:endParaRPr sz="20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b="1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9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lang="ru-RU" sz="17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Парламент (Национальное собрание)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9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lang="ru-RU" sz="17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Референдум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9D6"/>
                    </a:solidFill>
                  </a:tcPr>
                </a:tc>
              </a:tr>
              <a:tr h="1340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b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Могут ини- циировать</a:t>
                      </a:r>
                      <a:endParaRPr sz="1700" b="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lang="ru-RU" sz="1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Президент; Всебелорусское народное со- брание; граждане, обладающие избира- тельным правом, в количестве не менее 150 тыс. человек</a:t>
                      </a:r>
                      <a:endParaRPr sz="17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lang="ru-RU" sz="1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Президент; Всебелорусское народное со- брание; Национальное собрание; граж- дане обладающие избирательным пра- вом (не менее 30 тыс. человек от каждой области и г. Минска), в количестве не менее 450 тыс. человек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2101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b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Процедура</a:t>
                      </a:r>
                      <a:endParaRPr sz="1700" b="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lang="ru-RU" sz="1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Два одобрения в Парламенте с про- межутком не менее 3 месяцев. Одоб- рение не простым (более 50% членов), а квалифицированным (2/3 членов) боль- шинством голосов от полного состава каждой палаты. Состав Палаты пред- ставителей – 110 депутатов, Совета Рес- публики – 64 члена</a:t>
                      </a:r>
                      <a:endParaRPr sz="17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lang="ru-RU" sz="1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Решение должно поддержать не просто большинство избирателей от приняв- ших участие в голосовании, а большин- ство от внесённых в списки для голо- сования</a:t>
                      </a:r>
                      <a:endParaRPr sz="17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805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b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Могут быть изменены</a:t>
                      </a:r>
                      <a:endParaRPr sz="1700" b="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lang="ru-RU" sz="1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Разделы III, V, VI, VII могут быть изме- нены как Парламентом, так и референ- думом</a:t>
                      </a:r>
                      <a:endParaRPr sz="17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lang="ru-RU" sz="1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Разделы I, II, IV, VIII изменяются только референдумом</a:t>
                      </a:r>
                      <a:endParaRPr sz="17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6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Структура Конституции Республики Беларусь</a:t>
            </a:r>
            <a:endParaRPr/>
          </a:p>
        </p:txBody>
      </p:sp>
      <p:grpSp>
        <p:nvGrpSpPr>
          <p:cNvPr id="349" name="Google Shape;349;p16"/>
          <p:cNvGrpSpPr/>
          <p:nvPr/>
        </p:nvGrpSpPr>
        <p:grpSpPr>
          <a:xfrm>
            <a:off x="1258773" y="1767951"/>
            <a:ext cx="9649349" cy="5028370"/>
            <a:chOff x="153873" y="0"/>
            <a:chExt cx="9649349" cy="5028370"/>
          </a:xfrm>
        </p:grpSpPr>
        <p:sp>
          <p:nvSpPr>
            <p:cNvPr id="350" name="Google Shape;350;p16"/>
            <p:cNvSpPr/>
            <p:nvPr/>
          </p:nvSpPr>
          <p:spPr>
            <a:xfrm>
              <a:off x="153873" y="0"/>
              <a:ext cx="8151631" cy="454440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6"/>
            <p:cNvSpPr txBox="1"/>
            <p:nvPr/>
          </p:nvSpPr>
          <p:spPr>
            <a:xfrm>
              <a:off x="167183" y="13310"/>
              <a:ext cx="8125011" cy="42782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Преамбула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6"/>
            <p:cNvSpPr/>
            <p:nvPr/>
          </p:nvSpPr>
          <p:spPr>
            <a:xfrm>
              <a:off x="166125" y="482113"/>
              <a:ext cx="8143433" cy="454440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6"/>
            <p:cNvSpPr txBox="1"/>
            <p:nvPr/>
          </p:nvSpPr>
          <p:spPr>
            <a:xfrm>
              <a:off x="179435" y="495423"/>
              <a:ext cx="8116813" cy="42782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Раздел I. Основы конституционного строя. Ст. 1-20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6"/>
            <p:cNvSpPr/>
            <p:nvPr/>
          </p:nvSpPr>
          <p:spPr>
            <a:xfrm>
              <a:off x="166125" y="964497"/>
              <a:ext cx="8143433" cy="454440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6"/>
            <p:cNvSpPr txBox="1"/>
            <p:nvPr/>
          </p:nvSpPr>
          <p:spPr>
            <a:xfrm>
              <a:off x="179435" y="977807"/>
              <a:ext cx="8116813" cy="42782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Раздел II. Личность, общество, государство. Ст. 21-63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6"/>
            <p:cNvSpPr/>
            <p:nvPr/>
          </p:nvSpPr>
          <p:spPr>
            <a:xfrm>
              <a:off x="166125" y="1446880"/>
              <a:ext cx="8143433" cy="454440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6"/>
            <p:cNvSpPr txBox="1"/>
            <p:nvPr/>
          </p:nvSpPr>
          <p:spPr>
            <a:xfrm>
              <a:off x="179435" y="1460190"/>
              <a:ext cx="8116813" cy="42782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Раздел III. Избирательная система. Референдум. Ст. 64-78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6"/>
            <p:cNvSpPr/>
            <p:nvPr/>
          </p:nvSpPr>
          <p:spPr>
            <a:xfrm rot="-586429">
              <a:off x="8306613" y="1632072"/>
              <a:ext cx="405935" cy="1514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6"/>
            <p:cNvSpPr txBox="1"/>
            <p:nvPr/>
          </p:nvSpPr>
          <p:spPr>
            <a:xfrm rot="-586429">
              <a:off x="8499432" y="1629497"/>
              <a:ext cx="20296" cy="202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6"/>
            <p:cNvSpPr/>
            <p:nvPr/>
          </p:nvSpPr>
          <p:spPr>
            <a:xfrm>
              <a:off x="8709603" y="1377969"/>
              <a:ext cx="1093619" cy="454440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6"/>
            <p:cNvSpPr txBox="1"/>
            <p:nvPr/>
          </p:nvSpPr>
          <p:spPr>
            <a:xfrm>
              <a:off x="8722913" y="1391279"/>
              <a:ext cx="1066999" cy="42782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Глава 1-2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6"/>
            <p:cNvSpPr/>
            <p:nvPr/>
          </p:nvSpPr>
          <p:spPr>
            <a:xfrm>
              <a:off x="166125" y="1929264"/>
              <a:ext cx="8143433" cy="622033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6"/>
            <p:cNvSpPr txBox="1"/>
            <p:nvPr/>
          </p:nvSpPr>
          <p:spPr>
            <a:xfrm>
              <a:off x="184344" y="1947483"/>
              <a:ext cx="8106995" cy="58559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Раздел IV. Президент, Всебелорусское народное собрание, Парламент, Правительство, Суд. Ст. 79-116¹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6"/>
            <p:cNvSpPr/>
            <p:nvPr/>
          </p:nvSpPr>
          <p:spPr>
            <a:xfrm rot="1140588">
              <a:off x="8298021" y="2301619"/>
              <a:ext cx="423119" cy="1514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6"/>
            <p:cNvSpPr txBox="1"/>
            <p:nvPr/>
          </p:nvSpPr>
          <p:spPr>
            <a:xfrm rot="1140588">
              <a:off x="8499003" y="2298614"/>
              <a:ext cx="21155" cy="211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6"/>
            <p:cNvSpPr/>
            <p:nvPr/>
          </p:nvSpPr>
          <p:spPr>
            <a:xfrm>
              <a:off x="8709603" y="2150883"/>
              <a:ext cx="1093619" cy="454440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6"/>
            <p:cNvSpPr txBox="1"/>
            <p:nvPr/>
          </p:nvSpPr>
          <p:spPr>
            <a:xfrm>
              <a:off x="8722913" y="2164193"/>
              <a:ext cx="1066999" cy="42782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Глава 3-6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6"/>
            <p:cNvSpPr/>
            <p:nvPr/>
          </p:nvSpPr>
          <p:spPr>
            <a:xfrm>
              <a:off x="166125" y="2579241"/>
              <a:ext cx="8143433" cy="454440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6"/>
            <p:cNvSpPr txBox="1"/>
            <p:nvPr/>
          </p:nvSpPr>
          <p:spPr>
            <a:xfrm>
              <a:off x="179435" y="2592551"/>
              <a:ext cx="8116813" cy="42782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Раздел V. Местное управление и самоуправление. Ст. 117-124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6"/>
            <p:cNvSpPr/>
            <p:nvPr/>
          </p:nvSpPr>
          <p:spPr>
            <a:xfrm>
              <a:off x="166125" y="3061625"/>
              <a:ext cx="8156703" cy="454440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6"/>
            <p:cNvSpPr txBox="1"/>
            <p:nvPr/>
          </p:nvSpPr>
          <p:spPr>
            <a:xfrm>
              <a:off x="179435" y="3074935"/>
              <a:ext cx="8130083" cy="42782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Раздел VI. Прокуратура. Комитет государственного контроля. Ст. 125-131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6"/>
            <p:cNvSpPr/>
            <p:nvPr/>
          </p:nvSpPr>
          <p:spPr>
            <a:xfrm rot="78774">
              <a:off x="8322781" y="3285435"/>
              <a:ext cx="363356" cy="1514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6"/>
            <p:cNvSpPr txBox="1"/>
            <p:nvPr/>
          </p:nvSpPr>
          <p:spPr>
            <a:xfrm rot="78774">
              <a:off x="8495375" y="3283924"/>
              <a:ext cx="18167" cy="181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6"/>
            <p:cNvSpPr/>
            <p:nvPr/>
          </p:nvSpPr>
          <p:spPr>
            <a:xfrm>
              <a:off x="8686090" y="3069950"/>
              <a:ext cx="1092129" cy="454440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6"/>
            <p:cNvSpPr txBox="1"/>
            <p:nvPr/>
          </p:nvSpPr>
          <p:spPr>
            <a:xfrm>
              <a:off x="8699400" y="3083260"/>
              <a:ext cx="1065509" cy="42782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Глава 7-8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6"/>
            <p:cNvSpPr/>
            <p:nvPr/>
          </p:nvSpPr>
          <p:spPr>
            <a:xfrm>
              <a:off x="166125" y="3544009"/>
              <a:ext cx="8147360" cy="454440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6"/>
            <p:cNvSpPr txBox="1"/>
            <p:nvPr/>
          </p:nvSpPr>
          <p:spPr>
            <a:xfrm>
              <a:off x="179435" y="3557319"/>
              <a:ext cx="8120740" cy="42782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Раздел VII. Финансово-кредитная система Республики Беларусь. Ст. 132- 136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6"/>
            <p:cNvSpPr/>
            <p:nvPr/>
          </p:nvSpPr>
          <p:spPr>
            <a:xfrm>
              <a:off x="166125" y="4026393"/>
              <a:ext cx="8140879" cy="519593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6"/>
            <p:cNvSpPr txBox="1"/>
            <p:nvPr/>
          </p:nvSpPr>
          <p:spPr>
            <a:xfrm>
              <a:off x="181343" y="4041611"/>
              <a:ext cx="8110443" cy="48915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Раздел VIII. Порядок изменения и дополнения Конституции. Ст. 138-140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166125" y="4573930"/>
              <a:ext cx="8140116" cy="454440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6"/>
            <p:cNvSpPr txBox="1"/>
            <p:nvPr/>
          </p:nvSpPr>
          <p:spPr>
            <a:xfrm>
              <a:off x="179435" y="4587240"/>
              <a:ext cx="8113496" cy="42782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Раздел IX. Заключительные и переходные положения. Ст. 141-148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2" name="Google Shape;382;p16"/>
          <p:cNvSpPr txBox="1"/>
          <p:nvPr/>
        </p:nvSpPr>
        <p:spPr>
          <a:xfrm>
            <a:off x="2338438" y="1270501"/>
            <a:ext cx="7513606" cy="40011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Структура Конституции Республики Беларусь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7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Структура Конституции Республики Беларусь</a:t>
            </a:r>
            <a:endParaRPr/>
          </a:p>
        </p:txBody>
      </p:sp>
      <p:graphicFrame>
        <p:nvGraphicFramePr>
          <p:cNvPr id="389" name="Google Shape;389;p17"/>
          <p:cNvGraphicFramePr/>
          <p:nvPr/>
        </p:nvGraphicFramePr>
        <p:xfrm>
          <a:off x="1104900" y="1478791"/>
          <a:ext cx="9980675" cy="5457085"/>
        </p:xfrm>
        <a:graphic>
          <a:graphicData uri="http://schemas.openxmlformats.org/drawingml/2006/table">
            <a:tbl>
              <a:tblPr firstRow="1">
                <a:noFill/>
                <a:tableStyleId>{4DCE73C6-2E74-4501-A983-9A5302B3B2A9}</a:tableStyleId>
              </a:tblPr>
              <a:tblGrid>
                <a:gridCol w="3024750"/>
                <a:gridCol w="6955925"/>
              </a:tblGrid>
              <a:tr h="52677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Структура Конституции Республики Беларусь</a:t>
                      </a:r>
                      <a:endParaRPr sz="2000"/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0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Преамбула</a:t>
                      </a: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Вводная часть. Основные идеи и принципы, с учётом которых разработана Конституция.</a:t>
                      </a: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850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Раздел I. Основы консти- туционного строя</a:t>
                      </a: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Общая характеристика белорусского государства, вопросы гражданства</a:t>
                      </a: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850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Раздел II. Личность, обще- ство, государство</a:t>
                      </a: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Права, свободы и обязанности человека и гражданина</a:t>
                      </a: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850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Раздел III. Избирательная система. Референдум</a:t>
                      </a: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Принципы избирательной системы и проведения референду- ма (народного голосования)</a:t>
                      </a: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1215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Раздел IV. Президент, Всебелорусское народное собрание, Парламент, Правительство, Суд</a:t>
                      </a: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Статус и полномочия государственных органов - Главы госу- дарства, Всебелорусского народного собрания, Парламента, Правительства и органов судебной власти</a:t>
                      </a: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8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Структура Конституции Республики Беларусь</a:t>
            </a:r>
            <a:endParaRPr/>
          </a:p>
        </p:txBody>
      </p:sp>
      <p:graphicFrame>
        <p:nvGraphicFramePr>
          <p:cNvPr id="396" name="Google Shape;396;p18"/>
          <p:cNvGraphicFramePr/>
          <p:nvPr/>
        </p:nvGraphicFramePr>
        <p:xfrm>
          <a:off x="1104900" y="1375274"/>
          <a:ext cx="9980675" cy="5647465"/>
        </p:xfrm>
        <a:graphic>
          <a:graphicData uri="http://schemas.openxmlformats.org/drawingml/2006/table">
            <a:tbl>
              <a:tblPr firstRow="1">
                <a:noFill/>
                <a:tableStyleId>{4DCE73C6-2E74-4501-A983-9A5302B3B2A9}</a:tableStyleId>
              </a:tblPr>
              <a:tblGrid>
                <a:gridCol w="2846000"/>
                <a:gridCol w="7134675"/>
              </a:tblGrid>
              <a:tr h="52677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Структура Конституции Республики Беларусь</a:t>
                      </a:r>
                      <a:endParaRPr sz="2000"/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0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Раздел V. Местное уп- равление и самоуправ- ление</a:t>
                      </a: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Принципы осуществления местного управления и самоуправле- ния</a:t>
                      </a: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850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Раздел VI. Прокуратура. 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Комитет государствен- ного контроля</a:t>
                      </a: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Органы надзора за исполнением законодательства и контроля исполнения республиканского бюджета</a:t>
                      </a: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884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Раздел VII. Финансово- кредитная система Рес- публики Беларусь</a:t>
                      </a: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Бюджетная и банковская системы, порядок формирования дохо- дов и расходов государства</a:t>
                      </a: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850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Раздел VIII. Порядок из- менения и дополнения Конституции</a:t>
                      </a: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Вопросы изменения и дополнения Коснтитуции</a:t>
                      </a: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937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Раздел IX. Заключитель- ные и переходные поло- жения</a:t>
                      </a: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Сроки вступления в силу отдельных положений Конституции</a:t>
                      </a: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9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Основы конституционного строя Республики Беларусь</a:t>
            </a:r>
            <a:endParaRPr/>
          </a:p>
        </p:txBody>
      </p:sp>
      <p:sp>
        <p:nvSpPr>
          <p:cNvPr id="403" name="Google Shape;403;p19"/>
          <p:cNvSpPr/>
          <p:nvPr/>
        </p:nvSpPr>
        <p:spPr>
          <a:xfrm>
            <a:off x="1906439" y="1656272"/>
            <a:ext cx="9179144" cy="802256"/>
          </a:xfrm>
          <a:prstGeom prst="rect">
            <a:avLst/>
          </a:prstGeom>
          <a:solidFill>
            <a:schemeClr val="lt1"/>
          </a:solidFill>
          <a:ln w="48000" cap="flat" cmpd="thickThin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Ст. 1. Республика Беларусь – унитарное демократическое социальное правовое го- сударство.</a:t>
            </a:r>
            <a:endParaRPr/>
          </a:p>
        </p:txBody>
      </p:sp>
      <p:pic>
        <p:nvPicPr>
          <p:cNvPr id="404" name="Google Shape;404;p19" descr="ÐÐ°ÑÑÐ¸Ð½ÐºÐ¸ Ð¿Ð¾ Ð·Ð°Ð¿ÑÐ¾ÑÑ &quot;ÐºÐ¾Ð½ÑÑÐ¸ÑÑÑÐ¸Ñ ÑÐµÑÐ¿ÑÐ±Ð»Ð¸ÐºÐ¸ ÐÐµÐ»Ð°ÑÑÑÑ&quot;"/>
          <p:cNvPicPr preferRelativeResize="0"/>
          <p:nvPr/>
        </p:nvPicPr>
        <p:blipFill rotWithShape="1">
          <a:blip r:embed="rId3">
            <a:alphaModFix/>
          </a:blip>
          <a:srcRect l="1646" t="983" r="1229" b="864"/>
          <a:stretch/>
        </p:blipFill>
        <p:spPr>
          <a:xfrm>
            <a:off x="1104900" y="1656272"/>
            <a:ext cx="535676" cy="80225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grpSp>
        <p:nvGrpSpPr>
          <p:cNvPr id="405" name="Google Shape;405;p19"/>
          <p:cNvGrpSpPr/>
          <p:nvPr/>
        </p:nvGrpSpPr>
        <p:grpSpPr>
          <a:xfrm>
            <a:off x="1107732" y="2894823"/>
            <a:ext cx="9968844" cy="3272679"/>
            <a:chOff x="2832" y="436295"/>
            <a:chExt cx="9968844" cy="3272679"/>
          </a:xfrm>
        </p:grpSpPr>
        <p:sp>
          <p:nvSpPr>
            <p:cNvPr id="406" name="Google Shape;406;p19"/>
            <p:cNvSpPr/>
            <p:nvPr/>
          </p:nvSpPr>
          <p:spPr>
            <a:xfrm>
              <a:off x="4966753" y="1171109"/>
              <a:ext cx="3874330" cy="59160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88700"/>
                  </a:lnTo>
                  <a:lnTo>
                    <a:pt x="120000" y="887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07" name="Google Shape;407;p19"/>
            <p:cNvSpPr/>
            <p:nvPr/>
          </p:nvSpPr>
          <p:spPr>
            <a:xfrm>
              <a:off x="4966753" y="1171109"/>
              <a:ext cx="1304523" cy="59160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88700"/>
                  </a:lnTo>
                  <a:lnTo>
                    <a:pt x="120000" y="887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08" name="Google Shape;408;p19"/>
            <p:cNvSpPr/>
            <p:nvPr/>
          </p:nvSpPr>
          <p:spPr>
            <a:xfrm>
              <a:off x="3701469" y="1171109"/>
              <a:ext cx="1265284" cy="59160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88700"/>
                  </a:lnTo>
                  <a:lnTo>
                    <a:pt x="0" y="88700"/>
                  </a:lnTo>
                  <a:lnTo>
                    <a:pt x="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09" name="Google Shape;409;p19"/>
            <p:cNvSpPr/>
            <p:nvPr/>
          </p:nvSpPr>
          <p:spPr>
            <a:xfrm>
              <a:off x="1133425" y="1171109"/>
              <a:ext cx="3833327" cy="59160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88700"/>
                  </a:lnTo>
                  <a:lnTo>
                    <a:pt x="0" y="88700"/>
                  </a:lnTo>
                  <a:lnTo>
                    <a:pt x="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10" name="Google Shape;410;p19"/>
            <p:cNvSpPr/>
            <p:nvPr/>
          </p:nvSpPr>
          <p:spPr>
            <a:xfrm>
              <a:off x="1568266" y="436295"/>
              <a:ext cx="6796973" cy="734814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9"/>
            <p:cNvSpPr txBox="1"/>
            <p:nvPr/>
          </p:nvSpPr>
          <p:spPr>
            <a:xfrm>
              <a:off x="1568266" y="436295"/>
              <a:ext cx="6796973" cy="73481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Республика Беларусь</a:t>
              </a:r>
              <a:endParaRPr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2832" y="1762716"/>
              <a:ext cx="2261185" cy="1946258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9"/>
            <p:cNvSpPr txBox="1"/>
            <p:nvPr/>
          </p:nvSpPr>
          <p:spPr>
            <a:xfrm>
              <a:off x="2832" y="1762716"/>
              <a:ext cx="2261185" cy="194625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унитарное государство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9"/>
            <p:cNvSpPr/>
            <p:nvPr/>
          </p:nvSpPr>
          <p:spPr>
            <a:xfrm>
              <a:off x="2570876" y="1762716"/>
              <a:ext cx="2261185" cy="1946258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9"/>
            <p:cNvSpPr txBox="1"/>
            <p:nvPr/>
          </p:nvSpPr>
          <p:spPr>
            <a:xfrm>
              <a:off x="2570876" y="1762716"/>
              <a:ext cx="2261185" cy="194625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демократическое государство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9"/>
            <p:cNvSpPr/>
            <p:nvPr/>
          </p:nvSpPr>
          <p:spPr>
            <a:xfrm>
              <a:off x="5140684" y="1762716"/>
              <a:ext cx="2261185" cy="1946258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9"/>
            <p:cNvSpPr txBox="1"/>
            <p:nvPr/>
          </p:nvSpPr>
          <p:spPr>
            <a:xfrm>
              <a:off x="5140684" y="1762716"/>
              <a:ext cx="2261185" cy="194625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социальное государство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9"/>
            <p:cNvSpPr/>
            <p:nvPr/>
          </p:nvSpPr>
          <p:spPr>
            <a:xfrm>
              <a:off x="7710491" y="1762716"/>
              <a:ext cx="2261185" cy="1946258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9"/>
            <p:cNvSpPr txBox="1"/>
            <p:nvPr/>
          </p:nvSpPr>
          <p:spPr>
            <a:xfrm>
              <a:off x="7710491" y="1762716"/>
              <a:ext cx="2261185" cy="194625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правовое государство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Программа</a:t>
            </a:r>
            <a:endParaRPr/>
          </a:p>
        </p:txBody>
      </p:sp>
      <p:sp>
        <p:nvSpPr>
          <p:cNvPr id="133" name="Google Shape;133;p2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Конституция - Основной Закон государства.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Понятие конституционного права.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Место Конституции в правовой системе.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Структура Конституции Республики Беларусь.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Основы конституционного строя Республики Беларусь.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Избирательная система Республики Беларусь.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Принципы и основные стадии избирательного процесса в Республике Беларусь.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Виды референдумов.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Референдумы в Республике Беларусь.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0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Основы конституционного строя Республики Беларусь</a:t>
            </a:r>
            <a:endParaRPr/>
          </a:p>
        </p:txBody>
      </p:sp>
      <p:graphicFrame>
        <p:nvGraphicFramePr>
          <p:cNvPr id="426" name="Google Shape;426;p20"/>
          <p:cNvGraphicFramePr/>
          <p:nvPr/>
        </p:nvGraphicFramePr>
        <p:xfrm>
          <a:off x="1104897" y="1478791"/>
          <a:ext cx="9980675" cy="3947225"/>
        </p:xfrm>
        <a:graphic>
          <a:graphicData uri="http://schemas.openxmlformats.org/drawingml/2006/table">
            <a:tbl>
              <a:tblPr firstRow="1">
                <a:noFill/>
                <a:tableStyleId>{4DCE73C6-2E74-4501-A983-9A5302B3B2A9}</a:tableStyleId>
              </a:tblPr>
              <a:tblGrid>
                <a:gridCol w="2759725"/>
                <a:gridCol w="7220950"/>
              </a:tblGrid>
              <a:tr h="70292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Республика Беларусь</a:t>
                      </a:r>
                      <a:endParaRPr sz="2000"/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8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Унитарное государство</a:t>
                      </a: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На всей территории действует единая система правовых норм и административно-территориальные единицы в составе государ- ства (области, районы, города) подчиняются центральным орга- нам власти</a:t>
                      </a: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1135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Демократическое госу- дарство</a:t>
                      </a: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Граждане участвуют в управлении государством, создании норм и правил государственной жизни, формировании органов власти. </a:t>
                      </a: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427" name="Google Shape;427;p20"/>
          <p:cNvSpPr/>
          <p:nvPr/>
        </p:nvSpPr>
        <p:spPr>
          <a:xfrm>
            <a:off x="1906437" y="5727940"/>
            <a:ext cx="9179144" cy="802256"/>
          </a:xfrm>
          <a:prstGeom prst="rect">
            <a:avLst/>
          </a:prstGeom>
          <a:solidFill>
            <a:schemeClr val="lt1"/>
          </a:solidFill>
          <a:ln w="48000" cap="flat" cmpd="thickThin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Ст. 3. Единственным источником государственной власти и носителем суверените- та в Республике Беларусь является народ.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8" name="Google Shape;428;p20" descr="ÐÐ°ÑÑÐ¸Ð½ÐºÐ¸ Ð¿Ð¾ Ð·Ð°Ð¿ÑÐ¾ÑÑ &quot;ÐºÐ¾Ð½ÑÑÐ¸ÑÑÑÐ¸Ñ ÑÐµÑÐ¿ÑÐ±Ð»Ð¸ÐºÐ¸ ÐÐµÐ»Ð°ÑÑÑÑ&quot;"/>
          <p:cNvPicPr preferRelativeResize="0"/>
          <p:nvPr/>
        </p:nvPicPr>
        <p:blipFill rotWithShape="1">
          <a:blip r:embed="rId3">
            <a:alphaModFix/>
          </a:blip>
          <a:srcRect l="1646" t="983" r="1229" b="864"/>
          <a:stretch/>
        </p:blipFill>
        <p:spPr>
          <a:xfrm>
            <a:off x="1104898" y="5727940"/>
            <a:ext cx="535676" cy="80225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1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Основы конституционного строя Республики Беларусь</a:t>
            </a:r>
            <a:endParaRPr/>
          </a:p>
        </p:txBody>
      </p:sp>
      <p:graphicFrame>
        <p:nvGraphicFramePr>
          <p:cNvPr id="435" name="Google Shape;435;p21"/>
          <p:cNvGraphicFramePr/>
          <p:nvPr/>
        </p:nvGraphicFramePr>
        <p:xfrm>
          <a:off x="1104897" y="1478791"/>
          <a:ext cx="9980675" cy="3322350"/>
        </p:xfrm>
        <a:graphic>
          <a:graphicData uri="http://schemas.openxmlformats.org/drawingml/2006/table">
            <a:tbl>
              <a:tblPr firstRow="1">
                <a:noFill/>
                <a:tableStyleId>{4DCE73C6-2E74-4501-A983-9A5302B3B2A9}</a:tableStyleId>
              </a:tblPr>
              <a:tblGrid>
                <a:gridCol w="2759725"/>
                <a:gridCol w="7220950"/>
              </a:tblGrid>
              <a:tr h="30687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Республика Беларусь</a:t>
                      </a:r>
                      <a:endParaRPr sz="2000"/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9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Социальное государст- во</a:t>
                      </a: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Государство стремится обеспечить достойные условия жизни для всех граждан. Социальное государство особо заботится о людях, которые не в состоянии позаботиться о себе сами. Оно гарантирует получение образования, медицинского обслужива- ния, установление пособий в случае болезни, инвалидности, по- тери работы и др.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1135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Правовое государство</a:t>
                      </a: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Государство, в котором признаются и гарантируются права и сво- боды человека, обеспечивается равенство всех перед законом, власть действует строго в рамках закона и подчиняется ему. </a:t>
                      </a: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436" name="Google Shape;436;p21"/>
          <p:cNvSpPr/>
          <p:nvPr/>
        </p:nvSpPr>
        <p:spPr>
          <a:xfrm>
            <a:off x="1906437" y="5727940"/>
            <a:ext cx="9179144" cy="802256"/>
          </a:xfrm>
          <a:prstGeom prst="rect">
            <a:avLst/>
          </a:prstGeom>
          <a:solidFill>
            <a:schemeClr val="lt1"/>
          </a:solidFill>
          <a:ln w="48000" cap="flat" cmpd="thickThin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Ст. 7. В Республике Беларусь устанавливается принцип верховенства права.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7" name="Google Shape;437;p21" descr="ÐÐ°ÑÑÐ¸Ð½ÐºÐ¸ Ð¿Ð¾ Ð·Ð°Ð¿ÑÐ¾ÑÑ &quot;ÐºÐ¾Ð½ÑÑÐ¸ÑÑÑÐ¸Ñ ÑÐµÑÐ¿ÑÐ±Ð»Ð¸ÐºÐ¸ ÐÐµÐ»Ð°ÑÑÑÑ&quot;"/>
          <p:cNvPicPr preferRelativeResize="0"/>
          <p:nvPr/>
        </p:nvPicPr>
        <p:blipFill rotWithShape="1">
          <a:blip r:embed="rId3">
            <a:alphaModFix/>
          </a:blip>
          <a:srcRect l="1646" t="983" r="1229" b="864"/>
          <a:stretch/>
        </p:blipFill>
        <p:spPr>
          <a:xfrm>
            <a:off x="1104898" y="5727940"/>
            <a:ext cx="535676" cy="80225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438" name="Google Shape;438;p21"/>
          <p:cNvSpPr/>
          <p:nvPr/>
        </p:nvSpPr>
        <p:spPr>
          <a:xfrm>
            <a:off x="1906437" y="4839419"/>
            <a:ext cx="9179144" cy="802256"/>
          </a:xfrm>
          <a:prstGeom prst="rect">
            <a:avLst/>
          </a:prstGeom>
          <a:solidFill>
            <a:schemeClr val="lt1"/>
          </a:solidFill>
          <a:ln w="48000" cap="flat" cmpd="thickThin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Ст. 2. Человек, его права, свободы и гарантии их реализации являются высшей ценностью и целью общества и государства.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9" name="Google Shape;439;p21" descr="ÐÐ°ÑÑÐ¸Ð½ÐºÐ¸ Ð¿Ð¾ Ð·Ð°Ð¿ÑÐ¾ÑÑ &quot;ÐºÐ¾Ð½ÑÑÐ¸ÑÑÑÐ¸Ñ ÑÐµÑÐ¿ÑÐ±Ð»Ð¸ÐºÐ¸ ÐÐµÐ»Ð°ÑÑÑÑ&quot;"/>
          <p:cNvPicPr preferRelativeResize="0"/>
          <p:nvPr/>
        </p:nvPicPr>
        <p:blipFill rotWithShape="1">
          <a:blip r:embed="rId3">
            <a:alphaModFix/>
          </a:blip>
          <a:srcRect l="1646" t="983" r="1229" b="864"/>
          <a:stretch/>
        </p:blipFill>
        <p:spPr>
          <a:xfrm>
            <a:off x="1104898" y="4839419"/>
            <a:ext cx="535676" cy="80225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2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Основы конституционного строя Республики Беларусь</a:t>
            </a:r>
            <a:endParaRPr/>
          </a:p>
        </p:txBody>
      </p:sp>
      <p:grpSp>
        <p:nvGrpSpPr>
          <p:cNvPr id="446" name="Google Shape;446;p22"/>
          <p:cNvGrpSpPr/>
          <p:nvPr/>
        </p:nvGrpSpPr>
        <p:grpSpPr>
          <a:xfrm>
            <a:off x="1108839" y="1988103"/>
            <a:ext cx="9972802" cy="4115367"/>
            <a:chOff x="3939" y="512987"/>
            <a:chExt cx="9972802" cy="4115367"/>
          </a:xfrm>
        </p:grpSpPr>
        <p:sp>
          <p:nvSpPr>
            <p:cNvPr id="447" name="Google Shape;447;p22"/>
            <p:cNvSpPr/>
            <p:nvPr/>
          </p:nvSpPr>
          <p:spPr>
            <a:xfrm>
              <a:off x="3939" y="512987"/>
              <a:ext cx="6295401" cy="538508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48000" cap="flat" cmpd="thickThin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2"/>
            <p:cNvSpPr txBox="1"/>
            <p:nvPr/>
          </p:nvSpPr>
          <p:spPr>
            <a:xfrm>
              <a:off x="19711" y="528759"/>
              <a:ext cx="6263857" cy="5069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8100" tIns="25400" rIns="381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Республика Беларусь – правовое государство</a:t>
              </a:r>
              <a:endParaRPr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2"/>
            <p:cNvSpPr/>
            <p:nvPr/>
          </p:nvSpPr>
          <p:spPr>
            <a:xfrm>
              <a:off x="633480" y="1051496"/>
              <a:ext cx="629540" cy="38570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50" name="Google Shape;450;p22"/>
            <p:cNvSpPr/>
            <p:nvPr/>
          </p:nvSpPr>
          <p:spPr>
            <a:xfrm>
              <a:off x="1263020" y="1186123"/>
              <a:ext cx="8713721" cy="50214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2"/>
            <p:cNvSpPr txBox="1"/>
            <p:nvPr/>
          </p:nvSpPr>
          <p:spPr>
            <a:xfrm>
              <a:off x="1277727" y="1200830"/>
              <a:ext cx="8684307" cy="47273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 Республике Беларусь признаются и гарантируются права и свободы человека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2"/>
            <p:cNvSpPr/>
            <p:nvPr/>
          </p:nvSpPr>
          <p:spPr>
            <a:xfrm>
              <a:off x="633480" y="1051496"/>
              <a:ext cx="629540" cy="98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53" name="Google Shape;453;p22"/>
            <p:cNvSpPr/>
            <p:nvPr/>
          </p:nvSpPr>
          <p:spPr>
            <a:xfrm>
              <a:off x="1263020" y="1822898"/>
              <a:ext cx="8713721" cy="43219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2"/>
            <p:cNvSpPr txBox="1"/>
            <p:nvPr/>
          </p:nvSpPr>
          <p:spPr>
            <a:xfrm>
              <a:off x="1275679" y="1835557"/>
              <a:ext cx="8688403" cy="40687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 Республике Беларусь обеспечивается равенство всех перед законом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2"/>
            <p:cNvSpPr/>
            <p:nvPr/>
          </p:nvSpPr>
          <p:spPr>
            <a:xfrm>
              <a:off x="633480" y="1051496"/>
              <a:ext cx="629540" cy="201000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56" name="Google Shape;456;p22"/>
            <p:cNvSpPr/>
            <p:nvPr/>
          </p:nvSpPr>
          <p:spPr>
            <a:xfrm>
              <a:off x="1263020" y="2389721"/>
              <a:ext cx="8713721" cy="134356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2"/>
            <p:cNvSpPr txBox="1"/>
            <p:nvPr/>
          </p:nvSpPr>
          <p:spPr>
            <a:xfrm>
              <a:off x="1302372" y="2429073"/>
              <a:ext cx="8635017" cy="126486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 Республике Беларусь власть действует строго в рамках закона и подчиняется ему; государство, все его органы и должностные лица действуют в пределах Конституции и принятого в соответствии с ней законодательства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2"/>
            <p:cNvSpPr/>
            <p:nvPr/>
          </p:nvSpPr>
          <p:spPr>
            <a:xfrm>
              <a:off x="633480" y="1051496"/>
              <a:ext cx="629540" cy="31966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59" name="Google Shape;459;p22"/>
            <p:cNvSpPr/>
            <p:nvPr/>
          </p:nvSpPr>
          <p:spPr>
            <a:xfrm>
              <a:off x="1263020" y="3867916"/>
              <a:ext cx="8713721" cy="76043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2"/>
            <p:cNvSpPr txBox="1"/>
            <p:nvPr/>
          </p:nvSpPr>
          <p:spPr>
            <a:xfrm>
              <a:off x="1285292" y="3890188"/>
              <a:ext cx="8669177" cy="71589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 Республике Беларусь государственная власть осуществляется на основе её разделения на законодательную, исполнительную и судебную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3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Основы конституционного строя Республики Беларусь</a:t>
            </a:r>
            <a:endParaRPr/>
          </a:p>
        </p:txBody>
      </p:sp>
      <p:grpSp>
        <p:nvGrpSpPr>
          <p:cNvPr id="467" name="Google Shape;467;p23"/>
          <p:cNvGrpSpPr/>
          <p:nvPr/>
        </p:nvGrpSpPr>
        <p:grpSpPr>
          <a:xfrm>
            <a:off x="1108839" y="1978717"/>
            <a:ext cx="9972802" cy="4134140"/>
            <a:chOff x="3939" y="503601"/>
            <a:chExt cx="9972802" cy="4134140"/>
          </a:xfrm>
        </p:grpSpPr>
        <p:sp>
          <p:nvSpPr>
            <p:cNvPr id="468" name="Google Shape;468;p23"/>
            <p:cNvSpPr/>
            <p:nvPr/>
          </p:nvSpPr>
          <p:spPr>
            <a:xfrm>
              <a:off x="3939" y="503601"/>
              <a:ext cx="6295401" cy="538508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48000" cap="flat" cmpd="thickThin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3"/>
            <p:cNvSpPr txBox="1"/>
            <p:nvPr/>
          </p:nvSpPr>
          <p:spPr>
            <a:xfrm>
              <a:off x="19711" y="519373"/>
              <a:ext cx="6263857" cy="5069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8100" tIns="25400" rIns="381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Республика Беларусь – правовое государство</a:t>
              </a:r>
              <a:endParaRPr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3"/>
            <p:cNvSpPr/>
            <p:nvPr/>
          </p:nvSpPr>
          <p:spPr>
            <a:xfrm>
              <a:off x="633480" y="1042109"/>
              <a:ext cx="629540" cy="7239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71" name="Google Shape;471;p23"/>
            <p:cNvSpPr/>
            <p:nvPr/>
          </p:nvSpPr>
          <p:spPr>
            <a:xfrm>
              <a:off x="1263020" y="1176736"/>
              <a:ext cx="8713721" cy="117860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3"/>
            <p:cNvSpPr txBox="1"/>
            <p:nvPr/>
          </p:nvSpPr>
          <p:spPr>
            <a:xfrm>
              <a:off x="1297540" y="1211256"/>
              <a:ext cx="8644681" cy="110956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 Республике Беларусь государство регулирует отношения между социальны- ми, национальными и другими общностями на основе принципов равенства пе- ред законом, уважения их прав и интересов 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3"/>
            <p:cNvSpPr/>
            <p:nvPr/>
          </p:nvSpPr>
          <p:spPr>
            <a:xfrm>
              <a:off x="633480" y="1042109"/>
              <a:ext cx="629540" cy="203017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74" name="Google Shape;474;p23"/>
            <p:cNvSpPr/>
            <p:nvPr/>
          </p:nvSpPr>
          <p:spPr>
            <a:xfrm>
              <a:off x="1263020" y="2489970"/>
              <a:ext cx="8713721" cy="116463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3"/>
            <p:cNvSpPr txBox="1"/>
            <p:nvPr/>
          </p:nvSpPr>
          <p:spPr>
            <a:xfrm>
              <a:off x="1297131" y="2524081"/>
              <a:ext cx="8645499" cy="109641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 Республике Беларусь государство ответственно за сохранение историко-куль- турного и духовного наследия, свободное развитие  культур всех национальных общностей, проживающих в Республике Беларусь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633480" y="1042109"/>
              <a:ext cx="629540" cy="317137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77" name="Google Shape;477;p23"/>
            <p:cNvSpPr/>
            <p:nvPr/>
          </p:nvSpPr>
          <p:spPr>
            <a:xfrm>
              <a:off x="1263020" y="3789235"/>
              <a:ext cx="8713721" cy="84850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3"/>
            <p:cNvSpPr txBox="1"/>
            <p:nvPr/>
          </p:nvSpPr>
          <p:spPr>
            <a:xfrm>
              <a:off x="1287872" y="3814087"/>
              <a:ext cx="8664017" cy="79880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 Республике Беларусь религии и вероисповедания равны перед законом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4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Основы конституционного строя Республики Беларусь</a:t>
            </a:r>
            <a:endParaRPr/>
          </a:p>
        </p:txBody>
      </p:sp>
      <p:sp>
        <p:nvSpPr>
          <p:cNvPr id="485" name="Google Shape;485;p24"/>
          <p:cNvSpPr/>
          <p:nvPr/>
        </p:nvSpPr>
        <p:spPr>
          <a:xfrm>
            <a:off x="1906438" y="1544129"/>
            <a:ext cx="9179144" cy="802256"/>
          </a:xfrm>
          <a:prstGeom prst="rect">
            <a:avLst/>
          </a:prstGeom>
          <a:solidFill>
            <a:schemeClr val="lt1"/>
          </a:solidFill>
          <a:ln w="48000" cap="flat" cmpd="thickThin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Ст. 17. Государственными языками в Республике Беларусь являются белорусский и русский языки.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6" name="Google Shape;486;p24" descr="ÐÐ°ÑÑÐ¸Ð½ÐºÐ¸ Ð¿Ð¾ Ð·Ð°Ð¿ÑÐ¾ÑÑ &quot;ÐºÐ¾Ð½ÑÑÐ¸ÑÑÑÐ¸Ñ ÑÐµÑÐ¿ÑÐ±Ð»Ð¸ÐºÐ¸ ÐÐµÐ»Ð°ÑÑÑÑ&quot;"/>
          <p:cNvPicPr preferRelativeResize="0"/>
          <p:nvPr/>
        </p:nvPicPr>
        <p:blipFill rotWithShape="1">
          <a:blip r:embed="rId3">
            <a:alphaModFix/>
          </a:blip>
          <a:srcRect l="1646" t="983" r="1229" b="864"/>
          <a:stretch/>
        </p:blipFill>
        <p:spPr>
          <a:xfrm>
            <a:off x="1104899" y="1544129"/>
            <a:ext cx="535676" cy="80225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grpSp>
        <p:nvGrpSpPr>
          <p:cNvPr id="487" name="Google Shape;487;p24"/>
          <p:cNvGrpSpPr/>
          <p:nvPr/>
        </p:nvGrpSpPr>
        <p:grpSpPr>
          <a:xfrm>
            <a:off x="1106041" y="2627489"/>
            <a:ext cx="9969981" cy="3790190"/>
            <a:chOff x="1141" y="168961"/>
            <a:chExt cx="9969981" cy="3790190"/>
          </a:xfrm>
        </p:grpSpPr>
        <p:sp>
          <p:nvSpPr>
            <p:cNvPr id="488" name="Google Shape;488;p24"/>
            <p:cNvSpPr/>
            <p:nvPr/>
          </p:nvSpPr>
          <p:spPr>
            <a:xfrm>
              <a:off x="4958173" y="1171050"/>
              <a:ext cx="2625071" cy="80679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88700"/>
                  </a:lnTo>
                  <a:lnTo>
                    <a:pt x="120000" y="887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89" name="Google Shape;489;p24"/>
            <p:cNvSpPr/>
            <p:nvPr/>
          </p:nvSpPr>
          <p:spPr>
            <a:xfrm>
              <a:off x="2389018" y="1171050"/>
              <a:ext cx="2569155" cy="80679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88700"/>
                  </a:lnTo>
                  <a:lnTo>
                    <a:pt x="0" y="88700"/>
                  </a:lnTo>
                  <a:lnTo>
                    <a:pt x="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90" name="Google Shape;490;p24"/>
            <p:cNvSpPr/>
            <p:nvPr/>
          </p:nvSpPr>
          <p:spPr>
            <a:xfrm>
              <a:off x="1605766" y="168961"/>
              <a:ext cx="6704815" cy="1002088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4"/>
            <p:cNvSpPr txBox="1"/>
            <p:nvPr/>
          </p:nvSpPr>
          <p:spPr>
            <a:xfrm>
              <a:off x="1605766" y="168961"/>
              <a:ext cx="6704815" cy="100208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Государственные языки Республики Беларусь</a:t>
              </a:r>
              <a:endParaRPr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4"/>
            <p:cNvSpPr/>
            <p:nvPr/>
          </p:nvSpPr>
          <p:spPr>
            <a:xfrm>
              <a:off x="1141" y="1977842"/>
              <a:ext cx="4775754" cy="1981309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4"/>
            <p:cNvSpPr txBox="1"/>
            <p:nvPr/>
          </p:nvSpPr>
          <p:spPr>
            <a:xfrm>
              <a:off x="1141" y="1977842"/>
              <a:ext cx="4775754" cy="198130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белорусский язык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5195368" y="1977842"/>
              <a:ext cx="4775754" cy="1981309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4"/>
            <p:cNvSpPr txBox="1"/>
            <p:nvPr/>
          </p:nvSpPr>
          <p:spPr>
            <a:xfrm>
              <a:off x="5195368" y="1977842"/>
              <a:ext cx="4775754" cy="198130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русский язык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5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Основы конституционного строя Республики Беларусь</a:t>
            </a:r>
            <a:endParaRPr/>
          </a:p>
        </p:txBody>
      </p:sp>
      <p:sp>
        <p:nvSpPr>
          <p:cNvPr id="502" name="Google Shape;502;p25"/>
          <p:cNvSpPr/>
          <p:nvPr/>
        </p:nvSpPr>
        <p:spPr>
          <a:xfrm>
            <a:off x="2139351" y="5244860"/>
            <a:ext cx="5331124" cy="1397480"/>
          </a:xfrm>
          <a:prstGeom prst="rect">
            <a:avLst/>
          </a:prstGeom>
          <a:solidFill>
            <a:schemeClr val="lt1"/>
          </a:solidFill>
          <a:ln w="48000" cap="flat" cmpd="thickThin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Ст. 19. Символами Республики Беларусь как </a:t>
            </a:r>
            <a:r>
              <a:rPr lang="ru-R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су- веренного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государства являются её Государст- венный флаг, Государственный герб и Государ- ственным гимн.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3" name="Google Shape;503;p25" descr="ÐÐ°ÑÑÐ¸Ð½ÐºÐ¸ Ð¿Ð¾ Ð·Ð°Ð¿ÑÐ¾ÑÑ &quot;ÐºÐ¾Ð½ÑÑÐ¸ÑÑÑÐ¸Ñ ÑÐµÑÐ¿ÑÐ±Ð»Ð¸ÐºÐ¸ ÐÐµÐ»Ð°ÑÑÑÑ&quot;"/>
          <p:cNvPicPr preferRelativeResize="0"/>
          <p:nvPr/>
        </p:nvPicPr>
        <p:blipFill rotWithShape="1">
          <a:blip r:embed="rId3">
            <a:alphaModFix/>
          </a:blip>
          <a:srcRect l="1646" t="983" r="1229" b="864"/>
          <a:stretch/>
        </p:blipFill>
        <p:spPr>
          <a:xfrm>
            <a:off x="1104900" y="5244860"/>
            <a:ext cx="933114" cy="139748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504" name="Google Shape;504;p25" descr="https://lh3.googleusercontent.com/proxy/2IYRoiLqORPOWVzh-N600o9wGOu-8vnjryID8w3NaAAc8RH_KrVrPOHyE5Y0YRK2VDlvW4-t7BxowDF6XzchYH5628R9Ez8OGhOmxKT9preizQ"/>
          <p:cNvPicPr preferRelativeResize="0"/>
          <p:nvPr/>
        </p:nvPicPr>
        <p:blipFill rotWithShape="1">
          <a:blip r:embed="rId4">
            <a:alphaModFix/>
          </a:blip>
          <a:srcRect l="17823" t="1097" r="17710" b="1207"/>
          <a:stretch/>
        </p:blipFill>
        <p:spPr>
          <a:xfrm>
            <a:off x="7565367" y="1419724"/>
            <a:ext cx="3520216" cy="533476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25"/>
          <p:cNvSpPr txBox="1"/>
          <p:nvPr/>
        </p:nvSpPr>
        <p:spPr>
          <a:xfrm>
            <a:off x="2699925" y="1419725"/>
            <a:ext cx="5037900" cy="33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Государственные символы Республики Беларусь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6" name="Google Shape;506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4900" y="3740967"/>
            <a:ext cx="6365575" cy="124268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6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Основы конституционного строя Республики Беларусь</a:t>
            </a:r>
            <a:endParaRPr/>
          </a:p>
        </p:txBody>
      </p:sp>
      <p:sp>
        <p:nvSpPr>
          <p:cNvPr id="513" name="Google Shape;513;p26"/>
          <p:cNvSpPr/>
          <p:nvPr/>
        </p:nvSpPr>
        <p:spPr>
          <a:xfrm>
            <a:off x="1871932" y="5747848"/>
            <a:ext cx="9213649" cy="894491"/>
          </a:xfrm>
          <a:prstGeom prst="rect">
            <a:avLst/>
          </a:prstGeom>
          <a:solidFill>
            <a:schemeClr val="lt1"/>
          </a:solidFill>
          <a:ln w="48000" cap="flat" cmpd="thickThin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Ст. 20. Столица Республики Беларусь – город Минск.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4" name="Google Shape;514;p26" descr="ÐÐ°ÑÑÐ¸Ð½ÐºÐ¸ Ð¿Ð¾ Ð·Ð°Ð¿ÑÐ¾ÑÑ &quot;ÐºÐ¾Ð½ÑÑÐ¸ÑÑÑÐ¸Ñ ÑÐµÑÐ¿ÑÐ±Ð»Ð¸ÐºÐ¸ ÐÐµÐ»Ð°ÑÑÑÑ&quot;"/>
          <p:cNvPicPr preferRelativeResize="0"/>
          <p:nvPr/>
        </p:nvPicPr>
        <p:blipFill rotWithShape="1">
          <a:blip r:embed="rId3">
            <a:alphaModFix/>
          </a:blip>
          <a:srcRect l="1646" t="983" r="1229" b="864"/>
          <a:stretch/>
        </p:blipFill>
        <p:spPr>
          <a:xfrm>
            <a:off x="1104900" y="5747847"/>
            <a:ext cx="597262" cy="89449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515" name="Google Shape;515;p26"/>
          <p:cNvSpPr txBox="1"/>
          <p:nvPr/>
        </p:nvSpPr>
        <p:spPr>
          <a:xfrm>
            <a:off x="4007549" y="1419725"/>
            <a:ext cx="2248800" cy="33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Республика Беларусь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6" name="Google Shape;516;p26" descr="https://ruskline.ru/images/cms/data/kartografiya/belarus_2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56487" y="1419723"/>
            <a:ext cx="4691452" cy="408156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7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Избирательная система Республики Беларусь</a:t>
            </a:r>
            <a:endParaRPr/>
          </a:p>
        </p:txBody>
      </p:sp>
      <p:grpSp>
        <p:nvGrpSpPr>
          <p:cNvPr id="523" name="Google Shape;523;p27"/>
          <p:cNvGrpSpPr/>
          <p:nvPr/>
        </p:nvGrpSpPr>
        <p:grpSpPr>
          <a:xfrm>
            <a:off x="1687143" y="1747538"/>
            <a:ext cx="8816194" cy="4078913"/>
            <a:chOff x="0" y="419070"/>
            <a:chExt cx="8816194" cy="4078913"/>
          </a:xfrm>
        </p:grpSpPr>
        <p:sp>
          <p:nvSpPr>
            <p:cNvPr id="524" name="Google Shape;524;p27"/>
            <p:cNvSpPr/>
            <p:nvPr/>
          </p:nvSpPr>
          <p:spPr>
            <a:xfrm>
              <a:off x="7782865" y="2609290"/>
              <a:ext cx="610056" cy="16842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25" name="Google Shape;525;p27"/>
            <p:cNvSpPr/>
            <p:nvPr/>
          </p:nvSpPr>
          <p:spPr>
            <a:xfrm>
              <a:off x="7774244" y="2609290"/>
              <a:ext cx="618677" cy="109175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26" name="Google Shape;526;p27"/>
            <p:cNvSpPr/>
            <p:nvPr/>
          </p:nvSpPr>
          <p:spPr>
            <a:xfrm>
              <a:off x="7765607" y="2609290"/>
              <a:ext cx="627314" cy="4733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27" name="Google Shape;527;p27"/>
            <p:cNvSpPr/>
            <p:nvPr/>
          </p:nvSpPr>
          <p:spPr>
            <a:xfrm>
              <a:off x="6653084" y="1586849"/>
              <a:ext cx="91440" cy="11545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1345" y="0"/>
                  </a:lnTo>
                  <a:lnTo>
                    <a:pt x="61345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28" name="Google Shape;528;p27"/>
            <p:cNvSpPr/>
            <p:nvPr/>
          </p:nvSpPr>
          <p:spPr>
            <a:xfrm>
              <a:off x="4408097" y="927677"/>
              <a:ext cx="2290706" cy="34747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29" name="Google Shape;529;p27"/>
            <p:cNvSpPr/>
            <p:nvPr/>
          </p:nvSpPr>
          <p:spPr>
            <a:xfrm>
              <a:off x="2070644" y="1579932"/>
              <a:ext cx="91440" cy="11609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791" y="0"/>
                  </a:moveTo>
                  <a:lnTo>
                    <a:pt x="60000" y="0"/>
                  </a:lnTo>
                  <a:lnTo>
                    <a:pt x="6000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30" name="Google Shape;530;p27"/>
            <p:cNvSpPr/>
            <p:nvPr/>
          </p:nvSpPr>
          <p:spPr>
            <a:xfrm>
              <a:off x="2116968" y="927677"/>
              <a:ext cx="2291128" cy="34056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58781"/>
                  </a:lnTo>
                  <a:lnTo>
                    <a:pt x="0" y="58781"/>
                  </a:lnTo>
                  <a:lnTo>
                    <a:pt x="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31" name="Google Shape;531;p27"/>
            <p:cNvSpPr/>
            <p:nvPr/>
          </p:nvSpPr>
          <p:spPr>
            <a:xfrm>
              <a:off x="2967484" y="419070"/>
              <a:ext cx="2881226" cy="508606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7"/>
            <p:cNvSpPr txBox="1"/>
            <p:nvPr/>
          </p:nvSpPr>
          <p:spPr>
            <a:xfrm>
              <a:off x="2967484" y="419070"/>
              <a:ext cx="2881226" cy="50860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Избирательная система</a:t>
              </a:r>
              <a:endParaRPr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0" y="1268237"/>
              <a:ext cx="4233937" cy="311694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7"/>
            <p:cNvSpPr txBox="1"/>
            <p:nvPr/>
          </p:nvSpPr>
          <p:spPr>
            <a:xfrm>
              <a:off x="0" y="1268237"/>
              <a:ext cx="4233937" cy="31169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 широком смысле</a:t>
              </a:r>
              <a:endParaRPr sz="1800" b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0" y="1696031"/>
              <a:ext cx="4232729" cy="906988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7"/>
            <p:cNvSpPr txBox="1"/>
            <p:nvPr/>
          </p:nvSpPr>
          <p:spPr>
            <a:xfrm>
              <a:off x="0" y="1696031"/>
              <a:ext cx="4232729" cy="90698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процедура формирования представи- тельных органов власти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4581835" y="1275154"/>
              <a:ext cx="4233937" cy="311694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7"/>
            <p:cNvSpPr txBox="1"/>
            <p:nvPr/>
          </p:nvSpPr>
          <p:spPr>
            <a:xfrm>
              <a:off x="4581835" y="1275154"/>
              <a:ext cx="4233937" cy="31169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 узком смысле</a:t>
              </a:r>
              <a:endParaRPr sz="1800" b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4583465" y="1702302"/>
              <a:ext cx="4232729" cy="906988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7"/>
            <p:cNvSpPr txBox="1"/>
            <p:nvPr/>
          </p:nvSpPr>
          <p:spPr>
            <a:xfrm>
              <a:off x="4583465" y="1702302"/>
              <a:ext cx="4232729" cy="90698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способ распределения мандатов между кандидатами, т.е. подведения итогов выборов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5379402" y="2878237"/>
              <a:ext cx="2386205" cy="408905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7"/>
            <p:cNvSpPr txBox="1"/>
            <p:nvPr/>
          </p:nvSpPr>
          <p:spPr>
            <a:xfrm>
              <a:off x="5379402" y="2878237"/>
              <a:ext cx="2386205" cy="40890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мажоритарная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5388039" y="3496597"/>
              <a:ext cx="2386205" cy="408905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7"/>
            <p:cNvSpPr txBox="1"/>
            <p:nvPr/>
          </p:nvSpPr>
          <p:spPr>
            <a:xfrm>
              <a:off x="5388039" y="3496597"/>
              <a:ext cx="2386205" cy="40890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пропорциональная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5396660" y="4089078"/>
              <a:ext cx="2386205" cy="408905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7"/>
            <p:cNvSpPr txBox="1"/>
            <p:nvPr/>
          </p:nvSpPr>
          <p:spPr>
            <a:xfrm>
              <a:off x="5396660" y="4089078"/>
              <a:ext cx="2386205" cy="40890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смешанная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28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Избирательная система Республики Беларусь</a:t>
            </a:r>
            <a:endParaRPr/>
          </a:p>
        </p:txBody>
      </p:sp>
      <p:graphicFrame>
        <p:nvGraphicFramePr>
          <p:cNvPr id="553" name="Google Shape;553;p28"/>
          <p:cNvGraphicFramePr/>
          <p:nvPr/>
        </p:nvGraphicFramePr>
        <p:xfrm>
          <a:off x="1104900" y="1350679"/>
          <a:ext cx="9980700" cy="5352025"/>
        </p:xfrm>
        <a:graphic>
          <a:graphicData uri="http://schemas.openxmlformats.org/drawingml/2006/table">
            <a:tbl>
              <a:tblPr firstRow="1">
                <a:noFill/>
                <a:tableStyleId>{4DCE73C6-2E74-4501-A983-9A5302B3B2A9}</a:tableStyleId>
              </a:tblPr>
              <a:tblGrid>
                <a:gridCol w="449725"/>
                <a:gridCol w="1798850"/>
                <a:gridCol w="5228250"/>
                <a:gridCol w="2503875"/>
              </a:tblGrid>
              <a:tr h="63675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Виды избирательных систем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59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Система</a:t>
                      </a:r>
                      <a:endParaRPr sz="18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9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Сущность</a:t>
                      </a:r>
                      <a:endParaRPr sz="18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9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Пример</a:t>
                      </a:r>
                      <a:endParaRPr sz="18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9D6"/>
                    </a:solidFill>
                  </a:tcPr>
                </a:tc>
              </a:tr>
              <a:tr h="1863500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Мажоритарная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абсолютного большинства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Мандат (полномочия) получает кандидат, наб- равший более 50% голосов от числа явившихся на выборы граждан (например, 50% + 1 голос). В случае необходимости проводится второй тур, куда проходят 2 кандидата, набравшие больше голосов, чем остальные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Великобритания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1275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квалифициро-ванного боль- шинства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Побеждает кандидат, набравший количество голосов, значительно превышающее половину (например, 2/3) голосов от общего количества избирателей в соответствующем округе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Азербайджан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980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относительно-го большинст- ва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Мандат получает кандидат, набравший больше голосов, чем кто-либо из его конкурентов (мо- жет быть и меньше, чем 50%)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США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9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Избирательная система Республики Беларусь</a:t>
            </a:r>
            <a:endParaRPr/>
          </a:p>
        </p:txBody>
      </p:sp>
      <p:graphicFrame>
        <p:nvGraphicFramePr>
          <p:cNvPr id="560" name="Google Shape;560;p29"/>
          <p:cNvGraphicFramePr/>
          <p:nvPr/>
        </p:nvGraphicFramePr>
        <p:xfrm>
          <a:off x="1104900" y="1363737"/>
          <a:ext cx="9980675" cy="5278600"/>
        </p:xfrm>
        <a:graphic>
          <a:graphicData uri="http://schemas.openxmlformats.org/drawingml/2006/table">
            <a:tbl>
              <a:tblPr firstRow="1">
                <a:noFill/>
                <a:tableStyleId>{4DCE73C6-2E74-4501-A983-9A5302B3B2A9}</a:tableStyleId>
              </a:tblPr>
              <a:tblGrid>
                <a:gridCol w="2495175"/>
                <a:gridCol w="5801650"/>
                <a:gridCol w="1683850"/>
              </a:tblGrid>
              <a:tr h="72580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Виды избирательных систем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9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Система</a:t>
                      </a:r>
                      <a:endParaRPr sz="18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9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Сущность</a:t>
                      </a:r>
                      <a:endParaRPr sz="18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9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Пример</a:t>
                      </a:r>
                      <a:endParaRPr sz="18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9D6"/>
                    </a:solidFill>
                  </a:tcPr>
                </a:tc>
              </a:tr>
              <a:tr h="3159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Пропорциональная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Избиратели голосуют не за отдельных кандидатов, а за партийные списки. Места в парламенте распре- деляются пропорционально полученным голосам. Депутатские мандаты получают члены партий в соответствии с числом поданных за них голосов. Для того чтобы обеспечить эффективное использование этой системы, устанавливается заградительный барьер, лишающий малые партии, набравшие слиш- ком мало голосов, возможности участвовать в рас- пределении депутатских мандатов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Испания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713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Смешанная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Одна часть парламента избирается по мажоритарной системе, а другая – по пропорциональной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Россия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Конституция – Основной Закон государства</a:t>
            </a: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>
            <a:off x="1109987" y="3236713"/>
            <a:ext cx="9970506" cy="3214036"/>
            <a:chOff x="5087" y="174336"/>
            <a:chExt cx="9970506" cy="3214036"/>
          </a:xfrm>
        </p:grpSpPr>
        <p:sp>
          <p:nvSpPr>
            <p:cNvPr id="141" name="Google Shape;141;p3"/>
            <p:cNvSpPr/>
            <p:nvPr/>
          </p:nvSpPr>
          <p:spPr>
            <a:xfrm>
              <a:off x="4990341" y="906105"/>
              <a:ext cx="3425949" cy="30734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42" name="Google Shape;142;p3"/>
            <p:cNvSpPr/>
            <p:nvPr/>
          </p:nvSpPr>
          <p:spPr>
            <a:xfrm>
              <a:off x="4944621" y="906105"/>
              <a:ext cx="91440" cy="30734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43" name="Google Shape;143;p3"/>
            <p:cNvSpPr/>
            <p:nvPr/>
          </p:nvSpPr>
          <p:spPr>
            <a:xfrm>
              <a:off x="1564391" y="906105"/>
              <a:ext cx="3425949" cy="30734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44" name="Google Shape;144;p3"/>
            <p:cNvSpPr/>
            <p:nvPr/>
          </p:nvSpPr>
          <p:spPr>
            <a:xfrm>
              <a:off x="1846693" y="174336"/>
              <a:ext cx="6287295" cy="731768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 txBox="1"/>
            <p:nvPr/>
          </p:nvSpPr>
          <p:spPr>
            <a:xfrm>
              <a:off x="1846693" y="174336"/>
              <a:ext cx="6287295" cy="73176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все остальные законы в государстве не должны противоречить Конституции</a:t>
              </a:r>
              <a:endParaRPr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087" y="1213447"/>
              <a:ext cx="3118606" cy="2174925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 txBox="1"/>
            <p:nvPr/>
          </p:nvSpPr>
          <p:spPr>
            <a:xfrm>
              <a:off x="5087" y="1213447"/>
              <a:ext cx="3118606" cy="217492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 Конституции определяется государственное устройство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431037" y="1213447"/>
              <a:ext cx="3118606" cy="2174925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 txBox="1"/>
            <p:nvPr/>
          </p:nvSpPr>
          <p:spPr>
            <a:xfrm>
              <a:off x="3431037" y="1213447"/>
              <a:ext cx="3118606" cy="217492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 Конституции закрепляются права, свободы и обязанности граждан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6856987" y="1213447"/>
              <a:ext cx="3118606" cy="2174925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 txBox="1"/>
            <p:nvPr/>
          </p:nvSpPr>
          <p:spPr>
            <a:xfrm>
              <a:off x="6856987" y="1213447"/>
              <a:ext cx="3118606" cy="217492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 Конституции устанавливаются полномочия органов государственной власти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" name="Google Shape;152;p3"/>
          <p:cNvGrpSpPr/>
          <p:nvPr/>
        </p:nvGrpSpPr>
        <p:grpSpPr>
          <a:xfrm>
            <a:off x="2343430" y="1501735"/>
            <a:ext cx="7503622" cy="731768"/>
            <a:chOff x="1846693" y="174336"/>
            <a:chExt cx="6287295" cy="731768"/>
          </a:xfrm>
        </p:grpSpPr>
        <p:sp>
          <p:nvSpPr>
            <p:cNvPr id="153" name="Google Shape;153;p3"/>
            <p:cNvSpPr/>
            <p:nvPr/>
          </p:nvSpPr>
          <p:spPr>
            <a:xfrm>
              <a:off x="1846693" y="174336"/>
              <a:ext cx="6287295" cy="731768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 txBox="1"/>
            <p:nvPr/>
          </p:nvSpPr>
          <p:spPr>
            <a:xfrm>
              <a:off x="1846693" y="174336"/>
              <a:ext cx="6287295" cy="731768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Конституция </a:t>
              </a: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(от лат. </a:t>
              </a:r>
              <a:r>
                <a:rPr lang="ru-RU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constitutio</a:t>
              </a: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- установление, устройство) - это Основной Закон государства, имеющий высшую юридическую силу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5" name="Google Shape;155;p3"/>
          <p:cNvSpPr/>
          <p:nvPr/>
        </p:nvSpPr>
        <p:spPr>
          <a:xfrm>
            <a:off x="5439633" y="2233504"/>
            <a:ext cx="1311215" cy="975522"/>
          </a:xfrm>
          <a:prstGeom prst="downArrow">
            <a:avLst>
              <a:gd name="adj1" fmla="val 50000"/>
              <a:gd name="adj2" fmla="val 58843"/>
            </a:avLst>
          </a:prstGeom>
          <a:solidFill>
            <a:schemeClr val="lt1"/>
          </a:solidFill>
          <a:ln w="48000" cap="flat" cmpd="thickThin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30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Избирательная система Республики Беларусь</a:t>
            </a:r>
            <a:endParaRPr/>
          </a:p>
        </p:txBody>
      </p:sp>
      <p:grpSp>
        <p:nvGrpSpPr>
          <p:cNvPr id="567" name="Google Shape;567;p30"/>
          <p:cNvGrpSpPr/>
          <p:nvPr/>
        </p:nvGrpSpPr>
        <p:grpSpPr>
          <a:xfrm>
            <a:off x="1849333" y="3311699"/>
            <a:ext cx="8544217" cy="2923729"/>
            <a:chOff x="4559" y="462123"/>
            <a:chExt cx="8544217" cy="2923729"/>
          </a:xfrm>
        </p:grpSpPr>
        <p:sp>
          <p:nvSpPr>
            <p:cNvPr id="568" name="Google Shape;568;p30"/>
            <p:cNvSpPr/>
            <p:nvPr/>
          </p:nvSpPr>
          <p:spPr>
            <a:xfrm>
              <a:off x="6430485" y="1955338"/>
              <a:ext cx="91440" cy="42310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69" name="Google Shape;569;p30"/>
            <p:cNvSpPr/>
            <p:nvPr/>
          </p:nvSpPr>
          <p:spPr>
            <a:xfrm>
              <a:off x="4248472" y="1007310"/>
              <a:ext cx="2227733" cy="42310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70" name="Google Shape;570;p30"/>
            <p:cNvSpPr/>
            <p:nvPr/>
          </p:nvSpPr>
          <p:spPr>
            <a:xfrm>
              <a:off x="1975018" y="1955338"/>
              <a:ext cx="91440" cy="42310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71" name="Google Shape;571;p30"/>
            <p:cNvSpPr/>
            <p:nvPr/>
          </p:nvSpPr>
          <p:spPr>
            <a:xfrm>
              <a:off x="2020738" y="1007310"/>
              <a:ext cx="2227733" cy="42310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72" name="Google Shape;572;p30"/>
            <p:cNvSpPr/>
            <p:nvPr/>
          </p:nvSpPr>
          <p:spPr>
            <a:xfrm>
              <a:off x="2291659" y="462123"/>
              <a:ext cx="3913625" cy="545187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0"/>
            <p:cNvSpPr txBox="1"/>
            <p:nvPr/>
          </p:nvSpPr>
          <p:spPr>
            <a:xfrm>
              <a:off x="2348109" y="462123"/>
              <a:ext cx="3913500" cy="5451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мажоритарная</a:t>
              </a:r>
              <a:endParaRPr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4" name="Google Shape;574;p30"/>
            <p:cNvSpPr/>
            <p:nvPr/>
          </p:nvSpPr>
          <p:spPr>
            <a:xfrm>
              <a:off x="4559" y="1430420"/>
              <a:ext cx="4032357" cy="524918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0"/>
            <p:cNvSpPr txBox="1"/>
            <p:nvPr/>
          </p:nvSpPr>
          <p:spPr>
            <a:xfrm>
              <a:off x="61009" y="1430420"/>
              <a:ext cx="4032300" cy="5250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относительного большинства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6" name="Google Shape;576;p30"/>
            <p:cNvSpPr/>
            <p:nvPr/>
          </p:nvSpPr>
          <p:spPr>
            <a:xfrm>
              <a:off x="4559" y="2378448"/>
              <a:ext cx="4032357" cy="1007404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0"/>
            <p:cNvSpPr txBox="1"/>
            <p:nvPr/>
          </p:nvSpPr>
          <p:spPr>
            <a:xfrm>
              <a:off x="61009" y="2378448"/>
              <a:ext cx="4032300" cy="10074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 избрании депутатов Палаты представителей Национального собрания Республики Беларусь и депутатов местных Советов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8" name="Google Shape;578;p30"/>
            <p:cNvSpPr/>
            <p:nvPr/>
          </p:nvSpPr>
          <p:spPr>
            <a:xfrm>
              <a:off x="4460026" y="1430420"/>
              <a:ext cx="4032357" cy="524918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0"/>
            <p:cNvSpPr txBox="1"/>
            <p:nvPr/>
          </p:nvSpPr>
          <p:spPr>
            <a:xfrm>
              <a:off x="4516476" y="1430420"/>
              <a:ext cx="4032300" cy="5250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абсолютного большинства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0" name="Google Shape;580;p30"/>
            <p:cNvSpPr/>
            <p:nvPr/>
          </p:nvSpPr>
          <p:spPr>
            <a:xfrm>
              <a:off x="4460026" y="2378448"/>
              <a:ext cx="4032357" cy="1007404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0"/>
            <p:cNvSpPr txBox="1"/>
            <p:nvPr/>
          </p:nvSpPr>
          <p:spPr>
            <a:xfrm>
              <a:off x="4460026" y="2378448"/>
              <a:ext cx="4032357" cy="100740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 избрании Президента Республики Беларусь и Совета Республики Национального собрания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582" name="Google Shape;582;p30"/>
          <p:cNvGrpSpPr/>
          <p:nvPr/>
        </p:nvGrpSpPr>
        <p:grpSpPr>
          <a:xfrm>
            <a:off x="3364070" y="1823484"/>
            <a:ext cx="5472608" cy="648072"/>
            <a:chOff x="2304251" y="2218"/>
            <a:chExt cx="3888440" cy="1000921"/>
          </a:xfrm>
        </p:grpSpPr>
        <p:sp>
          <p:nvSpPr>
            <p:cNvPr id="583" name="Google Shape;583;p30"/>
            <p:cNvSpPr/>
            <p:nvPr/>
          </p:nvSpPr>
          <p:spPr>
            <a:xfrm>
              <a:off x="2304251" y="2218"/>
              <a:ext cx="3888440" cy="1000921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0"/>
            <p:cNvSpPr/>
            <p:nvPr/>
          </p:nvSpPr>
          <p:spPr>
            <a:xfrm>
              <a:off x="2304251" y="2218"/>
              <a:ext cx="3888440" cy="1000921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Избирательная система Республики Беларусь</a:t>
              </a:r>
              <a:endParaRPr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585" name="Google Shape;585;p30"/>
          <p:cNvGrpSpPr/>
          <p:nvPr/>
        </p:nvGrpSpPr>
        <p:grpSpPr>
          <a:xfrm>
            <a:off x="4984250" y="2559597"/>
            <a:ext cx="2232248" cy="648072"/>
            <a:chOff x="2304251" y="2218"/>
            <a:chExt cx="3888440" cy="1000921"/>
          </a:xfrm>
        </p:grpSpPr>
        <p:sp>
          <p:nvSpPr>
            <p:cNvPr id="586" name="Google Shape;586;p30"/>
            <p:cNvSpPr/>
            <p:nvPr/>
          </p:nvSpPr>
          <p:spPr>
            <a:xfrm>
              <a:off x="2304251" y="2218"/>
              <a:ext cx="3888440" cy="100092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48000" cap="flat" cmpd="thickThin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0"/>
            <p:cNvSpPr/>
            <p:nvPr/>
          </p:nvSpPr>
          <p:spPr>
            <a:xfrm>
              <a:off x="2304251" y="2218"/>
              <a:ext cx="3888440" cy="100092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48000" cap="flat" cmpd="thickThin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1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Избирательная система Республики Беларусь</a:t>
            </a:r>
            <a:endParaRPr/>
          </a:p>
        </p:txBody>
      </p:sp>
      <p:graphicFrame>
        <p:nvGraphicFramePr>
          <p:cNvPr id="594" name="Google Shape;594;p31"/>
          <p:cNvGraphicFramePr/>
          <p:nvPr/>
        </p:nvGraphicFramePr>
        <p:xfrm>
          <a:off x="1104900" y="1427480"/>
          <a:ext cx="9980700" cy="5156280"/>
        </p:xfrm>
        <a:graphic>
          <a:graphicData uri="http://schemas.openxmlformats.org/drawingml/2006/table">
            <a:tbl>
              <a:tblPr firstRow="1">
                <a:noFill/>
                <a:tableStyleId>{4DCE73C6-2E74-4501-A983-9A5302B3B2A9}</a:tableStyleId>
              </a:tblPr>
              <a:tblGrid>
                <a:gridCol w="2043750"/>
                <a:gridCol w="7936950"/>
              </a:tblGrid>
              <a:tr h="3708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Избирательные цензы в Республике Беларусь</a:t>
                      </a:r>
                      <a:endParaRPr sz="20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Право избирать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Граждане Республики Беларусь, достигшие 18 лет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370850">
                <a:tc row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Право быть изб- ранным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 местные Советы депутатов – граждане Республики Беларусь, достигшие 18 лет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370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 Палату представителей Национального собрания – граждане Республи- ки Беларусь, достигшие 21 года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370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 Совет Республики Национального собрания – граждане Республики Бе- ларусь, достигшие 30 лет, при условии проживания 5 лет в округе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370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 Президенты Республики Беларусь – граждане Республики Беларусь по рождению, достигшие 40 лет, не менее 20 лет перед выборами проживаю- щие в Беларуси, не имеющие и не имевшие ранее иностранного граждан- ства или вида на жительство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 выборах не уча- ствуют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Лица, признанные судом недееспособными. Лица, содержащиеся по при- говору суда в местах лишения свободы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 голосовании не участвуют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Лица, в отношении которых принята такая мера пресечения, как содержа- ние под стражей (но они сохраняют возможность быть избранными)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2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Принципы и основные стадии избирательного процесса в Республике Беларусь</a:t>
            </a:r>
            <a:endParaRPr/>
          </a:p>
        </p:txBody>
      </p:sp>
      <p:graphicFrame>
        <p:nvGraphicFramePr>
          <p:cNvPr id="601" name="Google Shape;601;p32"/>
          <p:cNvGraphicFramePr/>
          <p:nvPr/>
        </p:nvGraphicFramePr>
        <p:xfrm>
          <a:off x="1104900" y="1352956"/>
          <a:ext cx="9980675" cy="5358400"/>
        </p:xfrm>
        <a:graphic>
          <a:graphicData uri="http://schemas.openxmlformats.org/drawingml/2006/table">
            <a:tbl>
              <a:tblPr firstRow="1">
                <a:noFill/>
                <a:tableStyleId>{4DCE73C6-2E74-4501-A983-9A5302B3B2A9}</a:tableStyleId>
              </a:tblPr>
              <a:tblGrid>
                <a:gridCol w="2655125"/>
                <a:gridCol w="7325550"/>
              </a:tblGrid>
              <a:tr h="66527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Принципы выборов</a:t>
                      </a:r>
                      <a:endParaRPr sz="20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4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Всеобщие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Право избирать имеют граждане Республики Беларусь, достигшие 18 лет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825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Свободные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Избиратель лично решает, участвовать ли ему в выборах, за кого голосовать. Подготовка и проведение выборов открытые и гласные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1163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Равные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Избиратели имеют равное количество голосов. Кандидаты, избира- емые на государственные должности, участвуют в выборах на рав- ных основаниях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1074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Прямые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Депутаты и Президент избираются гражданами непосредственно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814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Тайное голосование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Контроль за волеизъявлением избирателей в ходе голосования зап- рещён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33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Принципы и основные стадии избирательного процесса в Республике Беларусь</a:t>
            </a:r>
            <a:endParaRPr/>
          </a:p>
        </p:txBody>
      </p:sp>
      <p:grpSp>
        <p:nvGrpSpPr>
          <p:cNvPr id="608" name="Google Shape;608;p33"/>
          <p:cNvGrpSpPr/>
          <p:nvPr/>
        </p:nvGrpSpPr>
        <p:grpSpPr>
          <a:xfrm>
            <a:off x="1687143" y="1969588"/>
            <a:ext cx="8816194" cy="3458485"/>
            <a:chOff x="0" y="796426"/>
            <a:chExt cx="8816194" cy="3458485"/>
          </a:xfrm>
        </p:grpSpPr>
        <p:sp>
          <p:nvSpPr>
            <p:cNvPr id="609" name="Google Shape;609;p33"/>
            <p:cNvSpPr/>
            <p:nvPr/>
          </p:nvSpPr>
          <p:spPr>
            <a:xfrm>
              <a:off x="6644463" y="2654127"/>
              <a:ext cx="91440" cy="32070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2659" y="0"/>
                  </a:moveTo>
                  <a:lnTo>
                    <a:pt x="72659" y="54991"/>
                  </a:lnTo>
                  <a:lnTo>
                    <a:pt x="60000" y="54991"/>
                  </a:lnTo>
                  <a:lnTo>
                    <a:pt x="6000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10" name="Google Shape;610;p33"/>
            <p:cNvSpPr/>
            <p:nvPr/>
          </p:nvSpPr>
          <p:spPr>
            <a:xfrm>
              <a:off x="6653084" y="1964204"/>
              <a:ext cx="91440" cy="11545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1345" y="0"/>
                  </a:lnTo>
                  <a:lnTo>
                    <a:pt x="61345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11" name="Google Shape;611;p33"/>
            <p:cNvSpPr/>
            <p:nvPr/>
          </p:nvSpPr>
          <p:spPr>
            <a:xfrm>
              <a:off x="4408097" y="1305033"/>
              <a:ext cx="2290706" cy="34747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12" name="Google Shape;612;p33"/>
            <p:cNvSpPr/>
            <p:nvPr/>
          </p:nvSpPr>
          <p:spPr>
            <a:xfrm>
              <a:off x="2071083" y="3352431"/>
              <a:ext cx="91440" cy="1404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770" y="0"/>
                  </a:lnTo>
                  <a:lnTo>
                    <a:pt x="6077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13" name="Google Shape;613;p33"/>
            <p:cNvSpPr/>
            <p:nvPr/>
          </p:nvSpPr>
          <p:spPr>
            <a:xfrm>
              <a:off x="2070644" y="2647856"/>
              <a:ext cx="91440" cy="12857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575" y="0"/>
                  </a:lnTo>
                  <a:lnTo>
                    <a:pt x="60575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14" name="Google Shape;614;p33"/>
            <p:cNvSpPr/>
            <p:nvPr/>
          </p:nvSpPr>
          <p:spPr>
            <a:xfrm>
              <a:off x="2070644" y="1957288"/>
              <a:ext cx="91440" cy="11609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791" y="0"/>
                  </a:moveTo>
                  <a:lnTo>
                    <a:pt x="60000" y="0"/>
                  </a:lnTo>
                  <a:lnTo>
                    <a:pt x="6000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15" name="Google Shape;615;p33"/>
            <p:cNvSpPr/>
            <p:nvPr/>
          </p:nvSpPr>
          <p:spPr>
            <a:xfrm>
              <a:off x="2116968" y="1305033"/>
              <a:ext cx="2291128" cy="34056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58781"/>
                  </a:lnTo>
                  <a:lnTo>
                    <a:pt x="0" y="58781"/>
                  </a:lnTo>
                  <a:lnTo>
                    <a:pt x="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16" name="Google Shape;616;p33"/>
            <p:cNvSpPr/>
            <p:nvPr/>
          </p:nvSpPr>
          <p:spPr>
            <a:xfrm>
              <a:off x="2501658" y="796426"/>
              <a:ext cx="3812878" cy="508606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3"/>
            <p:cNvSpPr txBox="1"/>
            <p:nvPr/>
          </p:nvSpPr>
          <p:spPr>
            <a:xfrm>
              <a:off x="2501658" y="796426"/>
              <a:ext cx="3812878" cy="50860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Выборы в Республике Беларусь</a:t>
              </a:r>
              <a:endParaRPr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0" y="1645593"/>
              <a:ext cx="4233937" cy="311694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3"/>
            <p:cNvSpPr txBox="1"/>
            <p:nvPr/>
          </p:nvSpPr>
          <p:spPr>
            <a:xfrm>
              <a:off x="0" y="1645593"/>
              <a:ext cx="4233937" cy="31169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прямые</a:t>
              </a:r>
              <a:endParaRPr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0" y="2073386"/>
              <a:ext cx="4232729" cy="574469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3"/>
            <p:cNvSpPr txBox="1"/>
            <p:nvPr/>
          </p:nvSpPr>
          <p:spPr>
            <a:xfrm>
              <a:off x="0" y="2073386"/>
              <a:ext cx="4232729" cy="57446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 местные Советы депутатов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0" y="2776431"/>
              <a:ext cx="4233606" cy="576000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3"/>
            <p:cNvSpPr txBox="1"/>
            <p:nvPr/>
          </p:nvSpPr>
          <p:spPr>
            <a:xfrm>
              <a:off x="0" y="2776431"/>
              <a:ext cx="4233606" cy="5760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 Палату представителей Националь- ного собрания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587" y="3492870"/>
              <a:ext cx="4233606" cy="576000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3"/>
            <p:cNvSpPr txBox="1"/>
            <p:nvPr/>
          </p:nvSpPr>
          <p:spPr>
            <a:xfrm>
              <a:off x="587" y="3492870"/>
              <a:ext cx="4233606" cy="5760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 Президенты Республики Беларусь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4581835" y="1652509"/>
              <a:ext cx="4233937" cy="311694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3"/>
            <p:cNvSpPr txBox="1"/>
            <p:nvPr/>
          </p:nvSpPr>
          <p:spPr>
            <a:xfrm>
              <a:off x="4581835" y="1652509"/>
              <a:ext cx="4233937" cy="31169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косвенные</a:t>
              </a:r>
              <a:endParaRPr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4583465" y="2079657"/>
              <a:ext cx="4232729" cy="574469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3"/>
            <p:cNvSpPr txBox="1"/>
            <p:nvPr/>
          </p:nvSpPr>
          <p:spPr>
            <a:xfrm>
              <a:off x="4583465" y="2079657"/>
              <a:ext cx="4232729" cy="57446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 Совет Республики Национального собрания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4573380" y="2974832"/>
              <a:ext cx="4233606" cy="1280079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3"/>
            <p:cNvSpPr txBox="1"/>
            <p:nvPr/>
          </p:nvSpPr>
          <p:spPr>
            <a:xfrm>
              <a:off x="4573380" y="2974832"/>
              <a:ext cx="4233606" cy="128007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 8 человек от 6 областей и г. Минска выбираются местными Советами деп- утатов базового уровня (56 членов), 8 назначаются Президентом = всего 64 члена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632" name="Google Shape;632;p33"/>
          <p:cNvSpPr/>
          <p:nvPr/>
        </p:nvSpPr>
        <p:spPr>
          <a:xfrm>
            <a:off x="8336280" y="3846618"/>
            <a:ext cx="91440" cy="32070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2659" y="0"/>
                </a:moveTo>
                <a:lnTo>
                  <a:pt x="72659" y="54991"/>
                </a:lnTo>
                <a:lnTo>
                  <a:pt x="60000" y="54991"/>
                </a:lnTo>
                <a:lnTo>
                  <a:pt x="60000" y="120000"/>
                </a:lnTo>
              </a:path>
            </a:pathLst>
          </a:custGeom>
          <a:noFill/>
          <a:ln w="48000" cap="flat" cmpd="thickThin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5000" dist="25000" dir="5400000" rotWithShape="0">
              <a:srgbClr val="000000">
                <a:alpha val="37647"/>
              </a:srgbClr>
            </a:outerShdw>
          </a:effectLst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34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Принципы и основные стадии избирательного процесса в Республике Беларусь</a:t>
            </a:r>
            <a:endParaRPr/>
          </a:p>
        </p:txBody>
      </p:sp>
      <p:pic>
        <p:nvPicPr>
          <p:cNvPr id="639" name="Google Shape;63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9818" y="1449237"/>
            <a:ext cx="3645764" cy="52911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640" name="Google Shape;640;p34"/>
          <p:cNvSpPr txBox="1"/>
          <p:nvPr/>
        </p:nvSpPr>
        <p:spPr>
          <a:xfrm>
            <a:off x="2332979" y="6401820"/>
            <a:ext cx="5106839" cy="3385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Избирательный кодекс Республики Беларусь. 2000 г.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641" name="Google Shape;641;p34"/>
          <p:cNvGrpSpPr/>
          <p:nvPr/>
        </p:nvGrpSpPr>
        <p:grpSpPr>
          <a:xfrm>
            <a:off x="1123829" y="1466036"/>
            <a:ext cx="6208623" cy="725073"/>
            <a:chOff x="67" y="2742038"/>
            <a:chExt cx="4010278" cy="2634131"/>
          </a:xfrm>
        </p:grpSpPr>
        <p:sp>
          <p:nvSpPr>
            <p:cNvPr id="642" name="Google Shape;642;p34"/>
            <p:cNvSpPr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4"/>
            <p:cNvSpPr txBox="1"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Избирательный процесс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– это процесс про-ведения выбо- ров, состоящий из самостоятельных стадий.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644" name="Google Shape;644;p34"/>
          <p:cNvSpPr txBox="1"/>
          <p:nvPr/>
        </p:nvSpPr>
        <p:spPr>
          <a:xfrm>
            <a:off x="1123828" y="2297565"/>
            <a:ext cx="6208623" cy="695801"/>
          </a:xfrm>
          <a:prstGeom prst="rect">
            <a:avLst/>
          </a:prstGeom>
          <a:solidFill>
            <a:schemeClr val="lt1"/>
          </a:solidFill>
          <a:ln w="48000" cap="flat" cmpd="thickThin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Процедура проведения выборов подробно урегули- рована.</a:t>
            </a:r>
            <a:r>
              <a:rPr lang="ru-RU" sz="16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Избирательным кодексом Республики Беларусь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35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Принципы и основные стадии избирательного процесса в Республике Беларусь</a:t>
            </a:r>
            <a:endParaRPr/>
          </a:p>
        </p:txBody>
      </p:sp>
      <p:graphicFrame>
        <p:nvGraphicFramePr>
          <p:cNvPr id="651" name="Google Shape;651;p35"/>
          <p:cNvGraphicFramePr/>
          <p:nvPr/>
        </p:nvGraphicFramePr>
        <p:xfrm>
          <a:off x="1104900" y="1415878"/>
          <a:ext cx="9980675" cy="5217875"/>
        </p:xfrm>
        <a:graphic>
          <a:graphicData uri="http://schemas.openxmlformats.org/drawingml/2006/table">
            <a:tbl>
              <a:tblPr firstRow="1">
                <a:noFill/>
                <a:tableStyleId>{4DCE73C6-2E74-4501-A983-9A5302B3B2A9}</a:tableStyleId>
              </a:tblPr>
              <a:tblGrid>
                <a:gridCol w="2388800"/>
                <a:gridCol w="7591875"/>
              </a:tblGrid>
              <a:tr h="66582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Стадии избирательного процесса</a:t>
                      </a:r>
                      <a:endParaRPr sz="20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7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Назначение даты выборов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Выборы Президента назначаются Палатой представителей Нацио- нального собрания. Выборы в местные Советы депутатов, Палату представителей, Совет Республики Национального собрания наз- начаются Президентом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1517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Образование изби- рательных комиссий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Подготовку к проведению выборов обеспечивают </a:t>
                      </a:r>
                      <a:r>
                        <a:rPr lang="ru-RU" sz="18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Центральная ко- миссия по выборам и проведению республиканских референ- думов 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(действует постоянно), специально создаваемые окружные, территориальные и участковые комиссии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1517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Образование изби- рательных округов и участков для голо- сования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Округ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– территория, от которой избирается кандидат (на выборах в Палату представителей их 110, на выборах Президента вся страна представляет собой один округ). </a:t>
                      </a:r>
                      <a:r>
                        <a:rPr lang="ru-RU" sz="18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Участок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– место для проведения голосования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6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Принципы и основные стадии избирательного процесса в Республике Беларусь</a:t>
            </a:r>
            <a:endParaRPr/>
          </a:p>
        </p:txBody>
      </p:sp>
      <p:graphicFrame>
        <p:nvGraphicFramePr>
          <p:cNvPr id="658" name="Google Shape;658;p36"/>
          <p:cNvGraphicFramePr/>
          <p:nvPr/>
        </p:nvGraphicFramePr>
        <p:xfrm>
          <a:off x="1104900" y="1452424"/>
          <a:ext cx="9980675" cy="5241650"/>
        </p:xfrm>
        <a:graphic>
          <a:graphicData uri="http://schemas.openxmlformats.org/drawingml/2006/table">
            <a:tbl>
              <a:tblPr firstRow="1">
                <a:noFill/>
                <a:tableStyleId>{4DCE73C6-2E74-4501-A983-9A5302B3B2A9}</a:tableStyleId>
              </a:tblPr>
              <a:tblGrid>
                <a:gridCol w="2388800"/>
                <a:gridCol w="7591875"/>
              </a:tblGrid>
              <a:tr h="56880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Стадии избирательного процесса</a:t>
                      </a:r>
                      <a:endParaRPr sz="20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4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Составление списка избирателей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Лица, обладающие избирательным правом, зарегистрированные на территории соответствующего участка для голосования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1121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Выдвижение и реги- страция кандидатов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Кандидаты в Президенты выдвигаются только гражданами (необ- ходимо 100 тыс. подписей), кандидаты в депутаты – гражданами, тру- довыми коллективами, политическими партиями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1121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Предвыборная аги- тация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Кандидаты представляют свои предвыборные программы с целью по- будить граждан принять участие в выборах, голосовать за того или иного кандидата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525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Голосование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Проставление отметки в избирательном бюллетене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1121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Подсчёт и объявле- ние результатов вы- боров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Подсчёт голосов, опубликование результатов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37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Виды референдумов</a:t>
            </a:r>
            <a:endParaRPr/>
          </a:p>
        </p:txBody>
      </p:sp>
      <p:grpSp>
        <p:nvGrpSpPr>
          <p:cNvPr id="665" name="Google Shape;665;p37"/>
          <p:cNvGrpSpPr/>
          <p:nvPr/>
        </p:nvGrpSpPr>
        <p:grpSpPr>
          <a:xfrm>
            <a:off x="1104900" y="1473192"/>
            <a:ext cx="9980682" cy="881819"/>
            <a:chOff x="67" y="2742038"/>
            <a:chExt cx="4010278" cy="2634131"/>
          </a:xfrm>
        </p:grpSpPr>
        <p:sp>
          <p:nvSpPr>
            <p:cNvPr id="666" name="Google Shape;666;p37"/>
            <p:cNvSpPr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7"/>
            <p:cNvSpPr txBox="1"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Референдум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(от лат. referendum – то, что должно быть сообщено) – это голосование, посред- ством которого граждане принимают решения по важнейшим вопросам государственной и общественной жизни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aphicFrame>
        <p:nvGraphicFramePr>
          <p:cNvPr id="668" name="Google Shape;668;p37"/>
          <p:cNvGraphicFramePr/>
          <p:nvPr/>
        </p:nvGraphicFramePr>
        <p:xfrm>
          <a:off x="1104900" y="2508392"/>
          <a:ext cx="9980675" cy="4086135"/>
        </p:xfrm>
        <a:graphic>
          <a:graphicData uri="http://schemas.openxmlformats.org/drawingml/2006/table">
            <a:tbl>
              <a:tblPr firstRow="1">
                <a:noFill/>
                <a:tableStyleId>{4DCE73C6-2E74-4501-A983-9A5302B3B2A9}</a:tableStyleId>
              </a:tblPr>
              <a:tblGrid>
                <a:gridCol w="2472300"/>
                <a:gridCol w="7508375"/>
              </a:tblGrid>
              <a:tr h="4386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Виды референдумов</a:t>
                      </a:r>
                      <a:endParaRPr sz="20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 территории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республиканские;</a:t>
                      </a:r>
                      <a:endParaRPr/>
                    </a:p>
                    <a:p>
                      <a:pPr marL="180975" marR="0" lvl="0" indent="-180975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местные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70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 обязательности решения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императивные (обязательные);</a:t>
                      </a:r>
                      <a:endParaRPr/>
                    </a:p>
                    <a:p>
                      <a:pPr marL="180975" marR="0" lvl="0" indent="-180975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консультативные 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880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 необходимости проведения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обязательные (решение обязательно принимать на референдуме);</a:t>
                      </a:r>
                      <a:endParaRPr/>
                    </a:p>
                    <a:p>
                      <a:pPr marL="180975" marR="0" lvl="0" indent="-180975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факультативные (референдум – один из возможных способов реше- ния)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1315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 предмету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конституционные (для принятия решения необходимо большин- ство от внесённых в списки);</a:t>
                      </a:r>
                      <a:endParaRPr/>
                    </a:p>
                    <a:p>
                      <a:pPr marL="180975" marR="0" lvl="0" indent="-180975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обычные (для принятия решения необходимо большинство от го- лосовавших)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38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Референдумы в Республике Беларусь</a:t>
            </a:r>
            <a:endParaRPr/>
          </a:p>
        </p:txBody>
      </p:sp>
      <p:grpSp>
        <p:nvGrpSpPr>
          <p:cNvPr id="675" name="Google Shape;675;p38"/>
          <p:cNvGrpSpPr/>
          <p:nvPr/>
        </p:nvGrpSpPr>
        <p:grpSpPr>
          <a:xfrm>
            <a:off x="1104900" y="1497512"/>
            <a:ext cx="6287938" cy="1107665"/>
            <a:chOff x="2232250" y="1027898"/>
            <a:chExt cx="4176458" cy="1263128"/>
          </a:xfrm>
        </p:grpSpPr>
        <p:sp>
          <p:nvSpPr>
            <p:cNvPr id="676" name="Google Shape;676;p38"/>
            <p:cNvSpPr/>
            <p:nvPr/>
          </p:nvSpPr>
          <p:spPr>
            <a:xfrm>
              <a:off x="2232250" y="1027898"/>
              <a:ext cx="4176458" cy="1263128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8"/>
            <p:cNvSpPr/>
            <p:nvPr/>
          </p:nvSpPr>
          <p:spPr>
            <a:xfrm>
              <a:off x="2232250" y="1027898"/>
              <a:ext cx="4176458" cy="1263128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Ст. 76.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Референдумы проводятся путём всеобщего, сво- бодного, равного и тайного голосования. В референдумах участвуют граждане Республики Беларусь, обладающие избирательным правом.</a:t>
              </a:r>
              <a:endParaRPr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678" name="Google Shape;678;p38"/>
          <p:cNvGrpSpPr/>
          <p:nvPr/>
        </p:nvGrpSpPr>
        <p:grpSpPr>
          <a:xfrm>
            <a:off x="1104900" y="2765480"/>
            <a:ext cx="6287938" cy="857614"/>
            <a:chOff x="2232250" y="1027898"/>
            <a:chExt cx="4176458" cy="1263128"/>
          </a:xfrm>
        </p:grpSpPr>
        <p:sp>
          <p:nvSpPr>
            <p:cNvPr id="679" name="Google Shape;679;p38"/>
            <p:cNvSpPr/>
            <p:nvPr/>
          </p:nvSpPr>
          <p:spPr>
            <a:xfrm>
              <a:off x="2232250" y="1027898"/>
              <a:ext cx="4176458" cy="1263128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8"/>
            <p:cNvSpPr/>
            <p:nvPr/>
          </p:nvSpPr>
          <p:spPr>
            <a:xfrm>
              <a:off x="2232250" y="1027898"/>
              <a:ext cx="4176458" cy="1263128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Ст. 77.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Решения, принятые референдумом, могут быть от- менены или изменены только путём референдума, если иное не будет определено референдумом.</a:t>
              </a:r>
              <a:endParaRPr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681" name="Google Shape;681;p38" descr="https://www.sb.by/upload/medialibrary/874/8748f249c0b00ee8bcb834339d2f29c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3206" y="1431984"/>
            <a:ext cx="3542375" cy="534308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682" name="Google Shape;682;p38"/>
          <p:cNvSpPr txBox="1"/>
          <p:nvPr/>
        </p:nvSpPr>
        <p:spPr>
          <a:xfrm>
            <a:off x="4006376" y="6436511"/>
            <a:ext cx="3536830" cy="3385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Конституция Республики Беларусь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39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Референдумы в Республике Беларусь</a:t>
            </a:r>
            <a:endParaRPr/>
          </a:p>
        </p:txBody>
      </p:sp>
      <p:grpSp>
        <p:nvGrpSpPr>
          <p:cNvPr id="689" name="Google Shape;689;p39"/>
          <p:cNvGrpSpPr/>
          <p:nvPr/>
        </p:nvGrpSpPr>
        <p:grpSpPr>
          <a:xfrm>
            <a:off x="1108465" y="1761651"/>
            <a:ext cx="9973550" cy="4371730"/>
            <a:chOff x="3565" y="588489"/>
            <a:chExt cx="9973550" cy="4371730"/>
          </a:xfrm>
        </p:grpSpPr>
        <p:sp>
          <p:nvSpPr>
            <p:cNvPr id="690" name="Google Shape;690;p39"/>
            <p:cNvSpPr/>
            <p:nvPr/>
          </p:nvSpPr>
          <p:spPr>
            <a:xfrm>
              <a:off x="8665255" y="2449454"/>
              <a:ext cx="91440" cy="26512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91" name="Google Shape;691;p39"/>
            <p:cNvSpPr/>
            <p:nvPr/>
          </p:nvSpPr>
          <p:spPr>
            <a:xfrm>
              <a:off x="4990340" y="1376813"/>
              <a:ext cx="3720635" cy="26512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92" name="Google Shape;692;p39"/>
            <p:cNvSpPr/>
            <p:nvPr/>
          </p:nvSpPr>
          <p:spPr>
            <a:xfrm>
              <a:off x="5867849" y="2449454"/>
              <a:ext cx="91440" cy="26512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93" name="Google Shape;693;p39"/>
            <p:cNvSpPr/>
            <p:nvPr/>
          </p:nvSpPr>
          <p:spPr>
            <a:xfrm>
              <a:off x="4990340" y="1376813"/>
              <a:ext cx="923229" cy="26512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94" name="Google Shape;694;p39"/>
            <p:cNvSpPr/>
            <p:nvPr/>
          </p:nvSpPr>
          <p:spPr>
            <a:xfrm>
              <a:off x="3353925" y="1376813"/>
              <a:ext cx="1636414" cy="26512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95" name="Google Shape;695;p39"/>
            <p:cNvSpPr/>
            <p:nvPr/>
          </p:nvSpPr>
          <p:spPr>
            <a:xfrm>
              <a:off x="1031993" y="1376813"/>
              <a:ext cx="3958347" cy="26512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96" name="Google Shape;696;p39"/>
            <p:cNvSpPr/>
            <p:nvPr/>
          </p:nvSpPr>
          <p:spPr>
            <a:xfrm>
              <a:off x="2273147" y="588489"/>
              <a:ext cx="5434385" cy="788323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9"/>
            <p:cNvSpPr txBox="1"/>
            <p:nvPr/>
          </p:nvSpPr>
          <p:spPr>
            <a:xfrm>
              <a:off x="2273147" y="588489"/>
              <a:ext cx="5434385" cy="78832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Право инициативы на проведение республиканского референдума </a:t>
              </a:r>
              <a:r>
                <a:rPr lang="ru-RU" sz="1800" b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(Избирательный кодекс Республики Беларусь, ст. 113)</a:t>
              </a:r>
              <a:endParaRPr sz="1800" b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98" name="Google Shape;698;p39"/>
            <p:cNvSpPr/>
            <p:nvPr/>
          </p:nvSpPr>
          <p:spPr>
            <a:xfrm>
              <a:off x="3565" y="1641940"/>
              <a:ext cx="2056855" cy="807513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9"/>
            <p:cNvSpPr txBox="1"/>
            <p:nvPr/>
          </p:nvSpPr>
          <p:spPr>
            <a:xfrm>
              <a:off x="3565" y="1641940"/>
              <a:ext cx="2056855" cy="80751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Президент Республики Беларусь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0" name="Google Shape;700;p39"/>
            <p:cNvSpPr/>
            <p:nvPr/>
          </p:nvSpPr>
          <p:spPr>
            <a:xfrm>
              <a:off x="2325548" y="1641940"/>
              <a:ext cx="2056754" cy="808605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9"/>
            <p:cNvSpPr txBox="1"/>
            <p:nvPr/>
          </p:nvSpPr>
          <p:spPr>
            <a:xfrm>
              <a:off x="2325548" y="1641940"/>
              <a:ext cx="2056754" cy="80860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Всебелорусское народное собрание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2" name="Google Shape;702;p39"/>
            <p:cNvSpPr/>
            <p:nvPr/>
          </p:nvSpPr>
          <p:spPr>
            <a:xfrm>
              <a:off x="4647430" y="1641940"/>
              <a:ext cx="2532279" cy="807513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9"/>
            <p:cNvSpPr txBox="1"/>
            <p:nvPr/>
          </p:nvSpPr>
          <p:spPr>
            <a:xfrm>
              <a:off x="4647430" y="1641940"/>
              <a:ext cx="2532279" cy="80751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Палата представителей и Совет Республики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4" name="Google Shape;704;p39"/>
            <p:cNvSpPr/>
            <p:nvPr/>
          </p:nvSpPr>
          <p:spPr>
            <a:xfrm>
              <a:off x="4647430" y="2714581"/>
              <a:ext cx="2532279" cy="2245638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9"/>
            <p:cNvSpPr txBox="1"/>
            <p:nvPr/>
          </p:nvSpPr>
          <p:spPr>
            <a:xfrm>
              <a:off x="4647430" y="2714581"/>
              <a:ext cx="2532279" cy="224563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предложение, которое принимается на их раздельных заседаниях большинством голосов от полного состава каждой из палат, и вносится Президенту Республики Беларусь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6" name="Google Shape;706;p39"/>
            <p:cNvSpPr/>
            <p:nvPr/>
          </p:nvSpPr>
          <p:spPr>
            <a:xfrm>
              <a:off x="7444836" y="1641940"/>
              <a:ext cx="2532279" cy="807513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9"/>
            <p:cNvSpPr txBox="1"/>
            <p:nvPr/>
          </p:nvSpPr>
          <p:spPr>
            <a:xfrm>
              <a:off x="7444836" y="1641940"/>
              <a:ext cx="2532279" cy="80751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граждане Республики Беларусь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8" name="Google Shape;708;p39"/>
            <p:cNvSpPr/>
            <p:nvPr/>
          </p:nvSpPr>
          <p:spPr>
            <a:xfrm>
              <a:off x="7444836" y="2714581"/>
              <a:ext cx="2532279" cy="2245638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9"/>
            <p:cNvSpPr txBox="1"/>
            <p:nvPr/>
          </p:nvSpPr>
          <p:spPr>
            <a:xfrm>
              <a:off x="7444836" y="2714581"/>
              <a:ext cx="2532279" cy="224563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предложение, внесён- ное не менее 450 тыся- чами граждан, обла- дающих избиратель- ным правом, в том чис- ле не менее 30 тысяча- ми граждан от каждой из областей и города Минска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Конституция – Основной Закон государства</a:t>
            </a:r>
            <a:endParaRPr/>
          </a:p>
        </p:txBody>
      </p:sp>
      <p:pic>
        <p:nvPicPr>
          <p:cNvPr id="162" name="Google Shape;162;p4" descr="https://upload.wikimedia.org/wikipedia/commons/6/64/P1050763_Louvre_code_Hammurabi_face_rwk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5513" y="1440581"/>
            <a:ext cx="3160069" cy="520175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63" name="Google Shape;163;p4"/>
          <p:cNvSpPr txBox="1"/>
          <p:nvPr/>
        </p:nvSpPr>
        <p:spPr>
          <a:xfrm>
            <a:off x="4765475" y="1440575"/>
            <a:ext cx="3159900" cy="33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Стелла с законами Хаммурапи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4"/>
          <p:cNvSpPr/>
          <p:nvPr/>
        </p:nvSpPr>
        <p:spPr>
          <a:xfrm>
            <a:off x="1104900" y="5184475"/>
            <a:ext cx="6624369" cy="1457865"/>
          </a:xfrm>
          <a:prstGeom prst="rect">
            <a:avLst/>
          </a:prstGeom>
          <a:solidFill>
            <a:schemeClr val="lt1"/>
          </a:solidFill>
          <a:ln w="48000" cap="flat" cmpd="thickThin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История конституций уходит корнями в глубокую древ</a:t>
            </a:r>
            <a:r>
              <a:rPr lang="ru-RU" sz="1800">
                <a:solidFill>
                  <a:schemeClr val="dk1"/>
                </a:solidFill>
              </a:rPr>
              <a:t>- 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ность. Прообразами современных конституций можно счи- тать законы Хаммурапи в Вавилоне и Солона в Афинах, а средневековые своды правовых норм - предшественниками современных конституций.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40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Референдумы в Республике Беларусь</a:t>
            </a:r>
            <a:endParaRPr/>
          </a:p>
        </p:txBody>
      </p:sp>
      <p:pic>
        <p:nvPicPr>
          <p:cNvPr id="716" name="Google Shape;71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96355" y="1446299"/>
            <a:ext cx="3589227" cy="520908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grpSp>
        <p:nvGrpSpPr>
          <p:cNvPr id="717" name="Google Shape;717;p40"/>
          <p:cNvGrpSpPr/>
          <p:nvPr/>
        </p:nvGrpSpPr>
        <p:grpSpPr>
          <a:xfrm>
            <a:off x="1104900" y="1446299"/>
            <a:ext cx="6282822" cy="795555"/>
            <a:chOff x="2232250" y="1027898"/>
            <a:chExt cx="4176458" cy="1263128"/>
          </a:xfrm>
        </p:grpSpPr>
        <p:sp>
          <p:nvSpPr>
            <p:cNvPr id="718" name="Google Shape;718;p40"/>
            <p:cNvSpPr/>
            <p:nvPr/>
          </p:nvSpPr>
          <p:spPr>
            <a:xfrm>
              <a:off x="2232250" y="1027898"/>
              <a:ext cx="4176458" cy="1263128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0"/>
            <p:cNvSpPr/>
            <p:nvPr/>
          </p:nvSpPr>
          <p:spPr>
            <a:xfrm>
              <a:off x="2232250" y="1027898"/>
              <a:ext cx="4176458" cy="1263128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Ст. 112.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 республиканский референдум могут выносить- ся важнейшие вопросы государственной и общественной жизни Республики Беларусь. </a:t>
              </a:r>
              <a:endParaRPr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720" name="Google Shape;720;p40"/>
          <p:cNvGrpSpPr/>
          <p:nvPr/>
        </p:nvGrpSpPr>
        <p:grpSpPr>
          <a:xfrm>
            <a:off x="1108299" y="2361069"/>
            <a:ext cx="6276023" cy="4358537"/>
            <a:chOff x="3399" y="119215"/>
            <a:chExt cx="6276023" cy="4358537"/>
          </a:xfrm>
        </p:grpSpPr>
        <p:sp>
          <p:nvSpPr>
            <p:cNvPr id="721" name="Google Shape;721;p40"/>
            <p:cNvSpPr/>
            <p:nvPr/>
          </p:nvSpPr>
          <p:spPr>
            <a:xfrm>
              <a:off x="3399" y="119215"/>
              <a:ext cx="4678473" cy="591803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48000" cap="flat" cmpd="thickThin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0"/>
            <p:cNvSpPr txBox="1"/>
            <p:nvPr/>
          </p:nvSpPr>
          <p:spPr>
            <a:xfrm>
              <a:off x="20732" y="136548"/>
              <a:ext cx="4643807" cy="55713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 республиканский референдум не могут выноситься вопросы</a:t>
              </a:r>
              <a:endParaRPr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23" name="Google Shape;723;p40"/>
            <p:cNvSpPr/>
            <p:nvPr/>
          </p:nvSpPr>
          <p:spPr>
            <a:xfrm>
              <a:off x="471246" y="711018"/>
              <a:ext cx="467847" cy="38440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675A5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724" name="Google Shape;724;p40"/>
            <p:cNvSpPr/>
            <p:nvPr/>
          </p:nvSpPr>
          <p:spPr>
            <a:xfrm>
              <a:off x="939094" y="818007"/>
              <a:ext cx="5340328" cy="55484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0"/>
            <p:cNvSpPr txBox="1"/>
            <p:nvPr/>
          </p:nvSpPr>
          <p:spPr>
            <a:xfrm>
              <a:off x="955345" y="834258"/>
              <a:ext cx="5307826" cy="52233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которые могут вызвать нарушение террито- риальной целостности Республики Беларусь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26" name="Google Shape;726;p40"/>
            <p:cNvSpPr/>
            <p:nvPr/>
          </p:nvSpPr>
          <p:spPr>
            <a:xfrm>
              <a:off x="471246" y="711018"/>
              <a:ext cx="467847" cy="165065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675A5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727" name="Google Shape;727;p40"/>
            <p:cNvSpPr/>
            <p:nvPr/>
          </p:nvSpPr>
          <p:spPr>
            <a:xfrm>
              <a:off x="939094" y="1479836"/>
              <a:ext cx="5340328" cy="176366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0"/>
            <p:cNvSpPr txBox="1"/>
            <p:nvPr/>
          </p:nvSpPr>
          <p:spPr>
            <a:xfrm>
              <a:off x="990750" y="1531492"/>
              <a:ext cx="5237016" cy="166035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связанные с избранием и освобождением Прези- дента Республики Беларусь, назначением (изб- ранием, освобождением) должностных лиц, наз- начение (избрание, освобождение) которых от- носится к компетенции Президента Республики Беларусь и палат Национального собрания Рес- публики Беларусь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29" name="Google Shape;729;p40"/>
            <p:cNvSpPr/>
            <p:nvPr/>
          </p:nvSpPr>
          <p:spPr>
            <a:xfrm>
              <a:off x="471246" y="711018"/>
              <a:ext cx="467847" cy="29356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675A5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730" name="Google Shape;730;p40"/>
            <p:cNvSpPr/>
            <p:nvPr/>
          </p:nvSpPr>
          <p:spPr>
            <a:xfrm>
              <a:off x="939094" y="3350492"/>
              <a:ext cx="5340328" cy="59231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0"/>
            <p:cNvSpPr txBox="1"/>
            <p:nvPr/>
          </p:nvSpPr>
          <p:spPr>
            <a:xfrm>
              <a:off x="956442" y="3367840"/>
              <a:ext cx="5305632" cy="55762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 принятии и изменении бюджета, установлении, изменении и отмене налогов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32" name="Google Shape;732;p40"/>
            <p:cNvSpPr/>
            <p:nvPr/>
          </p:nvSpPr>
          <p:spPr>
            <a:xfrm>
              <a:off x="471246" y="711018"/>
              <a:ext cx="467847" cy="355275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675A5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733" name="Google Shape;733;p40"/>
            <p:cNvSpPr/>
            <p:nvPr/>
          </p:nvSpPr>
          <p:spPr>
            <a:xfrm>
              <a:off x="939094" y="4049797"/>
              <a:ext cx="5340328" cy="427955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0"/>
            <p:cNvSpPr txBox="1"/>
            <p:nvPr/>
          </p:nvSpPr>
          <p:spPr>
            <a:xfrm>
              <a:off x="951628" y="4062331"/>
              <a:ext cx="5315260" cy="40288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 амнистии, о помиловании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41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Референдумы в Республике Беларусь</a:t>
            </a:r>
            <a:endParaRPr/>
          </a:p>
        </p:txBody>
      </p:sp>
      <p:graphicFrame>
        <p:nvGraphicFramePr>
          <p:cNvPr id="741" name="Google Shape;741;p41"/>
          <p:cNvGraphicFramePr/>
          <p:nvPr/>
        </p:nvGraphicFramePr>
        <p:xfrm>
          <a:off x="1104901" y="1405626"/>
          <a:ext cx="9980675" cy="4842450"/>
        </p:xfrm>
        <a:graphic>
          <a:graphicData uri="http://schemas.openxmlformats.org/drawingml/2006/table">
            <a:tbl>
              <a:tblPr firstRow="1">
                <a:noFill/>
                <a:tableStyleId>{4DCE73C6-2E74-4501-A983-9A5302B3B2A9}</a:tableStyleId>
              </a:tblPr>
              <a:tblGrid>
                <a:gridCol w="1552025"/>
                <a:gridCol w="8428650"/>
              </a:tblGrid>
              <a:tr h="47492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Референдумы в современной Беларуси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7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14.05.1995 г.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AutoNum type="arabicPeriod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 придании статуса русскому языку государственного («за» – 83,3%). 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AutoNum type="arabicPeriod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 изменении государственной символики («за» – 75,1%). 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AutoNum type="arabicPeriod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 поддержке действий Президента, направленных на экономическую ин- теграцию с Российской Федерацией («за» – 83,3%). 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AutoNum type="arabicPeriod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 необходимости внесения изменений в Конституцию, которые предусмат- ривают возможность досрочного прекращения полномочий Верховного Со- вета Президентом в случаях систематического или грубого нарушения Конституции («за» – 77,7%).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42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Референдумы в Республике Беларусь</a:t>
            </a:r>
            <a:endParaRPr/>
          </a:p>
        </p:txBody>
      </p:sp>
      <p:graphicFrame>
        <p:nvGraphicFramePr>
          <p:cNvPr id="748" name="Google Shape;748;p42"/>
          <p:cNvGraphicFramePr/>
          <p:nvPr/>
        </p:nvGraphicFramePr>
        <p:xfrm>
          <a:off x="1104900" y="1432528"/>
          <a:ext cx="10075650" cy="5334040"/>
        </p:xfrm>
        <a:graphic>
          <a:graphicData uri="http://schemas.openxmlformats.org/drawingml/2006/table">
            <a:tbl>
              <a:tblPr firstRow="1">
                <a:noFill/>
                <a:tableStyleId>{4DCE73C6-2E74-4501-A983-9A5302B3B2A9}</a:tableStyleId>
              </a:tblPr>
              <a:tblGrid>
                <a:gridCol w="1622925"/>
                <a:gridCol w="8452725"/>
              </a:tblGrid>
              <a:tr h="30137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Референдумы в современной Беларуси</a:t>
                      </a:r>
                      <a:endParaRPr sz="2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31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24.11.1996 г.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Вопросы, инициированные Президентом: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AutoNum type="arabicPeriod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 переносе Дня Независимости на 3 июля(«за» – 88,18%). 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AutoNum type="arabicPeriod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 внесении изменений и дополнений в Конституцию (предложенных Пре- зидентом) («за» – 70,45%). 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AutoNum type="arabicPeriod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 введении свободной без ограничений купли-продажи земель сельскохо- зяйственного назначения(«против» – 82,88%). 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AutoNum type="arabicPeriod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 отмене смертной казни («против» – 80,44%).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Вопросы, инициированные Верховным Советом: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AutoNum type="arabicPeriod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 внесении изменений и дополнений в Конституцию (предложенных пар- ламентом) («против» – 71,2%).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AutoNum type="arabicPeriod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 выборности глав администраций регионов («против» – 69,92%).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AutoNum type="arabicPeriod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 финансировании всех ветвей власти открыто и только из бюджета («про- тив» – 65,85%).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597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17.10.2004 г.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 пролонгации президентских полномочий и внесении изменений в ст. 81 (ч. 1) Конституции («за» – 79,2%)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597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27.02.2022 г.</a:t>
                      </a:r>
                      <a:endParaRPr sz="18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 Внесении изменений и дополнений в Конституцию Республики Беларусь (»за» – 82,86%)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5"/>
          <p:cNvSpPr txBox="1">
            <a:spLocks noGrp="1"/>
          </p:cNvSpPr>
          <p:nvPr>
            <p:ph type="title"/>
          </p:nvPr>
        </p:nvSpPr>
        <p:spPr>
          <a:xfrm>
            <a:off x="119336" y="1"/>
            <a:ext cx="11953328" cy="69269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100">
                <a:latin typeface="Cambria"/>
                <a:ea typeface="Cambria"/>
                <a:cs typeface="Cambria"/>
                <a:sym typeface="Cambria"/>
              </a:rPr>
              <a:t>Изменения и дополнения в Конституцию Республики Беларусь</a:t>
            </a:r>
            <a:endParaRPr/>
          </a:p>
        </p:txBody>
      </p:sp>
      <p:graphicFrame>
        <p:nvGraphicFramePr>
          <p:cNvPr id="495" name="Google Shape;495;p25"/>
          <p:cNvGraphicFramePr/>
          <p:nvPr>
            <p:extLst>
              <p:ext uri="{D42A27DB-BD31-4B8C-83A1-F6EECF244321}">
                <p14:modId xmlns:p14="http://schemas.microsoft.com/office/powerpoint/2010/main" val="1648699496"/>
              </p:ext>
            </p:extLst>
          </p:nvPr>
        </p:nvGraphicFramePr>
        <p:xfrm>
          <a:off x="818866" y="908720"/>
          <a:ext cx="9741634" cy="5760650"/>
        </p:xfrm>
        <a:graphic>
          <a:graphicData uri="http://schemas.openxmlformats.org/drawingml/2006/table">
            <a:tbl>
              <a:tblPr firstRow="1">
                <a:noFill/>
              </a:tblPr>
              <a:tblGrid>
                <a:gridCol w="1160059"/>
                <a:gridCol w="8581575"/>
              </a:tblGrid>
              <a:tr h="74020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Основные изменения и дополнения в Конституцию Республики Беларусь</a:t>
                      </a:r>
                      <a:endParaRPr sz="20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Республика исключает военную агрессию в сторону других государств – это положение заменяет определение Беларуси как безъядерной и нейтральной страны. Добавляется, что наша страна будет развивать атомную энергетику в мирных целях.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</a:tr>
              <a:tr h="2992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Президент страны может избираться на два срока и не может быть мо- ложе 40 лет, также лидер государства не может иметь иностранного гражданства либо же вида на жительство. Президент Беларуси изби- рается сроком на 5 лет, после сложения своих полномочий (либо дос- рочно в случае отставки) он может стать пожизненным членом Совета Республики. Экс-президента нельзя привлекать к ответственности за действия, совершённые на посту. Часть полномочий президента по наз- начению на должность и освобождению от нее перераспределяются. Президент может вводить ЧП в случае попыток мятежа, "массовых и иных" беспорядков.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</a:tr>
              <a:tr h="386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Срок полномочий парламента – 5 лет.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</a:tr>
              <a:tr h="386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 dirty="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Запрещается финансирование выборов из-за рубежа.</a:t>
                      </a:r>
                      <a:endParaRPr sz="1800" u="none" strike="noStrike" cap="none" dirty="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196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0" name="Google Shape;500;p26"/>
          <p:cNvGraphicFramePr/>
          <p:nvPr>
            <p:extLst>
              <p:ext uri="{D42A27DB-BD31-4B8C-83A1-F6EECF244321}">
                <p14:modId xmlns:p14="http://schemas.microsoft.com/office/powerpoint/2010/main" val="4171331030"/>
              </p:ext>
            </p:extLst>
          </p:nvPr>
        </p:nvGraphicFramePr>
        <p:xfrm>
          <a:off x="477672" y="908721"/>
          <a:ext cx="10082828" cy="5688575"/>
        </p:xfrm>
        <a:graphic>
          <a:graphicData uri="http://schemas.openxmlformats.org/drawingml/2006/table">
            <a:tbl>
              <a:tblPr firstRow="1">
                <a:noFill/>
              </a:tblPr>
              <a:tblGrid>
                <a:gridCol w="941695"/>
                <a:gridCol w="9141133"/>
              </a:tblGrid>
              <a:tr h="83580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Основные изменения и дополнения в Конституцию Республики Беларусь</a:t>
                      </a:r>
                      <a:endParaRPr sz="20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1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Всебелорусское народное собрание - высший представительный орган. Его предельная численность - 1200 человек, срок полномочий - 5 лет. Решения Всебелорусского народного собрания обязательны к исполне- нию всеми органами власти. Всебелорусское народное собрание может сместить президента с должности. Всебелорусское народное собрание определяет внешнюю и внутреннюю политику Беларуси.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</a:tr>
              <a:tr h="722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Закреплено понятие брака. Теперь эта трактовка выглядит как союз мужчины и женщины. 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</a:tr>
              <a:tr h="722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Проявление патриотизма является основным долгом каждого гражда- нина страны.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</a:tr>
              <a:tr h="722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Государство создает условия для защиты персональных данных и безо- пасности личности и общества при их использовании. 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</a:tr>
              <a:tr h="722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9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 dirty="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Каждый должен проявлять социальную ответственность, вносить по- сильный вклад в развитие общества и государства.</a:t>
                      </a:r>
                      <a:endParaRPr sz="1800" u="none" strike="noStrike" cap="none" dirty="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  <p:sp>
        <p:nvSpPr>
          <p:cNvPr id="501" name="Google Shape;501;p26"/>
          <p:cNvSpPr txBox="1">
            <a:spLocks noGrp="1"/>
          </p:cNvSpPr>
          <p:nvPr>
            <p:ph type="title"/>
          </p:nvPr>
        </p:nvSpPr>
        <p:spPr>
          <a:xfrm>
            <a:off x="119336" y="1"/>
            <a:ext cx="11953328" cy="69269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100">
                <a:latin typeface="Cambria"/>
                <a:ea typeface="Cambria"/>
                <a:cs typeface="Cambria"/>
                <a:sym typeface="Cambria"/>
              </a:rPr>
              <a:t>Изменения и дополнения в Конституцию Республики Беларусь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777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43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Референдумы в Республике Беларусь</a:t>
            </a:r>
            <a:endParaRPr/>
          </a:p>
        </p:txBody>
      </p:sp>
      <p:pic>
        <p:nvPicPr>
          <p:cNvPr id="755" name="Google Shape;755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5332" y="1604409"/>
            <a:ext cx="3370250" cy="489128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grpSp>
        <p:nvGrpSpPr>
          <p:cNvPr id="756" name="Google Shape;756;p43"/>
          <p:cNvGrpSpPr/>
          <p:nvPr/>
        </p:nvGrpSpPr>
        <p:grpSpPr>
          <a:xfrm>
            <a:off x="1104899" y="1466386"/>
            <a:ext cx="6477720" cy="1276814"/>
            <a:chOff x="2232250" y="1027898"/>
            <a:chExt cx="4176458" cy="1263128"/>
          </a:xfrm>
        </p:grpSpPr>
        <p:sp>
          <p:nvSpPr>
            <p:cNvPr id="757" name="Google Shape;757;p43"/>
            <p:cNvSpPr/>
            <p:nvPr/>
          </p:nvSpPr>
          <p:spPr>
            <a:xfrm>
              <a:off x="2232250" y="1027898"/>
              <a:ext cx="4176458" cy="1263128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3"/>
            <p:cNvSpPr/>
            <p:nvPr/>
          </p:nvSpPr>
          <p:spPr>
            <a:xfrm>
              <a:off x="2232250" y="1027898"/>
              <a:ext cx="4176458" cy="1263128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Ст. 112.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 местный референдум могут выноситься вопросы, имеющие важнейшее значение для населения соответст- вующих административно-территориальных единиц и отне- сённые к компетенции соответствующих местных Советов депутатов, исполнительных и распорядительных органов.</a:t>
              </a:r>
              <a:endParaRPr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759" name="Google Shape;759;p43"/>
          <p:cNvGrpSpPr/>
          <p:nvPr/>
        </p:nvGrpSpPr>
        <p:grpSpPr>
          <a:xfrm>
            <a:off x="1111103" y="2892176"/>
            <a:ext cx="6465311" cy="3900069"/>
            <a:chOff x="6204" y="65754"/>
            <a:chExt cx="6465311" cy="3900069"/>
          </a:xfrm>
        </p:grpSpPr>
        <p:sp>
          <p:nvSpPr>
            <p:cNvPr id="760" name="Google Shape;760;p43"/>
            <p:cNvSpPr/>
            <p:nvPr/>
          </p:nvSpPr>
          <p:spPr>
            <a:xfrm>
              <a:off x="6204" y="65754"/>
              <a:ext cx="3517863" cy="628136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48000" cap="flat" cmpd="thickThin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3"/>
            <p:cNvSpPr txBox="1"/>
            <p:nvPr/>
          </p:nvSpPr>
          <p:spPr>
            <a:xfrm>
              <a:off x="24601" y="84151"/>
              <a:ext cx="3481069" cy="59134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 местный референдум не могут выноситься вопросы</a:t>
              </a:r>
              <a:endParaRPr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62" name="Google Shape;762;p43"/>
            <p:cNvSpPr/>
            <p:nvPr/>
          </p:nvSpPr>
          <p:spPr>
            <a:xfrm>
              <a:off x="357990" y="693891"/>
              <a:ext cx="351786" cy="41149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675A5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763" name="Google Shape;763;p43"/>
            <p:cNvSpPr/>
            <p:nvPr/>
          </p:nvSpPr>
          <p:spPr>
            <a:xfrm>
              <a:off x="709777" y="796885"/>
              <a:ext cx="5761738" cy="61700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3"/>
            <p:cNvSpPr txBox="1"/>
            <p:nvPr/>
          </p:nvSpPr>
          <p:spPr>
            <a:xfrm>
              <a:off x="727849" y="814957"/>
              <a:ext cx="5725594" cy="58086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которые не могут быть вынесены на республиканс- кий референдум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65" name="Google Shape;765;p43"/>
            <p:cNvSpPr/>
            <p:nvPr/>
          </p:nvSpPr>
          <p:spPr>
            <a:xfrm>
              <a:off x="357990" y="693891"/>
              <a:ext cx="351786" cy="11282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675A5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766" name="Google Shape;766;p43"/>
            <p:cNvSpPr/>
            <p:nvPr/>
          </p:nvSpPr>
          <p:spPr>
            <a:xfrm>
              <a:off x="709777" y="1516888"/>
              <a:ext cx="5761738" cy="61044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3"/>
            <p:cNvSpPr txBox="1"/>
            <p:nvPr/>
          </p:nvSpPr>
          <p:spPr>
            <a:xfrm>
              <a:off x="727656" y="1534767"/>
              <a:ext cx="5725980" cy="57468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имеющие значение для Республики Беларусь в целом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68" name="Google Shape;768;p43"/>
            <p:cNvSpPr/>
            <p:nvPr/>
          </p:nvSpPr>
          <p:spPr>
            <a:xfrm>
              <a:off x="357990" y="693891"/>
              <a:ext cx="351786" cy="182153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675A5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769" name="Google Shape;769;p43"/>
            <p:cNvSpPr/>
            <p:nvPr/>
          </p:nvSpPr>
          <p:spPr>
            <a:xfrm>
              <a:off x="709777" y="2230328"/>
              <a:ext cx="5761738" cy="57019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3"/>
            <p:cNvSpPr txBox="1"/>
            <p:nvPr/>
          </p:nvSpPr>
          <p:spPr>
            <a:xfrm>
              <a:off x="726477" y="2247028"/>
              <a:ext cx="5728338" cy="53679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вопросы, урегулированные законодательными акта- ми Республики Беларусь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71" name="Google Shape;771;p43"/>
            <p:cNvSpPr/>
            <p:nvPr/>
          </p:nvSpPr>
          <p:spPr>
            <a:xfrm>
              <a:off x="357990" y="693891"/>
              <a:ext cx="351786" cy="274077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675A5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772" name="Google Shape;772;p43"/>
            <p:cNvSpPr/>
            <p:nvPr/>
          </p:nvSpPr>
          <p:spPr>
            <a:xfrm>
              <a:off x="709777" y="2903519"/>
              <a:ext cx="5761738" cy="1062304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3"/>
            <p:cNvSpPr txBox="1"/>
            <p:nvPr/>
          </p:nvSpPr>
          <p:spPr>
            <a:xfrm>
              <a:off x="740891" y="2934633"/>
              <a:ext cx="5699510" cy="100007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связанные с назначением на должность или освобож- дением от должности, относящиеся к компетенции местного исполнительного и распорядительного ор- гана либо его руководителя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44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Референдумы в Республике Беларусь</a:t>
            </a:r>
            <a:endParaRPr/>
          </a:p>
        </p:txBody>
      </p:sp>
      <p:grpSp>
        <p:nvGrpSpPr>
          <p:cNvPr id="780" name="Google Shape;780;p44"/>
          <p:cNvGrpSpPr/>
          <p:nvPr/>
        </p:nvGrpSpPr>
        <p:grpSpPr>
          <a:xfrm>
            <a:off x="1681462" y="1854649"/>
            <a:ext cx="8827556" cy="4185734"/>
            <a:chOff x="2946" y="681487"/>
            <a:chExt cx="8827556" cy="4185734"/>
          </a:xfrm>
        </p:grpSpPr>
        <p:sp>
          <p:nvSpPr>
            <p:cNvPr id="781" name="Google Shape;781;p44"/>
            <p:cNvSpPr/>
            <p:nvPr/>
          </p:nvSpPr>
          <p:spPr>
            <a:xfrm>
              <a:off x="6692248" y="3329859"/>
              <a:ext cx="91440" cy="45741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782" name="Google Shape;782;p44"/>
            <p:cNvSpPr/>
            <p:nvPr/>
          </p:nvSpPr>
          <p:spPr>
            <a:xfrm>
              <a:off x="4416725" y="1479264"/>
              <a:ext cx="2321243" cy="45741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783" name="Google Shape;783;p44"/>
            <p:cNvSpPr/>
            <p:nvPr/>
          </p:nvSpPr>
          <p:spPr>
            <a:xfrm>
              <a:off x="2095481" y="1479264"/>
              <a:ext cx="2321243" cy="45741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784" name="Google Shape;784;p44"/>
            <p:cNvSpPr/>
            <p:nvPr/>
          </p:nvSpPr>
          <p:spPr>
            <a:xfrm>
              <a:off x="666177" y="681487"/>
              <a:ext cx="7501094" cy="797776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4"/>
            <p:cNvSpPr txBox="1"/>
            <p:nvPr/>
          </p:nvSpPr>
          <p:spPr>
            <a:xfrm>
              <a:off x="666177" y="681487"/>
              <a:ext cx="7501094" cy="79777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Право инициативы на проведение местного референдума </a:t>
              </a:r>
              <a:r>
                <a:rPr lang="ru-RU" sz="1800" b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(Избирательный кодекс Республики Беларусь, ст. 126)</a:t>
              </a:r>
              <a:endParaRPr sz="1800" b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86" name="Google Shape;786;p44"/>
            <p:cNvSpPr/>
            <p:nvPr/>
          </p:nvSpPr>
          <p:spPr>
            <a:xfrm>
              <a:off x="2946" y="1936679"/>
              <a:ext cx="4185070" cy="1393179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4"/>
            <p:cNvSpPr txBox="1"/>
            <p:nvPr/>
          </p:nvSpPr>
          <p:spPr>
            <a:xfrm>
              <a:off x="2946" y="1936679"/>
              <a:ext cx="4185070" cy="139317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местные представительные органы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88" name="Google Shape;788;p44"/>
            <p:cNvSpPr/>
            <p:nvPr/>
          </p:nvSpPr>
          <p:spPr>
            <a:xfrm>
              <a:off x="4645432" y="1936679"/>
              <a:ext cx="4185070" cy="1393179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4"/>
            <p:cNvSpPr txBox="1"/>
            <p:nvPr/>
          </p:nvSpPr>
          <p:spPr>
            <a:xfrm>
              <a:off x="4645432" y="1936679"/>
              <a:ext cx="4185070" cy="139317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гражданам Республики Беларусь, постоянно проживающим на территории соответствующей области, района, города, района в городе, посёлка, сельсовета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90" name="Google Shape;790;p44"/>
            <p:cNvSpPr/>
            <p:nvPr/>
          </p:nvSpPr>
          <p:spPr>
            <a:xfrm>
              <a:off x="4645432" y="3787274"/>
              <a:ext cx="4185070" cy="1079947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4"/>
            <p:cNvSpPr txBox="1"/>
            <p:nvPr/>
          </p:nvSpPr>
          <p:spPr>
            <a:xfrm>
              <a:off x="4645432" y="3787274"/>
              <a:ext cx="4185070" cy="107994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предложение, внесённое не менее 10% граждан, обладающих избирательным правом и проживающих на соответствующей территории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45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Литература</a:t>
            </a:r>
            <a:endParaRPr/>
          </a:p>
        </p:txBody>
      </p:sp>
      <p:pic>
        <p:nvPicPr>
          <p:cNvPr id="798" name="Google Shape;798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9494" y="1463624"/>
            <a:ext cx="1976088" cy="25992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799" name="Google Shape;799;p45"/>
          <p:cNvSpPr txBox="1">
            <a:spLocks noGrp="1"/>
          </p:cNvSpPr>
          <p:nvPr>
            <p:ph type="body" idx="1"/>
          </p:nvPr>
        </p:nvSpPr>
        <p:spPr>
          <a:xfrm>
            <a:off x="1104900" y="1463624"/>
            <a:ext cx="7857945" cy="114551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34290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ru-RU" b="1">
                <a:latin typeface="Cambria"/>
                <a:ea typeface="Cambria"/>
                <a:cs typeface="Cambria"/>
                <a:sym typeface="Cambria"/>
              </a:rPr>
              <a:t>Данилов А.Н. и др. Обществоведение: Учебное пособие для 9 клас- са. / Под ред. А.Н.Данилова. – Минск: Адукацыя і выхаванне, 2019, §14. 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22860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/>
          </a:p>
        </p:txBody>
      </p:sp>
      <p:sp>
        <p:nvSpPr>
          <p:cNvPr id="800" name="Google Shape;800;p45"/>
          <p:cNvSpPr txBox="1"/>
          <p:nvPr/>
        </p:nvSpPr>
        <p:spPr>
          <a:xfrm>
            <a:off x="1104899" y="4183812"/>
            <a:ext cx="7857945" cy="105020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ru-RU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Чуприс О.И. и др. Обществоведение: Учебное пособие для 11 класса. – Минск: Адукацыя і выхаванне, 2021, §11-12, п. 2-5.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01" name="Google Shape;801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9494" y="4183812"/>
            <a:ext cx="1976088" cy="254068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Конституция – Основной Закон государства</a:t>
            </a:r>
            <a:endParaRPr/>
          </a:p>
        </p:txBody>
      </p:sp>
      <p:sp>
        <p:nvSpPr>
          <p:cNvPr id="171" name="Google Shape;171;p5"/>
          <p:cNvSpPr txBox="1"/>
          <p:nvPr/>
        </p:nvSpPr>
        <p:spPr>
          <a:xfrm>
            <a:off x="4821598" y="1430931"/>
            <a:ext cx="3030000" cy="33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Страница Статута ВКЛ 1588 г.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1104900" y="4149306"/>
            <a:ext cx="6624369" cy="2493034"/>
          </a:xfrm>
          <a:prstGeom prst="rect">
            <a:avLst/>
          </a:prstGeom>
          <a:solidFill>
            <a:schemeClr val="lt1"/>
          </a:solidFill>
          <a:ln w="48000" cap="flat" cmpd="thickThin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Особым и очень значимым событием в истории средневе- кового европейского права стала разработка и принятие Статутов ВКЛ (1529, 1566, 1588 гг.). Статуты имели ярко вы- раженную гуманистическую направленность и были весьма прогрессивными для своего времени (вводилась ответст- венность личности только по закону и суду, великий князь обязывался также выполнять законы государства). Статуты действовали более 300 лет и оказали большое влияние на становление правовых норм ряда стран Восточной Европы.</a:t>
            </a:r>
            <a:endParaRPr/>
          </a:p>
        </p:txBody>
      </p:sp>
      <p:pic>
        <p:nvPicPr>
          <p:cNvPr id="173" name="Google Shape;173;p5" descr="File:Statut Vialikaha Kniastva LitoÅ­skaha. Ð¡ÑÐ°ÑÑÑ ÐÑÐ»ÑÐºÐ°Ð³Ð° ÐÐ½ÑÑÑÐ²Ð° ÐÑÑÐ¾ÑÑÐºÐ°Ð³Ð° (1588).jpg"/>
          <p:cNvPicPr preferRelativeResize="0"/>
          <p:nvPr/>
        </p:nvPicPr>
        <p:blipFill rotWithShape="1">
          <a:blip r:embed="rId3">
            <a:alphaModFix/>
          </a:blip>
          <a:srcRect l="51931"/>
          <a:stretch/>
        </p:blipFill>
        <p:spPr>
          <a:xfrm>
            <a:off x="7851713" y="1440580"/>
            <a:ext cx="3233869" cy="520175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Конституция – Основной Закон государства</a:t>
            </a:r>
            <a:endParaRPr/>
          </a:p>
        </p:txBody>
      </p:sp>
      <p:sp>
        <p:nvSpPr>
          <p:cNvPr id="180" name="Google Shape;180;p6"/>
          <p:cNvSpPr txBox="1"/>
          <p:nvPr/>
        </p:nvSpPr>
        <p:spPr>
          <a:xfrm>
            <a:off x="4308600" y="1440575"/>
            <a:ext cx="2586000" cy="33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Конституция США 1787 г.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6"/>
          <p:cNvSpPr/>
          <p:nvPr/>
        </p:nvSpPr>
        <p:spPr>
          <a:xfrm>
            <a:off x="1104900" y="5545402"/>
            <a:ext cx="5580600" cy="1097100"/>
          </a:xfrm>
          <a:prstGeom prst="rect">
            <a:avLst/>
          </a:prstGeom>
          <a:solidFill>
            <a:schemeClr val="lt1"/>
          </a:solidFill>
          <a:ln w="48000" cap="flat" cmpd="thickThin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Первой конституцией в современном смысле это- го понятия считается принятая в 1787 г. Конститу- ция США, которая с поправками действует и се- годня.</a:t>
            </a:r>
            <a:endParaRPr/>
          </a:p>
        </p:txBody>
      </p:sp>
      <p:pic>
        <p:nvPicPr>
          <p:cNvPr id="182" name="Google Shape;182;p6" descr="http://www.hist.msu.ru/ER/Etext/cnstUS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3583" y="1440581"/>
            <a:ext cx="4251999" cy="520175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Конституция – Основной Закон государства</a:t>
            </a:r>
            <a:endParaRPr/>
          </a:p>
        </p:txBody>
      </p:sp>
      <p:sp>
        <p:nvSpPr>
          <p:cNvPr id="189" name="Google Shape;189;p7"/>
          <p:cNvSpPr txBox="1"/>
          <p:nvPr/>
        </p:nvSpPr>
        <p:spPr>
          <a:xfrm>
            <a:off x="4139250" y="1440575"/>
            <a:ext cx="3791100" cy="33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Конституция Речи Посполитой 1791 г.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7"/>
          <p:cNvSpPr/>
          <p:nvPr/>
        </p:nvSpPr>
        <p:spPr>
          <a:xfrm>
            <a:off x="1104901" y="5771072"/>
            <a:ext cx="6650246" cy="871268"/>
          </a:xfrm>
          <a:prstGeom prst="rect">
            <a:avLst/>
          </a:prstGeom>
          <a:solidFill>
            <a:schemeClr val="lt1"/>
          </a:solidFill>
          <a:ln w="48000" cap="flat" cmpd="thickThin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Второй в мире и первой в Европе стала Конституция Речи Посполитой, принятая 3 мая 1791 г. и действовавшая четы- ре года.</a:t>
            </a:r>
            <a:endParaRPr/>
          </a:p>
        </p:txBody>
      </p:sp>
      <p:pic>
        <p:nvPicPr>
          <p:cNvPr id="191" name="Google Shape;191;p7" descr="Manuscript of the Constitution of the 3rd May 1791.PNG"/>
          <p:cNvPicPr preferRelativeResize="0"/>
          <p:nvPr/>
        </p:nvPicPr>
        <p:blipFill rotWithShape="1">
          <a:blip r:embed="rId3">
            <a:alphaModFix/>
          </a:blip>
          <a:srcRect l="4958" r="1829"/>
          <a:stretch/>
        </p:blipFill>
        <p:spPr>
          <a:xfrm>
            <a:off x="7895358" y="1440581"/>
            <a:ext cx="3190224" cy="520175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Конституция – Основной Закон государства</a:t>
            </a:r>
            <a:endParaRPr/>
          </a:p>
        </p:txBody>
      </p:sp>
      <p:grpSp>
        <p:nvGrpSpPr>
          <p:cNvPr id="198" name="Google Shape;198;p8"/>
          <p:cNvGrpSpPr/>
          <p:nvPr/>
        </p:nvGrpSpPr>
        <p:grpSpPr>
          <a:xfrm>
            <a:off x="6490845" y="5633087"/>
            <a:ext cx="4406145" cy="687510"/>
            <a:chOff x="6830850" y="3137440"/>
            <a:chExt cx="1461214" cy="1254122"/>
          </a:xfrm>
        </p:grpSpPr>
        <p:sp>
          <p:nvSpPr>
            <p:cNvPr id="199" name="Google Shape;199;p8"/>
            <p:cNvSpPr/>
            <p:nvPr/>
          </p:nvSpPr>
          <p:spPr>
            <a:xfrm>
              <a:off x="6830850" y="3137440"/>
              <a:ext cx="1461214" cy="1254122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 txBox="1"/>
            <p:nvPr/>
          </p:nvSpPr>
          <p:spPr>
            <a:xfrm>
              <a:off x="6830850" y="3137440"/>
              <a:ext cx="1461214" cy="1254122"/>
            </a:xfrm>
            <a:prstGeom prst="rect">
              <a:avLst/>
            </a:prstGeom>
            <a:solidFill>
              <a:schemeClr val="lt1"/>
            </a:solidFill>
            <a:ln w="48000" cap="flat" cmpd="thickThin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республиканские референдумы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1" name="Google Shape;201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450" y="1871150"/>
            <a:ext cx="9980674" cy="40264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Конституция – Основной Закон государства</a:t>
            </a:r>
            <a:endParaRPr/>
          </a:p>
        </p:txBody>
      </p:sp>
      <p:sp>
        <p:nvSpPr>
          <p:cNvPr id="208" name="Google Shape;208;p9"/>
          <p:cNvSpPr txBox="1"/>
          <p:nvPr/>
        </p:nvSpPr>
        <p:spPr>
          <a:xfrm>
            <a:off x="4139025" y="1440575"/>
            <a:ext cx="3473400" cy="33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Конституция Республики Беларусь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9"/>
          <p:cNvSpPr/>
          <p:nvPr/>
        </p:nvSpPr>
        <p:spPr>
          <a:xfrm>
            <a:off x="1104901" y="5434642"/>
            <a:ext cx="6382827" cy="1207698"/>
          </a:xfrm>
          <a:prstGeom prst="rect">
            <a:avLst/>
          </a:prstGeom>
          <a:solidFill>
            <a:schemeClr val="lt1"/>
          </a:solidFill>
          <a:ln w="48000" cap="flat" cmpd="thickThin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Действующая Конституция Республики Беларусь принята </a:t>
            </a:r>
            <a:r>
              <a:rPr lang="ru-R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 марта 1994 г.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Поэтому 15 марта в нашей стране госу- дарственный праздник - День Конституции Республики Беларусь.</a:t>
            </a:r>
            <a:endParaRPr/>
          </a:p>
        </p:txBody>
      </p:sp>
      <p:pic>
        <p:nvPicPr>
          <p:cNvPr id="210" name="Google Shape;210;p9" descr="ÐÐ°ÑÑÐ¸Ð½ÐºÐ¸ Ð¿Ð¾ Ð·Ð°Ð¿ÑÐ¾ÑÑ &quot;ÐºÐ¾Ð½ÑÑÐ¸ÑÑÑÐ¸Ñ ÑÐµÑÐ¿ÑÐ±Ð»Ð¸ÐºÐ¸ ÐÐµÐ»Ð°ÑÑÑÑ&quot;"/>
          <p:cNvPicPr preferRelativeResize="0"/>
          <p:nvPr/>
        </p:nvPicPr>
        <p:blipFill rotWithShape="1">
          <a:blip r:embed="rId3">
            <a:alphaModFix/>
          </a:blip>
          <a:srcRect l="1646" t="983" r="1229" b="864"/>
          <a:stretch/>
        </p:blipFill>
        <p:spPr>
          <a:xfrm>
            <a:off x="7612306" y="1440580"/>
            <a:ext cx="3473275" cy="520175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3587</Words>
  <Application>Microsoft Office PowerPoint</Application>
  <PresentationFormat>Произвольный</PresentationFormat>
  <Paragraphs>419</Paragraphs>
  <Slides>47</Slides>
  <Notes>47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Научная литература 16 х 9</vt:lpstr>
      <vt:lpstr>КОНСТИТУЦИОННОЕ И ИЗБИРАТЕЛЬНОЕ ПРАВО</vt:lpstr>
      <vt:lpstr>Программа</vt:lpstr>
      <vt:lpstr>Конституция – Основной Закон государства</vt:lpstr>
      <vt:lpstr>Конституция – Основной Закон государства</vt:lpstr>
      <vt:lpstr>Конституция – Основной Закон государства</vt:lpstr>
      <vt:lpstr>Конституция – Основной Закон государства</vt:lpstr>
      <vt:lpstr>Конституция – Основной Закон государства</vt:lpstr>
      <vt:lpstr>Конституция – Основной Закон государства</vt:lpstr>
      <vt:lpstr>Конституция – Основной Закон государства</vt:lpstr>
      <vt:lpstr>Понятие конституционного права</vt:lpstr>
      <vt:lpstr>Место Конституции в правовой системе</vt:lpstr>
      <vt:lpstr>Место Конституции в правовой системе</vt:lpstr>
      <vt:lpstr>Место Конституции в правовой системе</vt:lpstr>
      <vt:lpstr>Место Конституции в правовой системе</vt:lpstr>
      <vt:lpstr>Место Конституции в правовой системе</vt:lpstr>
      <vt:lpstr>Структура Конституции Республики Беларусь</vt:lpstr>
      <vt:lpstr>Структура Конституции Республики Беларусь</vt:lpstr>
      <vt:lpstr>Структура Конституции Республики Беларусь</vt:lpstr>
      <vt:lpstr>Основы конституционного строя Республики Беларусь</vt:lpstr>
      <vt:lpstr>Основы конституционного строя Республики Беларусь</vt:lpstr>
      <vt:lpstr>Основы конституционного строя Республики Беларусь</vt:lpstr>
      <vt:lpstr>Основы конституционного строя Республики Беларусь</vt:lpstr>
      <vt:lpstr>Основы конституционного строя Республики Беларусь</vt:lpstr>
      <vt:lpstr>Основы конституционного строя Республики Беларусь</vt:lpstr>
      <vt:lpstr>Основы конституционного строя Республики Беларусь</vt:lpstr>
      <vt:lpstr>Основы конституционного строя Республики Беларусь</vt:lpstr>
      <vt:lpstr>Избирательная система Республики Беларусь</vt:lpstr>
      <vt:lpstr>Избирательная система Республики Беларусь</vt:lpstr>
      <vt:lpstr>Избирательная система Республики Беларусь</vt:lpstr>
      <vt:lpstr>Избирательная система Республики Беларусь</vt:lpstr>
      <vt:lpstr>Избирательная система Республики Беларусь</vt:lpstr>
      <vt:lpstr>Принципы и основные стадии избирательного процесса в Республике Беларусь</vt:lpstr>
      <vt:lpstr>Принципы и основные стадии избирательного процесса в Республике Беларусь</vt:lpstr>
      <vt:lpstr>Принципы и основные стадии избирательного процесса в Республике Беларусь</vt:lpstr>
      <vt:lpstr>Принципы и основные стадии избирательного процесса в Республике Беларусь</vt:lpstr>
      <vt:lpstr>Принципы и основные стадии избирательного процесса в Республике Беларусь</vt:lpstr>
      <vt:lpstr>Виды референдумов</vt:lpstr>
      <vt:lpstr>Референдумы в Республике Беларусь</vt:lpstr>
      <vt:lpstr>Референдумы в Республике Беларусь</vt:lpstr>
      <vt:lpstr>Референдумы в Республике Беларусь</vt:lpstr>
      <vt:lpstr>Референдумы в Республике Беларусь</vt:lpstr>
      <vt:lpstr>Референдумы в Республике Беларусь</vt:lpstr>
      <vt:lpstr>Изменения и дополнения в Конституцию Республики Беларусь</vt:lpstr>
      <vt:lpstr>Изменения и дополнения в Конституцию Республики Беларусь</vt:lpstr>
      <vt:lpstr>Референдумы в Республике Беларусь</vt:lpstr>
      <vt:lpstr>Референдумы в Республике Беларусь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КОНСТИТУЦИОННОЕ И ИЗБИРАТЕЛЬНОЕ ПРАВО</dc:title>
  <dc:creator>Ситник П.В.</dc:creator>
  <cp:lastModifiedBy>1111</cp:lastModifiedBy>
  <cp:revision>1</cp:revision>
  <dcterms:created xsi:type="dcterms:W3CDTF">2014-04-17T22:28:38Z</dcterms:created>
  <dcterms:modified xsi:type="dcterms:W3CDTF">2024-02-27T18:00:44Z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27.05.2022</vt:lpwstr>
  </property>
</Properties>
</file>