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Cambria Math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7" roundtripDataSignature="AMtx7mgCOdZCMSW52iKEFoTIZ0PwZjfc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E81906-5196-40E0-9A8C-9A871E315C45}">
  <a:tblStyle styleId="{03E81906-5196-40E0-9A8C-9A871E315C4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ambriaMath-regular.fntdata"/><Relationship Id="rId25" Type="http://schemas.openxmlformats.org/officeDocument/2006/relationships/slide" Target="slides/slide19.xml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2.jpg"/><Relationship Id="rId6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21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21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21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1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21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1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21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2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21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21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2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2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2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2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2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2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32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3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3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4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5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5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5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5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6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6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6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6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22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5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25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5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5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5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6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26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28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9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29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9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2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0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20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0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0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20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20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20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0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0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20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48064" y="2819400"/>
            <a:ext cx="3995936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lang="ru-RU" sz="3900"/>
              <a:t>Собственность и доходы</a:t>
            </a:r>
            <a:endParaRPr sz="3900"/>
          </a:p>
        </p:txBody>
      </p:sp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Обществоведение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10 класс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000"/>
              <a:t>Основные формы собственности</a:t>
            </a:r>
            <a:endParaRPr sz="4000"/>
          </a:p>
        </p:txBody>
      </p:sp>
      <p:graphicFrame>
        <p:nvGraphicFramePr>
          <p:cNvPr id="311" name="Google Shape;311;p10"/>
          <p:cNvGraphicFramePr/>
          <p:nvPr/>
        </p:nvGraphicFramePr>
        <p:xfrm>
          <a:off x="179511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{03E81906-5196-40E0-9A8C-9A871E315C45}</a:tableStyleId>
              </a:tblPr>
              <a:tblGrid>
                <a:gridCol w="648075"/>
                <a:gridCol w="2448275"/>
                <a:gridCol w="5029950"/>
              </a:tblGrid>
              <a:tr h="6115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Частная собственность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  <a:tc hMerge="1"/>
              </a:tr>
              <a:tr h="10757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Личная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Объекты собственности, не приносящие дохо- да, используемые и потребляемые самим соб- ственником (предметы потребления)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7879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Индивидуальная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Объекты,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приносящие доход (средства произ- водства)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72125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Коллективная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Акционерная</a:t>
                      </a: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(долевая)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Создаётся путём выпуска и продажи ценных бумаг – акций. Владелец акции становится од- ним из собственников предприятия и имеет право на получение дивидендов – части при- были предприятия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075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Кооперативная </a:t>
                      </a: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(совместная)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Создаётся путём объединения имуществен- ных или денежных взносов, предполагает сов- местное использование собственности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000"/>
              <a:t>Основные формы собственности</a:t>
            </a:r>
            <a:endParaRPr sz="4000"/>
          </a:p>
        </p:txBody>
      </p:sp>
      <p:grpSp>
        <p:nvGrpSpPr>
          <p:cNvPr id="317" name="Google Shape;317;p11"/>
          <p:cNvGrpSpPr/>
          <p:nvPr/>
        </p:nvGrpSpPr>
        <p:grpSpPr>
          <a:xfrm>
            <a:off x="615939" y="1860597"/>
            <a:ext cx="7264048" cy="3800653"/>
            <a:chOff x="4379" y="663845"/>
            <a:chExt cx="7264048" cy="3800653"/>
          </a:xfrm>
        </p:grpSpPr>
        <p:sp>
          <p:nvSpPr>
            <p:cNvPr id="318" name="Google Shape;318;p11"/>
            <p:cNvSpPr/>
            <p:nvPr/>
          </p:nvSpPr>
          <p:spPr>
            <a:xfrm>
              <a:off x="5492806" y="2648486"/>
              <a:ext cx="91440" cy="34444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9" name="Google Shape;319;p11"/>
            <p:cNvSpPr/>
            <p:nvPr/>
          </p:nvSpPr>
          <p:spPr>
            <a:xfrm>
              <a:off x="3636404" y="1483944"/>
              <a:ext cx="1902122" cy="3444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0" name="Google Shape;320;p11"/>
            <p:cNvSpPr/>
            <p:nvPr/>
          </p:nvSpPr>
          <p:spPr>
            <a:xfrm>
              <a:off x="1688561" y="2648486"/>
              <a:ext cx="91440" cy="34444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1" name="Google Shape;321;p11"/>
            <p:cNvSpPr/>
            <p:nvPr/>
          </p:nvSpPr>
          <p:spPr>
            <a:xfrm>
              <a:off x="1734281" y="1483944"/>
              <a:ext cx="1902122" cy="34444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2" name="Google Shape;322;p11"/>
            <p:cNvSpPr/>
            <p:nvPr/>
          </p:nvSpPr>
          <p:spPr>
            <a:xfrm>
              <a:off x="1965623" y="663845"/>
              <a:ext cx="3341561" cy="82009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1"/>
            <p:cNvSpPr txBox="1"/>
            <p:nvPr/>
          </p:nvSpPr>
          <p:spPr>
            <a:xfrm>
              <a:off x="1965623" y="663845"/>
              <a:ext cx="3341561" cy="820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Частная собственность по характеру накопления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4379" y="1828386"/>
              <a:ext cx="3459803" cy="82009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1"/>
            <p:cNvSpPr txBox="1"/>
            <p:nvPr/>
          </p:nvSpPr>
          <p:spPr>
            <a:xfrm>
              <a:off x="4379" y="1828386"/>
              <a:ext cx="3459803" cy="820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трудовая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4379" y="2992928"/>
              <a:ext cx="3459803" cy="147157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1"/>
            <p:cNvSpPr txBox="1"/>
            <p:nvPr/>
          </p:nvSpPr>
          <p:spPr>
            <a:xfrm>
              <a:off x="4379" y="2992928"/>
              <a:ext cx="3459803" cy="14715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зарплата работника, доход предпринимателя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3808624" y="1828386"/>
              <a:ext cx="3459803" cy="82009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1"/>
            <p:cNvSpPr txBox="1"/>
            <p:nvPr/>
          </p:nvSpPr>
          <p:spPr>
            <a:xfrm>
              <a:off x="3808624" y="1828386"/>
              <a:ext cx="3459803" cy="820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нетрудовая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3808624" y="2992928"/>
              <a:ext cx="3459803" cy="147157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1"/>
            <p:cNvSpPr txBox="1"/>
            <p:nvPr/>
          </p:nvSpPr>
          <p:spPr>
            <a:xfrm>
              <a:off x="3808624" y="2992928"/>
              <a:ext cx="3459803" cy="14715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дарение, наследование, дивиденды от акций, проценты по вкладам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000"/>
              <a:t>Основные формы собственности</a:t>
            </a:r>
            <a:endParaRPr sz="4000"/>
          </a:p>
        </p:txBody>
      </p:sp>
      <p:grpSp>
        <p:nvGrpSpPr>
          <p:cNvPr id="337" name="Google Shape;337;p12"/>
          <p:cNvGrpSpPr/>
          <p:nvPr/>
        </p:nvGrpSpPr>
        <p:grpSpPr>
          <a:xfrm>
            <a:off x="255654" y="1642573"/>
            <a:ext cx="7984618" cy="3472740"/>
            <a:chOff x="4134" y="575773"/>
            <a:chExt cx="7984618" cy="3472740"/>
          </a:xfrm>
        </p:grpSpPr>
        <p:sp>
          <p:nvSpPr>
            <p:cNvPr id="338" name="Google Shape;338;p12"/>
            <p:cNvSpPr/>
            <p:nvPr/>
          </p:nvSpPr>
          <p:spPr>
            <a:xfrm>
              <a:off x="6083137" y="2824090"/>
              <a:ext cx="1043346" cy="3621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9" name="Google Shape;339;p12"/>
            <p:cNvSpPr/>
            <p:nvPr/>
          </p:nvSpPr>
          <p:spPr>
            <a:xfrm>
              <a:off x="5039790" y="2824090"/>
              <a:ext cx="1043346" cy="36215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0" name="Google Shape;340;p12"/>
            <p:cNvSpPr/>
            <p:nvPr/>
          </p:nvSpPr>
          <p:spPr>
            <a:xfrm>
              <a:off x="3996444" y="1711547"/>
              <a:ext cx="2086693" cy="3621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1" name="Google Shape;341;p12"/>
            <p:cNvSpPr/>
            <p:nvPr/>
          </p:nvSpPr>
          <p:spPr>
            <a:xfrm>
              <a:off x="1909750" y="2824090"/>
              <a:ext cx="1043346" cy="3621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2" name="Google Shape;342;p12"/>
            <p:cNvSpPr/>
            <p:nvPr/>
          </p:nvSpPr>
          <p:spPr>
            <a:xfrm>
              <a:off x="866404" y="2824090"/>
              <a:ext cx="1043346" cy="36215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3" name="Google Shape;343;p12"/>
            <p:cNvSpPr/>
            <p:nvPr/>
          </p:nvSpPr>
          <p:spPr>
            <a:xfrm>
              <a:off x="1909750" y="1711547"/>
              <a:ext cx="2086693" cy="36215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4" name="Google Shape;344;p12"/>
            <p:cNvSpPr/>
            <p:nvPr/>
          </p:nvSpPr>
          <p:spPr>
            <a:xfrm>
              <a:off x="1152126" y="575773"/>
              <a:ext cx="5688635" cy="113577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2"/>
            <p:cNvSpPr txBox="1"/>
            <p:nvPr/>
          </p:nvSpPr>
          <p:spPr>
            <a:xfrm>
              <a:off x="1152126" y="575773"/>
              <a:ext cx="5688635" cy="11357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Государственная собственность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собственность общества (народа) в целом, которой владеет и распо- ряжается государство, а результаты используют все люди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12"/>
            <p:cNvSpPr/>
            <p:nvPr/>
          </p:nvSpPr>
          <p:spPr>
            <a:xfrm>
              <a:off x="720077" y="2073700"/>
              <a:ext cx="2379347" cy="75039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2"/>
            <p:cNvSpPr txBox="1"/>
            <p:nvPr/>
          </p:nvSpPr>
          <p:spPr>
            <a:xfrm>
              <a:off x="720077" y="2073700"/>
              <a:ext cx="2379347" cy="7503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 унитарных государствах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12"/>
            <p:cNvSpPr/>
            <p:nvPr/>
          </p:nvSpPr>
          <p:spPr>
            <a:xfrm>
              <a:off x="4134" y="3186244"/>
              <a:ext cx="1724539" cy="86226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2"/>
            <p:cNvSpPr txBox="1"/>
            <p:nvPr/>
          </p:nvSpPr>
          <p:spPr>
            <a:xfrm>
              <a:off x="4134" y="3186244"/>
              <a:ext cx="1724539" cy="8622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общегосударст-венная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0" name="Google Shape;350;p12"/>
            <p:cNvSpPr/>
            <p:nvPr/>
          </p:nvSpPr>
          <p:spPr>
            <a:xfrm>
              <a:off x="2090827" y="3186244"/>
              <a:ext cx="1724539" cy="86226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2"/>
            <p:cNvSpPr txBox="1"/>
            <p:nvPr/>
          </p:nvSpPr>
          <p:spPr>
            <a:xfrm>
              <a:off x="2090827" y="3186244"/>
              <a:ext cx="1724539" cy="8622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коммунальная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2" name="Google Shape;352;p12"/>
            <p:cNvSpPr/>
            <p:nvPr/>
          </p:nvSpPr>
          <p:spPr>
            <a:xfrm>
              <a:off x="4893463" y="2073700"/>
              <a:ext cx="2379347" cy="75039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2"/>
            <p:cNvSpPr txBox="1"/>
            <p:nvPr/>
          </p:nvSpPr>
          <p:spPr>
            <a:xfrm>
              <a:off x="4893463" y="2073700"/>
              <a:ext cx="2379347" cy="7503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 федеративных государствах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4" name="Google Shape;354;p12"/>
            <p:cNvSpPr/>
            <p:nvPr/>
          </p:nvSpPr>
          <p:spPr>
            <a:xfrm>
              <a:off x="4177520" y="3186244"/>
              <a:ext cx="1724539" cy="86226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2"/>
            <p:cNvSpPr txBox="1"/>
            <p:nvPr/>
          </p:nvSpPr>
          <p:spPr>
            <a:xfrm>
              <a:off x="4177520" y="3186244"/>
              <a:ext cx="1724539" cy="8622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федеральная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" name="Google Shape;356;p12"/>
            <p:cNvSpPr/>
            <p:nvPr/>
          </p:nvSpPr>
          <p:spPr>
            <a:xfrm>
              <a:off x="6264213" y="3186244"/>
              <a:ext cx="1724539" cy="86226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2"/>
            <p:cNvSpPr txBox="1"/>
            <p:nvPr/>
          </p:nvSpPr>
          <p:spPr>
            <a:xfrm>
              <a:off x="6264213" y="3186244"/>
              <a:ext cx="1724539" cy="8622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собственность субъектов федерации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58" name="Google Shape;358;p12"/>
          <p:cNvGrpSpPr/>
          <p:nvPr/>
        </p:nvGrpSpPr>
        <p:grpSpPr>
          <a:xfrm>
            <a:off x="290477" y="5373216"/>
            <a:ext cx="7914974" cy="919749"/>
            <a:chOff x="1152126" y="575773"/>
            <a:chExt cx="5688635" cy="1135773"/>
          </a:xfrm>
        </p:grpSpPr>
        <p:sp>
          <p:nvSpPr>
            <p:cNvPr id="359" name="Google Shape;359;p12"/>
            <p:cNvSpPr/>
            <p:nvPr/>
          </p:nvSpPr>
          <p:spPr>
            <a:xfrm>
              <a:off x="1152126" y="575773"/>
              <a:ext cx="5688635" cy="113577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2"/>
            <p:cNvSpPr txBox="1"/>
            <p:nvPr/>
          </p:nvSpPr>
          <p:spPr>
            <a:xfrm>
              <a:off x="1152126" y="575773"/>
              <a:ext cx="5688635" cy="11357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Смешанная собственность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собственность совместных предприятий, т.е. предприятий с иностранным капиталом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000"/>
              <a:t>Основные формы собственности</a:t>
            </a:r>
            <a:endParaRPr sz="4000"/>
          </a:p>
        </p:txBody>
      </p:sp>
      <p:grpSp>
        <p:nvGrpSpPr>
          <p:cNvPr id="366" name="Google Shape;366;p13"/>
          <p:cNvGrpSpPr/>
          <p:nvPr/>
        </p:nvGrpSpPr>
        <p:grpSpPr>
          <a:xfrm>
            <a:off x="161269" y="1340766"/>
            <a:ext cx="7988074" cy="3458288"/>
            <a:chOff x="4813" y="432046"/>
            <a:chExt cx="7988074" cy="3458288"/>
          </a:xfrm>
        </p:grpSpPr>
        <p:sp>
          <p:nvSpPr>
            <p:cNvPr id="367" name="Google Shape;367;p13"/>
            <p:cNvSpPr/>
            <p:nvPr/>
          </p:nvSpPr>
          <p:spPr>
            <a:xfrm>
              <a:off x="6041175" y="2283852"/>
              <a:ext cx="91440" cy="3804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60300"/>
                  </a:lnTo>
                  <a:lnTo>
                    <a:pt x="66316" y="60300"/>
                  </a:lnTo>
                  <a:lnTo>
                    <a:pt x="66316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8" name="Google Shape;368;p13"/>
            <p:cNvSpPr/>
            <p:nvPr/>
          </p:nvSpPr>
          <p:spPr>
            <a:xfrm>
              <a:off x="3996444" y="1209740"/>
              <a:ext cx="2090451" cy="37854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9" name="Google Shape;369;p13"/>
            <p:cNvSpPr/>
            <p:nvPr/>
          </p:nvSpPr>
          <p:spPr>
            <a:xfrm>
              <a:off x="1860272" y="2283852"/>
              <a:ext cx="91440" cy="37854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0" name="Google Shape;370;p13"/>
            <p:cNvSpPr/>
            <p:nvPr/>
          </p:nvSpPr>
          <p:spPr>
            <a:xfrm>
              <a:off x="1905992" y="1209740"/>
              <a:ext cx="2090451" cy="37854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1" name="Google Shape;371;p13"/>
            <p:cNvSpPr/>
            <p:nvPr/>
          </p:nvSpPr>
          <p:spPr>
            <a:xfrm>
              <a:off x="1899295" y="432046"/>
              <a:ext cx="4194296" cy="77769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3"/>
            <p:cNvSpPr txBox="1"/>
            <p:nvPr/>
          </p:nvSpPr>
          <p:spPr>
            <a:xfrm>
              <a:off x="1899295" y="432046"/>
              <a:ext cx="4194296" cy="777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Смена формы собственности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813" y="1588285"/>
              <a:ext cx="3802358" cy="69556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3"/>
            <p:cNvSpPr txBox="1"/>
            <p:nvPr/>
          </p:nvSpPr>
          <p:spPr>
            <a:xfrm>
              <a:off x="4813" y="1588285"/>
              <a:ext cx="3802358" cy="6955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национализация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4813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3"/>
            <p:cNvSpPr txBox="1"/>
            <p:nvPr/>
          </p:nvSpPr>
          <p:spPr>
            <a:xfrm>
              <a:off x="4813" y="2662397"/>
              <a:ext cx="3802358" cy="12260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перевод частной собственности (путём безвозмездного отчуждения или через выкуп) в государствен- ную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4185716" y="1588285"/>
              <a:ext cx="3802358" cy="69556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3"/>
            <p:cNvSpPr txBox="1"/>
            <p:nvPr/>
          </p:nvSpPr>
          <p:spPr>
            <a:xfrm>
              <a:off x="4185716" y="1588285"/>
              <a:ext cx="3802358" cy="6955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приватизация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4190529" y="2664299"/>
              <a:ext cx="3802358" cy="122603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3"/>
            <p:cNvSpPr txBox="1"/>
            <p:nvPr/>
          </p:nvSpPr>
          <p:spPr>
            <a:xfrm>
              <a:off x="4190529" y="2664299"/>
              <a:ext cx="3802358" cy="12260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передача объектов государствен- ной собственности (в результате продажи или безвозмездно) в час- тную собственность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81" name="Google Shape;381;p13"/>
          <p:cNvGrpSpPr/>
          <p:nvPr/>
        </p:nvGrpSpPr>
        <p:grpSpPr>
          <a:xfrm>
            <a:off x="156456" y="5661247"/>
            <a:ext cx="7929870" cy="864097"/>
            <a:chOff x="4185716" y="2662397"/>
            <a:chExt cx="3802358" cy="1226035"/>
          </a:xfrm>
        </p:grpSpPr>
        <p:sp>
          <p:nvSpPr>
            <p:cNvPr id="382" name="Google Shape;382;p13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3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Приватизация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– один из механизмов </a:t>
              </a: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разгосударствления экономики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, т.е. уменьшения роли государства в управлении экономическими субъектами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84" name="Google Shape;384;p13"/>
          <p:cNvSpPr/>
          <p:nvPr/>
        </p:nvSpPr>
        <p:spPr>
          <a:xfrm>
            <a:off x="5868144" y="4869160"/>
            <a:ext cx="864096" cy="720080"/>
          </a:xfrm>
          <a:prstGeom prst="downArrow">
            <a:avLst>
              <a:gd fmla="val 50000" name="adj1"/>
              <a:gd fmla="val 6198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Виды доходов</a:t>
            </a:r>
            <a:endParaRPr sz="4000"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161269" y="1564944"/>
            <a:ext cx="7988074" cy="4664215"/>
            <a:chOff x="4813" y="368192"/>
            <a:chExt cx="7988074" cy="4664215"/>
          </a:xfrm>
        </p:grpSpPr>
        <p:sp>
          <p:nvSpPr>
            <p:cNvPr id="391" name="Google Shape;391;p14"/>
            <p:cNvSpPr/>
            <p:nvPr/>
          </p:nvSpPr>
          <p:spPr>
            <a:xfrm>
              <a:off x="6041175" y="3754466"/>
              <a:ext cx="91440" cy="376643"/>
            </a:xfrm>
            <a:custGeom>
              <a:rect b="b" l="l" r="r" t="t"/>
              <a:pathLst>
                <a:path extrusionOk="0" h="120000" w="120000">
                  <a:moveTo>
                    <a:pt x="66316" y="0"/>
                  </a:moveTo>
                  <a:lnTo>
                    <a:pt x="66316" y="59697"/>
                  </a:lnTo>
                  <a:lnTo>
                    <a:pt x="60000" y="59697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2" name="Google Shape;392;p14"/>
            <p:cNvSpPr/>
            <p:nvPr/>
          </p:nvSpPr>
          <p:spPr>
            <a:xfrm>
              <a:off x="6041175" y="2219998"/>
              <a:ext cx="91440" cy="3804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60300"/>
                  </a:lnTo>
                  <a:lnTo>
                    <a:pt x="66316" y="60300"/>
                  </a:lnTo>
                  <a:lnTo>
                    <a:pt x="66316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3" name="Google Shape;393;p14"/>
            <p:cNvSpPr/>
            <p:nvPr/>
          </p:nvSpPr>
          <p:spPr>
            <a:xfrm>
              <a:off x="3996444" y="1145886"/>
              <a:ext cx="2090451" cy="37854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4" name="Google Shape;394;p14"/>
            <p:cNvSpPr/>
            <p:nvPr/>
          </p:nvSpPr>
          <p:spPr>
            <a:xfrm>
              <a:off x="1860272" y="3752564"/>
              <a:ext cx="91440" cy="37854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5" name="Google Shape;395;p14"/>
            <p:cNvSpPr/>
            <p:nvPr/>
          </p:nvSpPr>
          <p:spPr>
            <a:xfrm>
              <a:off x="1860272" y="2219998"/>
              <a:ext cx="91440" cy="37854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6" name="Google Shape;396;p14"/>
            <p:cNvSpPr/>
            <p:nvPr/>
          </p:nvSpPr>
          <p:spPr>
            <a:xfrm>
              <a:off x="1905992" y="1145886"/>
              <a:ext cx="2090451" cy="37854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7" name="Google Shape;397;p14"/>
            <p:cNvSpPr/>
            <p:nvPr/>
          </p:nvSpPr>
          <p:spPr>
            <a:xfrm>
              <a:off x="913050" y="368192"/>
              <a:ext cx="6166786" cy="77769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4"/>
            <p:cNvSpPr txBox="1"/>
            <p:nvPr/>
          </p:nvSpPr>
          <p:spPr>
            <a:xfrm>
              <a:off x="913050" y="368192"/>
              <a:ext cx="6166786" cy="7776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Доход </a:t>
              </a: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любое поступление денежных средств или получение материальных благ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4813" y="1524431"/>
              <a:ext cx="3802358" cy="69556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4"/>
            <p:cNvSpPr txBox="1"/>
            <p:nvPr/>
          </p:nvSpPr>
          <p:spPr>
            <a:xfrm>
              <a:off x="4813" y="1524431"/>
              <a:ext cx="3802358" cy="6955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первичные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13" y="2598543"/>
              <a:ext cx="3802358" cy="115402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4"/>
            <p:cNvSpPr txBox="1"/>
            <p:nvPr/>
          </p:nvSpPr>
          <p:spPr>
            <a:xfrm>
              <a:off x="4813" y="2598543"/>
              <a:ext cx="3802358" cy="11540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доходы, полученные в результате деятельности в сфере производства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5191" y="4131110"/>
              <a:ext cx="3801601" cy="90129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4"/>
            <p:cNvSpPr txBox="1"/>
            <p:nvPr/>
          </p:nvSpPr>
          <p:spPr>
            <a:xfrm>
              <a:off x="5191" y="4131110"/>
              <a:ext cx="3801601" cy="9012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прибыль предприятия, зарплата работников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4185716" y="1524431"/>
              <a:ext cx="3802358" cy="69556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4"/>
            <p:cNvSpPr txBox="1"/>
            <p:nvPr/>
          </p:nvSpPr>
          <p:spPr>
            <a:xfrm>
              <a:off x="4185716" y="1524431"/>
              <a:ext cx="3802358" cy="6955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вторичные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4190529" y="2600445"/>
              <a:ext cx="3802358" cy="115402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4"/>
            <p:cNvSpPr txBox="1"/>
            <p:nvPr/>
          </p:nvSpPr>
          <p:spPr>
            <a:xfrm>
              <a:off x="4190529" y="2600445"/>
              <a:ext cx="3802358" cy="11540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доходы в результате перераспреде- ления первичных доходов в виде налогов в государственный бюджет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4186095" y="4131110"/>
              <a:ext cx="3801601" cy="90129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4"/>
            <p:cNvSpPr txBox="1"/>
            <p:nvPr/>
          </p:nvSpPr>
          <p:spPr>
            <a:xfrm>
              <a:off x="4186095" y="4131110"/>
              <a:ext cx="3801601" cy="9012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зарплата в бюджетных организа- циях, </a:t>
              </a: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трансферты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населению – пенсии, пособия, стипендии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Виды доходов</a:t>
            </a:r>
            <a:endParaRPr sz="4000"/>
          </a:p>
        </p:txBody>
      </p:sp>
      <p:graphicFrame>
        <p:nvGraphicFramePr>
          <p:cNvPr id="416" name="Google Shape;416;p15"/>
          <p:cNvGraphicFramePr/>
          <p:nvPr/>
        </p:nvGraphicFramePr>
        <p:xfrm>
          <a:off x="179512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{03E81906-5196-40E0-9A8C-9A871E315C45}</a:tableStyleId>
              </a:tblPr>
              <a:tblGrid>
                <a:gridCol w="1800200"/>
                <a:gridCol w="6264700"/>
              </a:tblGrid>
              <a:tr h="5115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Виды доходов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82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Заработная плата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Доход собственников труда. Бывает повременной и сдель- ной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82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Рента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Доход от земельного участка или другого природного ре- сурса, использующегося для хозяйственных целей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82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Процент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Доход от капитала, а также от вклада в банке, ценных бу- маг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180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Прибыль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Разница между выручкой и затратами на производство (является вознаграждением предпринимателю за новые идеи и риск)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47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Дивиденд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Доход владельца акции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47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Роялти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Доход автора произведения, плата за авторские права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Виды доходов</a:t>
            </a:r>
            <a:endParaRPr sz="4000"/>
          </a:p>
        </p:txBody>
      </p:sp>
      <p:grpSp>
        <p:nvGrpSpPr>
          <p:cNvPr id="422" name="Google Shape;422;p16"/>
          <p:cNvGrpSpPr/>
          <p:nvPr/>
        </p:nvGrpSpPr>
        <p:grpSpPr>
          <a:xfrm>
            <a:off x="846295" y="1269562"/>
            <a:ext cx="6870989" cy="4042947"/>
            <a:chOff x="576068" y="802"/>
            <a:chExt cx="6870989" cy="4042947"/>
          </a:xfrm>
        </p:grpSpPr>
        <p:sp>
          <p:nvSpPr>
            <p:cNvPr id="423" name="Google Shape;423;p16"/>
            <p:cNvSpPr/>
            <p:nvPr/>
          </p:nvSpPr>
          <p:spPr>
            <a:xfrm>
              <a:off x="6806238" y="1883509"/>
              <a:ext cx="392968" cy="119037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4" name="Google Shape;424;p16"/>
            <p:cNvSpPr/>
            <p:nvPr/>
          </p:nvSpPr>
          <p:spPr>
            <a:xfrm>
              <a:off x="6806238" y="1883509"/>
              <a:ext cx="392968" cy="48096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5" name="Google Shape;425;p16"/>
            <p:cNvSpPr/>
            <p:nvPr/>
          </p:nvSpPr>
          <p:spPr>
            <a:xfrm>
              <a:off x="6162083" y="1174102"/>
              <a:ext cx="91440" cy="20982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6" name="Google Shape;426;p16"/>
            <p:cNvSpPr/>
            <p:nvPr/>
          </p:nvSpPr>
          <p:spPr>
            <a:xfrm>
              <a:off x="4027140" y="500384"/>
              <a:ext cx="2180663" cy="1741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47703"/>
                  </a:lnTo>
                  <a:lnTo>
                    <a:pt x="120000" y="47703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7" name="Google Shape;427;p16"/>
            <p:cNvSpPr/>
            <p:nvPr/>
          </p:nvSpPr>
          <p:spPr>
            <a:xfrm>
              <a:off x="823918" y="1883509"/>
              <a:ext cx="472222" cy="191044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8" name="Google Shape;428;p16"/>
            <p:cNvSpPr/>
            <p:nvPr/>
          </p:nvSpPr>
          <p:spPr>
            <a:xfrm>
              <a:off x="823918" y="1883509"/>
              <a:ext cx="472222" cy="12010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9" name="Google Shape;429;p16"/>
            <p:cNvSpPr/>
            <p:nvPr/>
          </p:nvSpPr>
          <p:spPr>
            <a:xfrm>
              <a:off x="823918" y="1883509"/>
              <a:ext cx="472222" cy="4916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0" name="Google Shape;430;p16"/>
            <p:cNvSpPr/>
            <p:nvPr/>
          </p:nvSpPr>
          <p:spPr>
            <a:xfrm>
              <a:off x="1769602" y="1174102"/>
              <a:ext cx="91440" cy="20982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1" name="Google Shape;431;p16"/>
            <p:cNvSpPr/>
            <p:nvPr/>
          </p:nvSpPr>
          <p:spPr>
            <a:xfrm>
              <a:off x="1815322" y="500384"/>
              <a:ext cx="2211817" cy="17413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47703"/>
                  </a:lnTo>
                  <a:lnTo>
                    <a:pt x="0" y="47703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2" name="Google Shape;432;p16"/>
            <p:cNvSpPr/>
            <p:nvPr/>
          </p:nvSpPr>
          <p:spPr>
            <a:xfrm>
              <a:off x="2509662" y="802"/>
              <a:ext cx="3034954" cy="49958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6"/>
            <p:cNvSpPr txBox="1"/>
            <p:nvPr/>
          </p:nvSpPr>
          <p:spPr>
            <a:xfrm>
              <a:off x="2509662" y="802"/>
              <a:ext cx="3034954" cy="49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Заработная плата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576068" y="674519"/>
              <a:ext cx="2478509" cy="49958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6"/>
            <p:cNvSpPr txBox="1"/>
            <p:nvPr/>
          </p:nvSpPr>
          <p:spPr>
            <a:xfrm>
              <a:off x="576068" y="674519"/>
              <a:ext cx="2478509" cy="49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повременная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576068" y="1383926"/>
              <a:ext cx="2478509" cy="49958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6"/>
            <p:cNvSpPr txBox="1"/>
            <p:nvPr/>
          </p:nvSpPr>
          <p:spPr>
            <a:xfrm>
              <a:off x="576068" y="1383926"/>
              <a:ext cx="2478509" cy="49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зависит от: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1296141" y="2125352"/>
              <a:ext cx="2485753" cy="49958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6"/>
            <p:cNvSpPr txBox="1"/>
            <p:nvPr/>
          </p:nvSpPr>
          <p:spPr>
            <a:xfrm>
              <a:off x="1296141" y="2125352"/>
              <a:ext cx="2485753" cy="49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отработанного време- ни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1296141" y="2834759"/>
              <a:ext cx="2485753" cy="49958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6"/>
            <p:cNvSpPr txBox="1"/>
            <p:nvPr/>
          </p:nvSpPr>
          <p:spPr>
            <a:xfrm>
              <a:off x="1296141" y="2834759"/>
              <a:ext cx="2485753" cy="49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квалификации работ- ника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1296141" y="3544167"/>
              <a:ext cx="2485753" cy="49958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6"/>
            <p:cNvSpPr txBox="1"/>
            <p:nvPr/>
          </p:nvSpPr>
          <p:spPr>
            <a:xfrm>
              <a:off x="1296141" y="3544167"/>
              <a:ext cx="2485753" cy="49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сложности, качества, условий труда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4968548" y="674519"/>
              <a:ext cx="2478509" cy="49958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6"/>
            <p:cNvSpPr txBox="1"/>
            <p:nvPr/>
          </p:nvSpPr>
          <p:spPr>
            <a:xfrm>
              <a:off x="4968548" y="674519"/>
              <a:ext cx="2478509" cy="49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сдельная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4968548" y="1383926"/>
              <a:ext cx="2478509" cy="49958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6"/>
            <p:cNvSpPr txBox="1"/>
            <p:nvPr/>
          </p:nvSpPr>
          <p:spPr>
            <a:xfrm>
              <a:off x="4968548" y="1383926"/>
              <a:ext cx="2478509" cy="49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зависит от: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4320484" y="2114681"/>
              <a:ext cx="2485753" cy="49958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6"/>
            <p:cNvSpPr txBox="1"/>
            <p:nvPr/>
          </p:nvSpPr>
          <p:spPr>
            <a:xfrm>
              <a:off x="4320484" y="2114681"/>
              <a:ext cx="2485753" cy="49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количества продукции (услуг)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4320484" y="2824088"/>
              <a:ext cx="2485753" cy="49958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6"/>
            <p:cNvSpPr txBox="1"/>
            <p:nvPr/>
          </p:nvSpPr>
          <p:spPr>
            <a:xfrm>
              <a:off x="4320484" y="2824088"/>
              <a:ext cx="2485753" cy="49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качества продукции (услуг)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52" name="Google Shape;452;p16"/>
          <p:cNvGrpSpPr/>
          <p:nvPr/>
        </p:nvGrpSpPr>
        <p:grpSpPr>
          <a:xfrm>
            <a:off x="217848" y="5518944"/>
            <a:ext cx="8087952" cy="576065"/>
            <a:chOff x="4185716" y="2662397"/>
            <a:chExt cx="3802358" cy="1226035"/>
          </a:xfrm>
        </p:grpSpPr>
        <p:sp>
          <p:nvSpPr>
            <p:cNvPr id="453" name="Google Shape;453;p16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6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Минимальная заработная плата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– самый низкий допустимый размер оп-латы труда для всех без исключения сфер экономической деятельности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55" name="Google Shape;455;p16"/>
          <p:cNvGrpSpPr/>
          <p:nvPr/>
        </p:nvGrpSpPr>
        <p:grpSpPr>
          <a:xfrm>
            <a:off x="215403" y="6123520"/>
            <a:ext cx="8087952" cy="576065"/>
            <a:chOff x="4185716" y="2662397"/>
            <a:chExt cx="3802358" cy="1226035"/>
          </a:xfrm>
        </p:grpSpPr>
        <p:sp>
          <p:nvSpPr>
            <p:cNvPr id="456" name="Google Shape;456;p16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6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 Республике Беларусь с 1 января 2024 г. минимальная заработная плата установлена в размере 626 руб.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Прожиточный минимум</a:t>
            </a:r>
            <a:endParaRPr sz="4000"/>
          </a:p>
        </p:txBody>
      </p:sp>
      <p:grpSp>
        <p:nvGrpSpPr>
          <p:cNvPr id="463" name="Google Shape;463;p17"/>
          <p:cNvGrpSpPr/>
          <p:nvPr/>
        </p:nvGrpSpPr>
        <p:grpSpPr>
          <a:xfrm>
            <a:off x="191692" y="1556792"/>
            <a:ext cx="8087952" cy="576065"/>
            <a:chOff x="4185716" y="2662397"/>
            <a:chExt cx="3802358" cy="1226035"/>
          </a:xfrm>
        </p:grpSpPr>
        <p:sp>
          <p:nvSpPr>
            <p:cNvPr id="464" name="Google Shape;464;p17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7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Уровень жизни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степень обеспеченности людей материальными благами, удовлетворения их потребностей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66" name="Google Shape;466;p17"/>
          <p:cNvGrpSpPr/>
          <p:nvPr/>
        </p:nvGrpSpPr>
        <p:grpSpPr>
          <a:xfrm>
            <a:off x="195876" y="2838871"/>
            <a:ext cx="8079583" cy="2894384"/>
            <a:chOff x="4183" y="792087"/>
            <a:chExt cx="8079583" cy="2894384"/>
          </a:xfrm>
        </p:grpSpPr>
        <p:sp>
          <p:nvSpPr>
            <p:cNvPr id="467" name="Google Shape;467;p17"/>
            <p:cNvSpPr/>
            <p:nvPr/>
          </p:nvSpPr>
          <p:spPr>
            <a:xfrm>
              <a:off x="4043975" y="1664613"/>
              <a:ext cx="3167266" cy="3664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8" name="Google Shape;468;p17"/>
            <p:cNvSpPr/>
            <p:nvPr/>
          </p:nvSpPr>
          <p:spPr>
            <a:xfrm>
              <a:off x="4043975" y="1664613"/>
              <a:ext cx="1055755" cy="3664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9" name="Google Shape;469;p17"/>
            <p:cNvSpPr/>
            <p:nvPr/>
          </p:nvSpPr>
          <p:spPr>
            <a:xfrm>
              <a:off x="2988219" y="1664613"/>
              <a:ext cx="1055755" cy="36646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0" name="Google Shape;470;p17"/>
            <p:cNvSpPr/>
            <p:nvPr/>
          </p:nvSpPr>
          <p:spPr>
            <a:xfrm>
              <a:off x="876708" y="1664613"/>
              <a:ext cx="3167266" cy="36646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1" name="Google Shape;471;p17"/>
            <p:cNvSpPr/>
            <p:nvPr/>
          </p:nvSpPr>
          <p:spPr>
            <a:xfrm>
              <a:off x="1979449" y="792087"/>
              <a:ext cx="4129051" cy="87252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7"/>
            <p:cNvSpPr txBox="1"/>
            <p:nvPr/>
          </p:nvSpPr>
          <p:spPr>
            <a:xfrm>
              <a:off x="1979449" y="792087"/>
              <a:ext cx="4129051" cy="8725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Показатели, используемые для определения уровня жизни населения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4183" y="2031073"/>
              <a:ext cx="1745050" cy="165539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7"/>
            <p:cNvSpPr txBox="1"/>
            <p:nvPr/>
          </p:nvSpPr>
          <p:spPr>
            <a:xfrm>
              <a:off x="4183" y="2031073"/>
              <a:ext cx="1745050" cy="16553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размер дохода на душу населения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2115694" y="2031073"/>
              <a:ext cx="1745050" cy="165539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7"/>
            <p:cNvSpPr txBox="1"/>
            <p:nvPr/>
          </p:nvSpPr>
          <p:spPr>
            <a:xfrm>
              <a:off x="2115694" y="2031073"/>
              <a:ext cx="1745050" cy="16553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доля расходов на питание в семейном бюджете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4227205" y="2031073"/>
              <a:ext cx="1745050" cy="165539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7"/>
            <p:cNvSpPr txBox="1"/>
            <p:nvPr/>
          </p:nvSpPr>
          <p:spPr>
            <a:xfrm>
              <a:off x="4227205" y="2031073"/>
              <a:ext cx="1745050" cy="16553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потребление товаров длительного пользования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6338716" y="2031073"/>
              <a:ext cx="1745050" cy="165539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7"/>
            <p:cNvSpPr txBox="1"/>
            <p:nvPr/>
          </p:nvSpPr>
          <p:spPr>
            <a:xfrm>
              <a:off x="6338716" y="2031073"/>
              <a:ext cx="1745050" cy="16553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количество жилой площади на одного человека и др.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Прожиточный минимум</a:t>
            </a:r>
            <a:endParaRPr sz="4000"/>
          </a:p>
        </p:txBody>
      </p:sp>
      <p:pic>
        <p:nvPicPr>
          <p:cNvPr descr="Ernst Engel.jpg" id="486" name="Google Shape;486;p18"/>
          <p:cNvPicPr preferRelativeResize="0"/>
          <p:nvPr/>
        </p:nvPicPr>
        <p:blipFill rotWithShape="1">
          <a:blip r:embed="rId3">
            <a:alphaModFix/>
          </a:blip>
          <a:srcRect b="10607" l="2046" r="1148" t="1230"/>
          <a:stretch/>
        </p:blipFill>
        <p:spPr>
          <a:xfrm>
            <a:off x="4011237" y="1340767"/>
            <a:ext cx="4139562" cy="5256585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87" name="Google Shape;487;p18"/>
          <p:cNvSpPr txBox="1"/>
          <p:nvPr/>
        </p:nvSpPr>
        <p:spPr>
          <a:xfrm>
            <a:off x="2587257" y="6264549"/>
            <a:ext cx="142398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Эрнст Энгель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8" name="Google Shape;488;p18"/>
          <p:cNvGrpSpPr/>
          <p:nvPr/>
        </p:nvGrpSpPr>
        <p:grpSpPr>
          <a:xfrm>
            <a:off x="215403" y="1340769"/>
            <a:ext cx="3636517" cy="3744416"/>
            <a:chOff x="4185716" y="2662397"/>
            <a:chExt cx="3802358" cy="1226035"/>
          </a:xfrm>
        </p:grpSpPr>
        <p:sp>
          <p:nvSpPr>
            <p:cNvPr id="489" name="Google Shape;489;p18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8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Немецкий экономист </a:t>
              </a: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Эрнст Эн- гель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(1821-1896) сформулировал в 1850-е гг. экономический закон, согласно которому чем ниже дохо- ды человека, тем большую часть доходов (в %) он тратит на пита- ние. С ростом доходов доля расхо- дов на питание снижается, на оде- жду, жилище и коммунальные ус- луги несколько увеличивается, на удовлетворение культурных и иных нематериальных потребнос- тей (путешествия, спорт и т.д.), а также на сбережения – заметно возрастает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Прожиточный минимум</a:t>
            </a:r>
            <a:endParaRPr sz="4000"/>
          </a:p>
        </p:txBody>
      </p:sp>
      <p:grpSp>
        <p:nvGrpSpPr>
          <p:cNvPr id="496" name="Google Shape;496;p19"/>
          <p:cNvGrpSpPr/>
          <p:nvPr/>
        </p:nvGrpSpPr>
        <p:grpSpPr>
          <a:xfrm>
            <a:off x="205410" y="1357691"/>
            <a:ext cx="8087952" cy="1152128"/>
            <a:chOff x="4185716" y="2662397"/>
            <a:chExt cx="3802358" cy="1226035"/>
          </a:xfrm>
        </p:grpSpPr>
        <p:sp>
          <p:nvSpPr>
            <p:cNvPr id="497" name="Google Shape;497;p19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9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Бюджет прожиточного минимума (БПМ )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стоимость минимального на- бора материальных благ и услуг, которые необходимы для обеспечения жиз- недеятельности человека и сохранения его здоровья. Учитывает также обя- зательные платежи и взносы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99" name="Google Shape;499;p19"/>
          <p:cNvGrpSpPr/>
          <p:nvPr/>
        </p:nvGrpSpPr>
        <p:grpSpPr>
          <a:xfrm>
            <a:off x="217848" y="2636912"/>
            <a:ext cx="8075514" cy="648072"/>
            <a:chOff x="4185716" y="2662397"/>
            <a:chExt cx="3802358" cy="1226035"/>
          </a:xfrm>
        </p:grpSpPr>
        <p:sp>
          <p:nvSpPr>
            <p:cNvPr id="500" name="Google Shape;500;p19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9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Бюджет прожиточного минимума ежеквартально утверждается постановле- нием Совета Министров Республики Беларусь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502" name="Google Shape;502;p19"/>
          <p:cNvSpPr txBox="1"/>
          <p:nvPr/>
        </p:nvSpPr>
        <p:spPr>
          <a:xfrm>
            <a:off x="134050" y="5628300"/>
            <a:ext cx="3147600" cy="1077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Бюджет прожиточного минимума в Республике Беларусь с 1 ноября 2023 г.  по 31 января 2024 г.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03" name="Google Shape;5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2576" y="3412201"/>
            <a:ext cx="4960649" cy="32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Отношения собственности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Основные формы собственности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Виды доходов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Прожиточный минимум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Отношения собственности</a:t>
            </a:r>
            <a:endParaRPr sz="4000"/>
          </a:p>
        </p:txBody>
      </p:sp>
      <p:sp>
        <p:nvSpPr>
          <p:cNvPr id="177" name="Google Shape;177;p3"/>
          <p:cNvSpPr/>
          <p:nvPr/>
        </p:nvSpPr>
        <p:spPr>
          <a:xfrm>
            <a:off x="148816" y="1292543"/>
            <a:ext cx="8126288" cy="93610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Собственность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признанные обществом отношения в связи с распреде- лением и присвоением экономических благ между различными субъектами экономических отношений</a:t>
            </a:r>
            <a:endParaRPr/>
          </a:p>
        </p:txBody>
      </p:sp>
      <p:pic>
        <p:nvPicPr>
          <p:cNvPr id="178" name="Google Shape;1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56" y="2433188"/>
            <a:ext cx="3113684" cy="4284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79" name="Google Shape;179;p3"/>
          <p:cNvSpPr/>
          <p:nvPr/>
        </p:nvSpPr>
        <p:spPr>
          <a:xfrm>
            <a:off x="134648" y="2348880"/>
            <a:ext cx="4841252" cy="49536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Право собственности закрепляется законом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138823" y="3717032"/>
            <a:ext cx="4841252" cy="300015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44: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Государство гарантирует каждо- му право собственности и содействует её приобретению. Собственник имеет право владеть, пользоваться и распоряжаться имуществом как единолично, так и совмест- но с другими лицами. Неприкосновенность собственности, право её наследования охра- няются законом. Собственность, приобре- тённая законным способом, защищается го- сударством.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Отношения собственности</a:t>
            </a:r>
            <a:endParaRPr sz="4000"/>
          </a:p>
        </p:txBody>
      </p:sp>
      <p:grpSp>
        <p:nvGrpSpPr>
          <p:cNvPr id="186" name="Google Shape;186;p4"/>
          <p:cNvGrpSpPr/>
          <p:nvPr/>
        </p:nvGrpSpPr>
        <p:grpSpPr>
          <a:xfrm>
            <a:off x="180053" y="1916831"/>
            <a:ext cx="8063813" cy="4104457"/>
            <a:chOff x="541" y="576063"/>
            <a:chExt cx="8063813" cy="4104457"/>
          </a:xfrm>
        </p:grpSpPr>
        <p:sp>
          <p:nvSpPr>
            <p:cNvPr id="187" name="Google Shape;187;p4"/>
            <p:cNvSpPr/>
            <p:nvPr/>
          </p:nvSpPr>
          <p:spPr>
            <a:xfrm>
              <a:off x="4032448" y="1710314"/>
              <a:ext cx="2852986" cy="4951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8" name="Google Shape;188;p4"/>
            <p:cNvSpPr/>
            <p:nvPr/>
          </p:nvSpPr>
          <p:spPr>
            <a:xfrm>
              <a:off x="3986728" y="2997553"/>
              <a:ext cx="91440" cy="4951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4"/>
            <p:cNvSpPr/>
            <p:nvPr/>
          </p:nvSpPr>
          <p:spPr>
            <a:xfrm>
              <a:off x="3986728" y="1710314"/>
              <a:ext cx="91440" cy="4951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" name="Google Shape;190;p4"/>
            <p:cNvSpPr/>
            <p:nvPr/>
          </p:nvSpPr>
          <p:spPr>
            <a:xfrm>
              <a:off x="1133741" y="2997553"/>
              <a:ext cx="91440" cy="4951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1" name="Google Shape;191;p4"/>
            <p:cNvSpPr/>
            <p:nvPr/>
          </p:nvSpPr>
          <p:spPr>
            <a:xfrm>
              <a:off x="1179461" y="1710314"/>
              <a:ext cx="2852986" cy="49514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4"/>
            <p:cNvSpPr/>
            <p:nvPr/>
          </p:nvSpPr>
          <p:spPr>
            <a:xfrm>
              <a:off x="1152122" y="576063"/>
              <a:ext cx="5760651" cy="113425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1152122" y="576063"/>
              <a:ext cx="5760651" cy="11342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Субъект собственности (собственник) –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это лицо или группа лиц, обладающих каким-либо имуществом, распоряжающихся и пользующихся им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541" y="2205460"/>
              <a:ext cx="2357840" cy="79209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4"/>
            <p:cNvSpPr txBox="1"/>
            <p:nvPr/>
          </p:nvSpPr>
          <p:spPr>
            <a:xfrm>
              <a:off x="541" y="2205460"/>
              <a:ext cx="2357840" cy="7920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физическое лицо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41" y="3492699"/>
              <a:ext cx="2357840" cy="117892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4"/>
            <p:cNvSpPr txBox="1"/>
            <p:nvPr/>
          </p:nvSpPr>
          <p:spPr>
            <a:xfrm>
              <a:off x="541" y="3492699"/>
              <a:ext cx="2357840" cy="11789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отдельное лицо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2853527" y="2205460"/>
              <a:ext cx="2357840" cy="79209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 txBox="1"/>
            <p:nvPr/>
          </p:nvSpPr>
          <p:spPr>
            <a:xfrm>
              <a:off x="2853527" y="2205460"/>
              <a:ext cx="2357840" cy="7920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юридическое лицо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2853527" y="3492699"/>
              <a:ext cx="2357840" cy="117892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"/>
            <p:cNvSpPr txBox="1"/>
            <p:nvPr/>
          </p:nvSpPr>
          <p:spPr>
            <a:xfrm>
              <a:off x="2853527" y="3492699"/>
              <a:ext cx="2357840" cy="11789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организация, предприятие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5706514" y="2205460"/>
              <a:ext cx="2357840" cy="247506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 txBox="1"/>
            <p:nvPr/>
          </p:nvSpPr>
          <p:spPr>
            <a:xfrm>
              <a:off x="5706514" y="2205460"/>
              <a:ext cx="2357840" cy="24750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Отношения собственности</a:t>
            </a:r>
            <a:endParaRPr sz="4000"/>
          </a:p>
        </p:txBody>
      </p:sp>
      <p:grpSp>
        <p:nvGrpSpPr>
          <p:cNvPr id="209" name="Google Shape;209;p5"/>
          <p:cNvGrpSpPr/>
          <p:nvPr/>
        </p:nvGrpSpPr>
        <p:grpSpPr>
          <a:xfrm>
            <a:off x="180053" y="2060848"/>
            <a:ext cx="8063813" cy="3816423"/>
            <a:chOff x="541" y="720080"/>
            <a:chExt cx="8063813" cy="3816423"/>
          </a:xfrm>
        </p:grpSpPr>
        <p:sp>
          <p:nvSpPr>
            <p:cNvPr id="210" name="Google Shape;210;p5"/>
            <p:cNvSpPr/>
            <p:nvPr/>
          </p:nvSpPr>
          <p:spPr>
            <a:xfrm>
              <a:off x="4032448" y="1566297"/>
              <a:ext cx="2852986" cy="4951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1" name="Google Shape;211;p5"/>
            <p:cNvSpPr/>
            <p:nvPr/>
          </p:nvSpPr>
          <p:spPr>
            <a:xfrm>
              <a:off x="3986728" y="2853536"/>
              <a:ext cx="91440" cy="4951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2" name="Google Shape;212;p5"/>
            <p:cNvSpPr/>
            <p:nvPr/>
          </p:nvSpPr>
          <p:spPr>
            <a:xfrm>
              <a:off x="3986728" y="1566297"/>
              <a:ext cx="91440" cy="4951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3" name="Google Shape;213;p5"/>
            <p:cNvSpPr/>
            <p:nvPr/>
          </p:nvSpPr>
          <p:spPr>
            <a:xfrm>
              <a:off x="1133741" y="2853536"/>
              <a:ext cx="91440" cy="4951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4" name="Google Shape;214;p5"/>
            <p:cNvSpPr/>
            <p:nvPr/>
          </p:nvSpPr>
          <p:spPr>
            <a:xfrm>
              <a:off x="1179461" y="1566297"/>
              <a:ext cx="2852986" cy="49514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5" name="Google Shape;215;p5"/>
            <p:cNvSpPr/>
            <p:nvPr/>
          </p:nvSpPr>
          <p:spPr>
            <a:xfrm>
              <a:off x="1152122" y="720080"/>
              <a:ext cx="5760651" cy="84621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5"/>
            <p:cNvSpPr txBox="1"/>
            <p:nvPr/>
          </p:nvSpPr>
          <p:spPr>
            <a:xfrm>
              <a:off x="1152122" y="720080"/>
              <a:ext cx="5760651" cy="8462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Объекты собственности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541" y="2061443"/>
              <a:ext cx="2357840" cy="79209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5"/>
            <p:cNvSpPr txBox="1"/>
            <p:nvPr/>
          </p:nvSpPr>
          <p:spPr>
            <a:xfrm>
              <a:off x="541" y="2061443"/>
              <a:ext cx="2357840" cy="7920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материальные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541" y="3348682"/>
              <a:ext cx="2357840" cy="117892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5"/>
            <p:cNvSpPr txBox="1"/>
            <p:nvPr/>
          </p:nvSpPr>
          <p:spPr>
            <a:xfrm>
              <a:off x="541" y="3348682"/>
              <a:ext cx="2357840" cy="11789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вещи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2853527" y="2061443"/>
              <a:ext cx="2357840" cy="79209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 txBox="1"/>
            <p:nvPr/>
          </p:nvSpPr>
          <p:spPr>
            <a:xfrm>
              <a:off x="2853527" y="2061443"/>
              <a:ext cx="2357840" cy="7920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нематериальные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2853527" y="3348682"/>
              <a:ext cx="2357840" cy="117892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5"/>
            <p:cNvSpPr txBox="1"/>
            <p:nvPr/>
          </p:nvSpPr>
          <p:spPr>
            <a:xfrm>
              <a:off x="2853527" y="3348682"/>
              <a:ext cx="2357840" cy="11789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авторские права, патенты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5706514" y="2061443"/>
              <a:ext cx="2357840" cy="247506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5"/>
            <p:cNvSpPr txBox="1"/>
            <p:nvPr/>
          </p:nvSpPr>
          <p:spPr>
            <a:xfrm>
              <a:off x="5706514" y="2061443"/>
              <a:ext cx="2357840" cy="24750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живые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Отношения собственности</a:t>
            </a:r>
            <a:endParaRPr sz="4000"/>
          </a:p>
        </p:txBody>
      </p:sp>
      <p:grpSp>
        <p:nvGrpSpPr>
          <p:cNvPr id="232" name="Google Shape;232;p6"/>
          <p:cNvGrpSpPr/>
          <p:nvPr/>
        </p:nvGrpSpPr>
        <p:grpSpPr>
          <a:xfrm>
            <a:off x="327124" y="1539701"/>
            <a:ext cx="7913686" cy="4914948"/>
            <a:chOff x="3596" y="142701"/>
            <a:chExt cx="7913686" cy="4914948"/>
          </a:xfrm>
        </p:grpSpPr>
        <p:sp>
          <p:nvSpPr>
            <p:cNvPr id="233" name="Google Shape;233;p6"/>
            <p:cNvSpPr/>
            <p:nvPr/>
          </p:nvSpPr>
          <p:spPr>
            <a:xfrm>
              <a:off x="6876166" y="1505097"/>
              <a:ext cx="91440" cy="3426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4" name="Google Shape;234;p6"/>
            <p:cNvSpPr/>
            <p:nvPr/>
          </p:nvSpPr>
          <p:spPr>
            <a:xfrm>
              <a:off x="3960117" y="657201"/>
              <a:ext cx="2961768" cy="3426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5" name="Google Shape;235;p6"/>
            <p:cNvSpPr/>
            <p:nvPr/>
          </p:nvSpPr>
          <p:spPr>
            <a:xfrm>
              <a:off x="4722297" y="1506410"/>
              <a:ext cx="91440" cy="3426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6" name="Google Shape;236;p6"/>
            <p:cNvSpPr/>
            <p:nvPr/>
          </p:nvSpPr>
          <p:spPr>
            <a:xfrm>
              <a:off x="3960117" y="657201"/>
              <a:ext cx="807899" cy="3426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7" name="Google Shape;237;p6"/>
            <p:cNvSpPr/>
            <p:nvPr/>
          </p:nvSpPr>
          <p:spPr>
            <a:xfrm>
              <a:off x="2747999" y="1506410"/>
              <a:ext cx="91440" cy="3426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8" name="Google Shape;238;p6"/>
            <p:cNvSpPr/>
            <p:nvPr/>
          </p:nvSpPr>
          <p:spPr>
            <a:xfrm>
              <a:off x="2793719" y="657201"/>
              <a:ext cx="1166397" cy="34264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9" name="Google Shape;239;p6"/>
            <p:cNvSpPr/>
            <p:nvPr/>
          </p:nvSpPr>
          <p:spPr>
            <a:xfrm>
              <a:off x="773702" y="1506410"/>
              <a:ext cx="91440" cy="3426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0" name="Google Shape;240;p6"/>
            <p:cNvSpPr/>
            <p:nvPr/>
          </p:nvSpPr>
          <p:spPr>
            <a:xfrm>
              <a:off x="819422" y="657201"/>
              <a:ext cx="3140695" cy="34264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1" name="Google Shape;241;p6"/>
            <p:cNvSpPr/>
            <p:nvPr/>
          </p:nvSpPr>
          <p:spPr>
            <a:xfrm>
              <a:off x="2241393" y="142701"/>
              <a:ext cx="3437448" cy="5145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6"/>
            <p:cNvSpPr txBox="1"/>
            <p:nvPr/>
          </p:nvSpPr>
          <p:spPr>
            <a:xfrm>
              <a:off x="2241393" y="142701"/>
              <a:ext cx="3437448" cy="514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Отношения собственности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3596" y="999848"/>
              <a:ext cx="1631651" cy="50656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6"/>
            <p:cNvSpPr txBox="1"/>
            <p:nvPr/>
          </p:nvSpPr>
          <p:spPr>
            <a:xfrm>
              <a:off x="3596" y="999848"/>
              <a:ext cx="1631651" cy="5065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владение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3596" y="1849057"/>
              <a:ext cx="1631651" cy="320859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6"/>
            <p:cNvSpPr txBox="1"/>
            <p:nvPr/>
          </p:nvSpPr>
          <p:spPr>
            <a:xfrm>
              <a:off x="3596" y="1849057"/>
              <a:ext cx="1631651" cy="32085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реальное обладание объектом собственности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1977894" y="999848"/>
              <a:ext cx="1631651" cy="50656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6"/>
            <p:cNvSpPr txBox="1"/>
            <p:nvPr/>
          </p:nvSpPr>
          <p:spPr>
            <a:xfrm>
              <a:off x="1977894" y="999848"/>
              <a:ext cx="1631651" cy="5065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пользование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1977894" y="1849057"/>
              <a:ext cx="1631651" cy="320859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6"/>
            <p:cNvSpPr txBox="1"/>
            <p:nvPr/>
          </p:nvSpPr>
          <p:spPr>
            <a:xfrm>
              <a:off x="1977894" y="1849057"/>
              <a:ext cx="1631651" cy="32085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использование объекта соб- ственности в соответствии с его назначе- нием по усмот- рению и жела- нию пользова- теля, который присваивает полезные ре- зультаты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3952192" y="999848"/>
              <a:ext cx="1631651" cy="50656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6"/>
            <p:cNvSpPr txBox="1"/>
            <p:nvPr/>
          </p:nvSpPr>
          <p:spPr>
            <a:xfrm>
              <a:off x="3952192" y="999848"/>
              <a:ext cx="1631651" cy="5065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распоряжение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3952192" y="1849057"/>
              <a:ext cx="1631651" cy="320859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6"/>
            <p:cNvSpPr txBox="1"/>
            <p:nvPr/>
          </p:nvSpPr>
          <p:spPr>
            <a:xfrm>
              <a:off x="3952192" y="1849057"/>
              <a:ext cx="1631651" cy="32085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управление собствен- ностью (про- дажа, дарение, обмен, пере- дача в аренду, завещание и др.)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5927134" y="999848"/>
              <a:ext cx="1989504" cy="50524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6"/>
            <p:cNvSpPr txBox="1"/>
            <p:nvPr/>
          </p:nvSpPr>
          <p:spPr>
            <a:xfrm>
              <a:off x="5927134" y="999848"/>
              <a:ext cx="1989504" cy="5052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ответственность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5926489" y="1847744"/>
              <a:ext cx="1990793" cy="320859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6"/>
            <p:cNvSpPr txBox="1"/>
            <p:nvPr/>
          </p:nvSpPr>
          <p:spPr>
            <a:xfrm>
              <a:off x="5926489" y="1847744"/>
              <a:ext cx="1990793" cy="32085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обеспечение надлежащего использования объекта собственности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Отношения собственности</a:t>
            </a:r>
            <a:endParaRPr sz="4000"/>
          </a:p>
        </p:txBody>
      </p:sp>
      <p:pic>
        <p:nvPicPr>
          <p:cNvPr id="264" name="Google Shape;2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398319"/>
            <a:ext cx="3699934" cy="5243657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65" name="Google Shape;265;p7"/>
          <p:cNvSpPr/>
          <p:nvPr/>
        </p:nvSpPr>
        <p:spPr>
          <a:xfrm>
            <a:off x="107504" y="2780928"/>
            <a:ext cx="4289161" cy="155999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212: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Риск случайной гибели, случайной порчи или случайного пов- реждения имущества несёт его собст- венник, если иное не предусмотрено законодательством или договором.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107504" y="1380026"/>
            <a:ext cx="4289161" cy="134397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211: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Собственник несёт бремя содержания принадлежащего ему иму- щества, если иное не предусмотрено законодательством или договором.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Отношения собственности</a:t>
            </a:r>
            <a:endParaRPr sz="4000"/>
          </a:p>
        </p:txBody>
      </p:sp>
      <p:grpSp>
        <p:nvGrpSpPr>
          <p:cNvPr id="272" name="Google Shape;272;p8"/>
          <p:cNvGrpSpPr/>
          <p:nvPr/>
        </p:nvGrpSpPr>
        <p:grpSpPr>
          <a:xfrm>
            <a:off x="832850" y="1397596"/>
            <a:ext cx="6830227" cy="5127151"/>
            <a:chOff x="581330" y="596"/>
            <a:chExt cx="6830227" cy="5127151"/>
          </a:xfrm>
        </p:grpSpPr>
        <p:sp>
          <p:nvSpPr>
            <p:cNvPr id="273" name="Google Shape;273;p8"/>
            <p:cNvSpPr/>
            <p:nvPr/>
          </p:nvSpPr>
          <p:spPr>
            <a:xfrm>
              <a:off x="5724743" y="4228913"/>
              <a:ext cx="91440" cy="26585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4" name="Google Shape;274;p8"/>
            <p:cNvSpPr/>
            <p:nvPr/>
          </p:nvSpPr>
          <p:spPr>
            <a:xfrm>
              <a:off x="5724743" y="3330079"/>
              <a:ext cx="91440" cy="26585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5" name="Google Shape;275;p8"/>
            <p:cNvSpPr/>
            <p:nvPr/>
          </p:nvSpPr>
          <p:spPr>
            <a:xfrm>
              <a:off x="5724743" y="2431245"/>
              <a:ext cx="91440" cy="26585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6" name="Google Shape;276;p8"/>
            <p:cNvSpPr/>
            <p:nvPr/>
          </p:nvSpPr>
          <p:spPr>
            <a:xfrm>
              <a:off x="5724743" y="1532411"/>
              <a:ext cx="91440" cy="26585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7" name="Google Shape;277;p8"/>
            <p:cNvSpPr/>
            <p:nvPr/>
          </p:nvSpPr>
          <p:spPr>
            <a:xfrm>
              <a:off x="3996444" y="633577"/>
              <a:ext cx="1774019" cy="2658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8" name="Google Shape;278;p8"/>
            <p:cNvSpPr/>
            <p:nvPr/>
          </p:nvSpPr>
          <p:spPr>
            <a:xfrm>
              <a:off x="2176704" y="2431245"/>
              <a:ext cx="91440" cy="26585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9" name="Google Shape;279;p8"/>
            <p:cNvSpPr/>
            <p:nvPr/>
          </p:nvSpPr>
          <p:spPr>
            <a:xfrm>
              <a:off x="2176704" y="1532411"/>
              <a:ext cx="91440" cy="26585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0" name="Google Shape;280;p8"/>
            <p:cNvSpPr/>
            <p:nvPr/>
          </p:nvSpPr>
          <p:spPr>
            <a:xfrm>
              <a:off x="2222424" y="633577"/>
              <a:ext cx="1774019" cy="26585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1" name="Google Shape;281;p8"/>
            <p:cNvSpPr/>
            <p:nvPr/>
          </p:nvSpPr>
          <p:spPr>
            <a:xfrm>
              <a:off x="1872208" y="596"/>
              <a:ext cx="4248471" cy="63298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8"/>
            <p:cNvSpPr txBox="1"/>
            <p:nvPr/>
          </p:nvSpPr>
          <p:spPr>
            <a:xfrm>
              <a:off x="1872208" y="596"/>
              <a:ext cx="4248471" cy="6329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Способы приобретения права собственности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581330" y="899430"/>
              <a:ext cx="3282187" cy="63298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8"/>
            <p:cNvSpPr txBox="1"/>
            <p:nvPr/>
          </p:nvSpPr>
          <p:spPr>
            <a:xfrm>
              <a:off x="581330" y="899430"/>
              <a:ext cx="3282187" cy="6329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первоначальные </a:t>
              </a: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(возник- новение права собственности)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581330" y="1798264"/>
              <a:ext cx="3282187" cy="63298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8"/>
            <p:cNvSpPr txBox="1"/>
            <p:nvPr/>
          </p:nvSpPr>
          <p:spPr>
            <a:xfrm>
              <a:off x="581330" y="1798264"/>
              <a:ext cx="3282187" cy="6329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производство, создание вещи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581330" y="2697098"/>
              <a:ext cx="3282187" cy="63298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8"/>
            <p:cNvSpPr txBox="1"/>
            <p:nvPr/>
          </p:nvSpPr>
          <p:spPr>
            <a:xfrm>
              <a:off x="581330" y="2697098"/>
              <a:ext cx="3282187" cy="6329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находка и сбор общедоступных вещей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4129370" y="899430"/>
              <a:ext cx="3282187" cy="63298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8"/>
            <p:cNvSpPr txBox="1"/>
            <p:nvPr/>
          </p:nvSpPr>
          <p:spPr>
            <a:xfrm>
              <a:off x="4129370" y="899430"/>
              <a:ext cx="3282187" cy="6329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вторичные </a:t>
              </a: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(переход права собственности)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4129370" y="1798264"/>
              <a:ext cx="3282187" cy="63298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8"/>
            <p:cNvSpPr txBox="1"/>
            <p:nvPr/>
          </p:nvSpPr>
          <p:spPr>
            <a:xfrm>
              <a:off x="4129370" y="1798264"/>
              <a:ext cx="3282187" cy="6329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продажа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4129370" y="2697098"/>
              <a:ext cx="3282187" cy="63298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8"/>
            <p:cNvSpPr txBox="1"/>
            <p:nvPr/>
          </p:nvSpPr>
          <p:spPr>
            <a:xfrm>
              <a:off x="4129370" y="2697098"/>
              <a:ext cx="3282187" cy="6329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дарение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4129370" y="3595932"/>
              <a:ext cx="3282187" cy="63298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8"/>
            <p:cNvSpPr txBox="1"/>
            <p:nvPr/>
          </p:nvSpPr>
          <p:spPr>
            <a:xfrm>
              <a:off x="4129370" y="3595932"/>
              <a:ext cx="3282187" cy="6329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обмен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4129370" y="4494766"/>
              <a:ext cx="3282187" cy="63298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8"/>
            <p:cNvSpPr txBox="1"/>
            <p:nvPr/>
          </p:nvSpPr>
          <p:spPr>
            <a:xfrm>
              <a:off x="4129370" y="4494766"/>
              <a:ext cx="3282187" cy="6329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наследование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000"/>
              <a:t>Основные формы собственности</a:t>
            </a:r>
            <a:endParaRPr sz="4000"/>
          </a:p>
        </p:txBody>
      </p:sp>
      <p:pic>
        <p:nvPicPr>
          <p:cNvPr id="304" name="Google Shape;3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4403" y="1412776"/>
            <a:ext cx="3855337" cy="5304412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05" name="Google Shape;305;p9"/>
          <p:cNvSpPr/>
          <p:nvPr/>
        </p:nvSpPr>
        <p:spPr>
          <a:xfrm>
            <a:off x="79763" y="1412776"/>
            <a:ext cx="4073137" cy="148798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13: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Собственность может быть государственной и частной. Го- сударство гарантирует … равную за- щиту и равные условия для разви- тия всех форм собственности …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27.01.2021</vt:lpwstr>
  </property>
</Properties>
</file>