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hP6hEm4EJto/6CT/E8zeKZ/Oi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FD54E1-996D-47D0-9740-35202218291B}">
  <a:tblStyle styleId="{2CFD54E1-996D-47D0-9740-3520221829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/>
              <a:t>Общество как система</a:t>
            </a:r>
            <a:endParaRPr sz="42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aphicFrame>
        <p:nvGraphicFramePr>
          <p:cNvPr id="307" name="Google Shape;307;p10"/>
          <p:cNvGraphicFramePr/>
          <p:nvPr/>
        </p:nvGraphicFramePr>
        <p:xfrm>
          <a:off x="221378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{2CFD54E1-996D-47D0-9740-35202218291B}</a:tableStyleId>
              </a:tblPr>
              <a:tblGrid>
                <a:gridCol w="1656175"/>
                <a:gridCol w="2160250"/>
                <a:gridCol w="423785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Сфера жизни общества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институты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Их значение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C5D8F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Семья. Медицина.  Социальное  обес- печение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воспроизводство чело- веческого рода, сохранение здоровья людей, помощь больным и пожилым людям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Экономичес- кая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Собственность. Производство. Фи- нансовые учреж- дения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условия, благоприятст- вующие производству, распределе- нию, обмену и потреблению жизнен- ных благ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Политичес- кая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Государство. Пра- во. Политические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поддержание порядка, осуществление власти, упрочение це- лостности общества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Духовная сфера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Образование. Нау- ка. Искусство. Ре- лигия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Обеспечивают создание, хранение и передачу новым поколениям ценнос- тей культуры, социализацию подрас- тающих поколений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pSp>
        <p:nvGrpSpPr>
          <p:cNvPr id="313" name="Google Shape;313;p11"/>
          <p:cNvGrpSpPr/>
          <p:nvPr/>
        </p:nvGrpSpPr>
        <p:grpSpPr>
          <a:xfrm>
            <a:off x="182812" y="1538718"/>
            <a:ext cx="8130302" cy="3780562"/>
            <a:chOff x="3300" y="141718"/>
            <a:chExt cx="8130302" cy="3780562"/>
          </a:xfrm>
        </p:grpSpPr>
        <p:sp>
          <p:nvSpPr>
            <p:cNvPr id="314" name="Google Shape;314;p11"/>
            <p:cNvSpPr/>
            <p:nvPr/>
          </p:nvSpPr>
          <p:spPr>
            <a:xfrm>
              <a:off x="3300" y="1455366"/>
              <a:ext cx="1695041" cy="1153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3300" y="1455366"/>
              <a:ext cx="1695041" cy="11532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128000" spcFirstLastPara="1" rIns="128000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социального института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698342" y="141718"/>
              <a:ext cx="394925" cy="3780562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2251238" y="141718"/>
              <a:ext cx="5882364" cy="3780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2251238" y="141718"/>
              <a:ext cx="5882364" cy="3780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регулирование и упорядочение общественных отно- шений;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упрощение и рационализация жизни людей, подчи- нение её понятным и общепринятым правилам;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закрепление накопленного людьми опыта совмест- ной жизнедеятельности и обеспечение его передачи новым поколениям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помощь в согласовании взаимных связей и действий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сплочение людей;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поощрение правильных действий и наказание за на- рушения правил;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приобщение людей к значимым для общества цен- ностям, нормам и образцам поведения.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395536" y="5661248"/>
            <a:ext cx="216024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Изменения в общественной жизни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4932040" y="5661248"/>
            <a:ext cx="3096344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преобразование и упорядочение социальных институтов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2771800" y="5821070"/>
            <a:ext cx="2016224" cy="57606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sp>
        <p:nvSpPr>
          <p:cNvPr id="327" name="Google Shape;327;p12"/>
          <p:cNvSpPr txBox="1"/>
          <p:nvPr/>
        </p:nvSpPr>
        <p:spPr>
          <a:xfrm>
            <a:off x="251520" y="1268760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общность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объединённых по определён- ному признаку людей, выступающая субъектом социального взаимо-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28" name="Google Shape;328;p12"/>
          <p:cNvGrpSpPr/>
          <p:nvPr/>
        </p:nvGrpSpPr>
        <p:grpSpPr>
          <a:xfrm>
            <a:off x="252046" y="2484634"/>
            <a:ext cx="7847818" cy="4094140"/>
            <a:chOff x="526" y="90584"/>
            <a:chExt cx="7847818" cy="4094140"/>
          </a:xfrm>
        </p:grpSpPr>
        <p:sp>
          <p:nvSpPr>
            <p:cNvPr id="329" name="Google Shape;329;p12"/>
            <p:cNvSpPr/>
            <p:nvPr/>
          </p:nvSpPr>
          <p:spPr>
            <a:xfrm>
              <a:off x="6655283" y="2555499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2"/>
            <p:cNvSpPr/>
            <p:nvPr/>
          </p:nvSpPr>
          <p:spPr>
            <a:xfrm>
              <a:off x="3924436" y="926274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2"/>
            <p:cNvSpPr/>
            <p:nvPr/>
          </p:nvSpPr>
          <p:spPr>
            <a:xfrm>
              <a:off x="3878716" y="2555499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2"/>
            <p:cNvSpPr/>
            <p:nvPr/>
          </p:nvSpPr>
          <p:spPr>
            <a:xfrm>
              <a:off x="3878716" y="926274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2"/>
            <p:cNvSpPr/>
            <p:nvPr/>
          </p:nvSpPr>
          <p:spPr>
            <a:xfrm>
              <a:off x="1102148" y="2555499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2"/>
            <p:cNvSpPr/>
            <p:nvPr/>
          </p:nvSpPr>
          <p:spPr>
            <a:xfrm>
              <a:off x="1147868" y="926274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2"/>
            <p:cNvSpPr/>
            <p:nvPr/>
          </p:nvSpPr>
          <p:spPr>
            <a:xfrm>
              <a:off x="1288349" y="90584"/>
              <a:ext cx="5272173" cy="8356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1288349" y="90584"/>
              <a:ext cx="5272173" cy="8356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и формы социальных общностей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526" y="1408157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526" y="1408157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продолжительности существования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526" y="3037383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526" y="3037383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пассажиры автобуса, театральная публика; этносы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2777094" y="1408157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2777094" y="1408157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количественному составу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2777094" y="3037383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2777094" y="3037383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семья; этносы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5553661" y="1408157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5553661" y="1408157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степени связи между индивидами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5553661" y="3037383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5553661" y="3037383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семья, нации; толпа в метро; болельщики на стадионе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354" name="Google Shape;354;p13"/>
          <p:cNvGrpSpPr/>
          <p:nvPr/>
        </p:nvGrpSpPr>
        <p:grpSpPr>
          <a:xfrm>
            <a:off x="365380" y="1399121"/>
            <a:ext cx="7693159" cy="5196108"/>
            <a:chOff x="185868" y="2121"/>
            <a:chExt cx="7693159" cy="5196108"/>
          </a:xfrm>
        </p:grpSpPr>
        <p:sp>
          <p:nvSpPr>
            <p:cNvPr id="355" name="Google Shape;355;p13"/>
            <p:cNvSpPr/>
            <p:nvPr/>
          </p:nvSpPr>
          <p:spPr>
            <a:xfrm>
              <a:off x="185868" y="2121"/>
              <a:ext cx="5335349" cy="71670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206860" y="23113"/>
              <a:ext cx="529336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группа </a:t>
              </a:r>
              <a:r>
                <a:rPr b="0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устойчивая общность людей со следующими признаками: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19403" y="718826"/>
              <a:ext cx="533534" cy="537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3"/>
            <p:cNvSpPr/>
            <p:nvPr/>
          </p:nvSpPr>
          <p:spPr>
            <a:xfrm>
              <a:off x="1252938" y="898002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1273930" y="918994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два и более человек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19403" y="718826"/>
              <a:ext cx="533534" cy="14334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1" name="Google Shape;361;p13"/>
            <p:cNvSpPr/>
            <p:nvPr/>
          </p:nvSpPr>
          <p:spPr>
            <a:xfrm>
              <a:off x="1252938" y="1793883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 txBox="1"/>
            <p:nvPr/>
          </p:nvSpPr>
          <p:spPr>
            <a:xfrm>
              <a:off x="1273930" y="1814875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единый интерес и ценности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19403" y="718826"/>
              <a:ext cx="533534" cy="2329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3"/>
            <p:cNvSpPr/>
            <p:nvPr/>
          </p:nvSpPr>
          <p:spPr>
            <a:xfrm>
              <a:off x="1252938" y="2689764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1273930" y="2710756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регулярных взаимодействий членов группы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719403" y="718826"/>
              <a:ext cx="533534" cy="32251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3"/>
            <p:cNvSpPr/>
            <p:nvPr/>
          </p:nvSpPr>
          <p:spPr>
            <a:xfrm>
              <a:off x="1252938" y="3585644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1273930" y="3606636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разделяемые ожидания относительно друг друга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19403" y="718826"/>
              <a:ext cx="533534" cy="41210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3"/>
            <p:cNvSpPr/>
            <p:nvPr/>
          </p:nvSpPr>
          <p:spPr>
            <a:xfrm>
              <a:off x="1252938" y="4481525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1273930" y="4502517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бособленность от других групп и объединений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377" name="Google Shape;377;p14"/>
          <p:cNvGrpSpPr/>
          <p:nvPr/>
        </p:nvGrpSpPr>
        <p:grpSpPr>
          <a:xfrm>
            <a:off x="252046" y="1628798"/>
            <a:ext cx="7847818" cy="4680523"/>
            <a:chOff x="526" y="360038"/>
            <a:chExt cx="7847818" cy="4680523"/>
          </a:xfrm>
        </p:grpSpPr>
        <p:sp>
          <p:nvSpPr>
            <p:cNvPr id="378" name="Google Shape;378;p14"/>
            <p:cNvSpPr/>
            <p:nvPr/>
          </p:nvSpPr>
          <p:spPr>
            <a:xfrm>
              <a:off x="6655283" y="2824952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4"/>
            <p:cNvSpPr/>
            <p:nvPr/>
          </p:nvSpPr>
          <p:spPr>
            <a:xfrm>
              <a:off x="3924436" y="119572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4"/>
            <p:cNvSpPr/>
            <p:nvPr/>
          </p:nvSpPr>
          <p:spPr>
            <a:xfrm>
              <a:off x="3878716" y="2824952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4"/>
            <p:cNvSpPr/>
            <p:nvPr/>
          </p:nvSpPr>
          <p:spPr>
            <a:xfrm>
              <a:off x="3878716" y="1195727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4"/>
            <p:cNvSpPr/>
            <p:nvPr/>
          </p:nvSpPr>
          <p:spPr>
            <a:xfrm>
              <a:off x="1102148" y="2824952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4"/>
            <p:cNvSpPr/>
            <p:nvPr/>
          </p:nvSpPr>
          <p:spPr>
            <a:xfrm>
              <a:off x="1147868" y="119572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4"/>
            <p:cNvSpPr/>
            <p:nvPr/>
          </p:nvSpPr>
          <p:spPr>
            <a:xfrm>
              <a:off x="1288349" y="360038"/>
              <a:ext cx="5272173" cy="8356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1288349" y="360038"/>
              <a:ext cx="5272173" cy="8356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функции группы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26" y="167761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 txBox="1"/>
            <p:nvPr/>
          </p:nvSpPr>
          <p:spPr>
            <a:xfrm>
              <a:off x="526" y="167761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целеполагание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26" y="3306836"/>
              <a:ext cx="2294683" cy="17337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 txBox="1"/>
            <p:nvPr/>
          </p:nvSpPr>
          <p:spPr>
            <a:xfrm>
              <a:off x="526" y="3306836"/>
              <a:ext cx="2294683" cy="1733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группа задаёт цель своим членам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777094" y="167761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2777094" y="167761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контроль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777094" y="3306836"/>
              <a:ext cx="2294683" cy="17337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 txBox="1"/>
            <p:nvPr/>
          </p:nvSpPr>
          <p:spPr>
            <a:xfrm>
              <a:off x="2777094" y="3306836"/>
              <a:ext cx="2294683" cy="1733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группе отслежи- вается принятое в ней поведение и мышление участ- ников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553661" y="167761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 txBox="1"/>
            <p:nvPr/>
          </p:nvSpPr>
          <p:spPr>
            <a:xfrm>
              <a:off x="5553661" y="167761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553661" y="3306836"/>
              <a:ext cx="2294683" cy="17337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 txBox="1"/>
            <p:nvPr/>
          </p:nvSpPr>
          <p:spPr>
            <a:xfrm>
              <a:off x="5553661" y="3306836"/>
              <a:ext cx="2294683" cy="1733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членов группы обу- чают  определённым правилам поведения, соответствующим её целям и задачам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403" name="Google Shape;403;p15"/>
          <p:cNvGraphicFramePr/>
          <p:nvPr/>
        </p:nvGraphicFramePr>
        <p:xfrm>
          <a:off x="107504" y="148478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{2CFD54E1-996D-47D0-9740-35202218291B}</a:tableStyleId>
              </a:tblPr>
              <a:tblGrid>
                <a:gridCol w="1884250"/>
                <a:gridCol w="6314050"/>
              </a:tblGrid>
              <a:tr h="6536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Специально созданы для определённой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деятельности, имеют структуру, устав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1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Неформальные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Возникают случайно, официально не оформлены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2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Функционируют в масштабах страны (государства) или объединений (нация, этнос, раса, мужчины, женщины, мо- лодёжь, пенсионеры)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1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Малые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Количество членов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от 2 до 30-40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Референтные (эталонные)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Группы, из которых человек заимствует нормы, ценности и установки поведения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409" name="Google Shape;409;p16"/>
          <p:cNvGrpSpPr/>
          <p:nvPr/>
        </p:nvGrpSpPr>
        <p:grpSpPr>
          <a:xfrm>
            <a:off x="257252" y="1739828"/>
            <a:ext cx="7837406" cy="4458463"/>
            <a:chOff x="5732" y="471068"/>
            <a:chExt cx="7837406" cy="4458463"/>
          </a:xfrm>
        </p:grpSpPr>
        <p:sp>
          <p:nvSpPr>
            <p:cNvPr id="410" name="Google Shape;410;p16"/>
            <p:cNvSpPr/>
            <p:nvPr/>
          </p:nvSpPr>
          <p:spPr>
            <a:xfrm>
              <a:off x="5976898" y="2376262"/>
              <a:ext cx="91440" cy="555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1" name="Google Shape;411;p16"/>
            <p:cNvSpPr/>
            <p:nvPr/>
          </p:nvSpPr>
          <p:spPr>
            <a:xfrm>
              <a:off x="3924436" y="1085440"/>
              <a:ext cx="2098182" cy="555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2" name="Google Shape;412;p16"/>
            <p:cNvSpPr/>
            <p:nvPr/>
          </p:nvSpPr>
          <p:spPr>
            <a:xfrm>
              <a:off x="1780533" y="2376262"/>
              <a:ext cx="91440" cy="555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16"/>
            <p:cNvSpPr/>
            <p:nvPr/>
          </p:nvSpPr>
          <p:spPr>
            <a:xfrm>
              <a:off x="1826253" y="1085440"/>
              <a:ext cx="2098182" cy="5553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4" name="Google Shape;414;p16"/>
            <p:cNvSpPr/>
            <p:nvPr/>
          </p:nvSpPr>
          <p:spPr>
            <a:xfrm>
              <a:off x="2088233" y="471068"/>
              <a:ext cx="3672404" cy="6143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 txBox="1"/>
            <p:nvPr/>
          </p:nvSpPr>
          <p:spPr>
            <a:xfrm>
              <a:off x="2088233" y="471068"/>
              <a:ext cx="3672404" cy="614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5732" y="1640763"/>
              <a:ext cx="3641041" cy="7354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 txBox="1"/>
            <p:nvPr/>
          </p:nvSpPr>
          <p:spPr>
            <a:xfrm>
              <a:off x="5732" y="1640763"/>
              <a:ext cx="3641041" cy="7354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малая социальная группа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5732" y="2931585"/>
              <a:ext cx="3641041" cy="19979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5732" y="2931585"/>
              <a:ext cx="3641041" cy="19979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члены группы связаны близким родством или браком, ведением общего хозяйства, взаимной от- ветственностью и взаимопо- мощью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202097" y="1640763"/>
              <a:ext cx="3641041" cy="7354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 txBox="1"/>
            <p:nvPr/>
          </p:nvSpPr>
          <p:spPr>
            <a:xfrm>
              <a:off x="4202097" y="1640763"/>
              <a:ext cx="3641041" cy="7354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4202097" y="2931585"/>
              <a:ext cx="3641041" cy="19979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 txBox="1"/>
            <p:nvPr/>
          </p:nvSpPr>
          <p:spPr>
            <a:xfrm>
              <a:off x="4202097" y="2931585"/>
              <a:ext cx="3641041" cy="19979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собой комплекс социальных норм, образцов по- ведения, прав и обязанностей, регулирующих отношения между супругами, родителями и детьми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429" name="Google Shape;429;p17"/>
          <p:cNvGrpSpPr/>
          <p:nvPr/>
        </p:nvGrpSpPr>
        <p:grpSpPr>
          <a:xfrm>
            <a:off x="252046" y="2204867"/>
            <a:ext cx="7847818" cy="3528385"/>
            <a:chOff x="526" y="936107"/>
            <a:chExt cx="7847818" cy="3528385"/>
          </a:xfrm>
        </p:grpSpPr>
        <p:sp>
          <p:nvSpPr>
            <p:cNvPr id="430" name="Google Shape;430;p17"/>
            <p:cNvSpPr/>
            <p:nvPr/>
          </p:nvSpPr>
          <p:spPr>
            <a:xfrm>
              <a:off x="3924436" y="283526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17"/>
            <p:cNvSpPr/>
            <p:nvPr/>
          </p:nvSpPr>
          <p:spPr>
            <a:xfrm>
              <a:off x="3878716" y="2835267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2" name="Google Shape;432;p17"/>
            <p:cNvSpPr/>
            <p:nvPr/>
          </p:nvSpPr>
          <p:spPr>
            <a:xfrm>
              <a:off x="1147868" y="283526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7"/>
            <p:cNvSpPr/>
            <p:nvPr/>
          </p:nvSpPr>
          <p:spPr>
            <a:xfrm>
              <a:off x="504049" y="936107"/>
              <a:ext cx="6840773" cy="189916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504049" y="936107"/>
              <a:ext cx="6840773" cy="1899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Большая социальная группа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 это многочисленная совокуп- ность людей, не имеющих между собой непосредственных контактов, но объединённых осознанием принадлежности к данной группе, образом жизни, общей психологией, обычаями и традициями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26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526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77094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2777094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класс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5553661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 txBox="1"/>
            <p:nvPr/>
          </p:nvSpPr>
          <p:spPr>
            <a:xfrm>
              <a:off x="5553661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сословия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sp>
        <p:nvSpPr>
          <p:cNvPr id="446" name="Google Shape;446;p18"/>
          <p:cNvSpPr txBox="1"/>
          <p:nvPr/>
        </p:nvSpPr>
        <p:spPr>
          <a:xfrm>
            <a:off x="243855" y="1768464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Молодёжь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особая большая социальная группа, отличающаяся возрастными рамками и положением в обществе, предполагающим переход от детства и юности к взрослости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246212" y="3356992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Возрастные границы молодости не являются однозначными и опре- деляются в различных исследованиях в пределах от 14-16 до 25-30 лет (а иногда даже позже)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243855" y="4797152"/>
            <a:ext cx="7848900" cy="1477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 белорусскому законодательству,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молодёжь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социально-демогра- фическая группа (лица в возрасте от 14 до 31 года), обладающая сово- купными половозрастными и социально-психологическими особен- ностями, проходящая стадию социализации в конкретных условиях жизнедеятельности общества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454" name="Google Shape;454;p19"/>
          <p:cNvGrpSpPr/>
          <p:nvPr/>
        </p:nvGrpSpPr>
        <p:grpSpPr>
          <a:xfrm>
            <a:off x="344277" y="1343418"/>
            <a:ext cx="7735364" cy="5323291"/>
            <a:chOff x="92757" y="2650"/>
            <a:chExt cx="7735364" cy="5323291"/>
          </a:xfrm>
        </p:grpSpPr>
        <p:sp>
          <p:nvSpPr>
            <p:cNvPr id="455" name="Google Shape;455;p19"/>
            <p:cNvSpPr/>
            <p:nvPr/>
          </p:nvSpPr>
          <p:spPr>
            <a:xfrm>
              <a:off x="92757" y="2650"/>
              <a:ext cx="5080810" cy="48393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 txBox="1"/>
            <p:nvPr/>
          </p:nvSpPr>
          <p:spPr>
            <a:xfrm>
              <a:off x="106931" y="16824"/>
              <a:ext cx="5052462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молодости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600839" y="486585"/>
              <a:ext cx="508081" cy="3629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19"/>
            <p:cNvSpPr/>
            <p:nvPr/>
          </p:nvSpPr>
          <p:spPr>
            <a:xfrm>
              <a:off x="1108920" y="607569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 txBox="1"/>
            <p:nvPr/>
          </p:nvSpPr>
          <p:spPr>
            <a:xfrm>
              <a:off x="1123094" y="621743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становление самосознания и устойчивого образа своей лич- ности, своего «Я»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00839" y="486585"/>
              <a:ext cx="508081" cy="9678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19"/>
            <p:cNvSpPr/>
            <p:nvPr/>
          </p:nvSpPr>
          <p:spPr>
            <a:xfrm>
              <a:off x="1108920" y="1212489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 txBox="1"/>
            <p:nvPr/>
          </p:nvSpPr>
          <p:spPr>
            <a:xfrm>
              <a:off x="1123094" y="1226663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поиск своего места в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600839" y="486585"/>
              <a:ext cx="508081" cy="15727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9"/>
            <p:cNvSpPr/>
            <p:nvPr/>
          </p:nvSpPr>
          <p:spPr>
            <a:xfrm>
              <a:off x="1108920" y="1817408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 txBox="1"/>
            <p:nvPr/>
          </p:nvSpPr>
          <p:spPr>
            <a:xfrm>
              <a:off x="1123094" y="1831582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завершение образования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600839" y="486585"/>
              <a:ext cx="508081" cy="21777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7" name="Google Shape;467;p19"/>
            <p:cNvSpPr/>
            <p:nvPr/>
          </p:nvSpPr>
          <p:spPr>
            <a:xfrm>
              <a:off x="1108920" y="2422328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 txBox="1"/>
            <p:nvPr/>
          </p:nvSpPr>
          <p:spPr>
            <a:xfrm>
              <a:off x="1123094" y="2436502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начало трудовой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600839" y="486585"/>
              <a:ext cx="508081" cy="27826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0" name="Google Shape;470;p19"/>
            <p:cNvSpPr/>
            <p:nvPr/>
          </p:nvSpPr>
          <p:spPr>
            <a:xfrm>
              <a:off x="1108920" y="3027247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9"/>
            <p:cNvSpPr txBox="1"/>
            <p:nvPr/>
          </p:nvSpPr>
          <p:spPr>
            <a:xfrm>
              <a:off x="1123094" y="3041421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обретение материальной самостоятельности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600839" y="486585"/>
              <a:ext cx="508081" cy="33875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3" name="Google Shape;473;p19"/>
            <p:cNvSpPr/>
            <p:nvPr/>
          </p:nvSpPr>
          <p:spPr>
            <a:xfrm>
              <a:off x="1108920" y="3632167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 txBox="1"/>
            <p:nvPr/>
          </p:nvSpPr>
          <p:spPr>
            <a:xfrm>
              <a:off x="1123094" y="3646341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обретение всей полноты прав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600839" y="486585"/>
              <a:ext cx="508081" cy="3992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6" name="Google Shape;476;p19"/>
            <p:cNvSpPr/>
            <p:nvPr/>
          </p:nvSpPr>
          <p:spPr>
            <a:xfrm>
              <a:off x="1108920" y="4237086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9"/>
            <p:cNvSpPr txBox="1"/>
            <p:nvPr/>
          </p:nvSpPr>
          <p:spPr>
            <a:xfrm>
              <a:off x="1123094" y="4251260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социального статуса, расширение социальных ро- лей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600839" y="486585"/>
              <a:ext cx="508081" cy="45973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9" name="Google Shape;479;p19"/>
            <p:cNvSpPr/>
            <p:nvPr/>
          </p:nvSpPr>
          <p:spPr>
            <a:xfrm>
              <a:off x="1108920" y="4842006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9"/>
            <p:cNvSpPr txBox="1"/>
            <p:nvPr/>
          </p:nvSpPr>
          <p:spPr>
            <a:xfrm>
              <a:off x="1123094" y="4856180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собственной семьи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общества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Сферы жизни общества и социальные инс- титуты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группы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177" name="Google Shape;177;p3"/>
          <p:cNvSpPr txBox="1"/>
          <p:nvPr/>
        </p:nvSpPr>
        <p:spPr>
          <a:xfrm>
            <a:off x="107505" y="1268760"/>
            <a:ext cx="3672300" cy="17547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Социология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(от лат. societas - общество и греч. λóγο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ç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слово) - это наука о структуре, функциях, формах и принципах организа- ции и развития общества как со- циальной системы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081" y="1241564"/>
            <a:ext cx="4211802" cy="547090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179" name="Google Shape;179;p3"/>
          <p:cNvGrpSpPr/>
          <p:nvPr/>
        </p:nvGrpSpPr>
        <p:grpSpPr>
          <a:xfrm>
            <a:off x="2496845" y="6352433"/>
            <a:ext cx="1368152" cy="360040"/>
            <a:chOff x="-58992" y="1180738"/>
            <a:chExt cx="2567551" cy="2282288"/>
          </a:xfrm>
        </p:grpSpPr>
        <p:sp>
          <p:nvSpPr>
            <p:cNvPr id="180" name="Google Shape;180;p3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Огюст Конт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2" name="Google Shape;182;p3"/>
          <p:cNvSpPr txBox="1"/>
          <p:nvPr/>
        </p:nvSpPr>
        <p:spPr>
          <a:xfrm>
            <a:off x="107504" y="3212976"/>
            <a:ext cx="3672408" cy="120032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Термин «социология» введён в научный оборот французским мыслителем XIX в. Огюстом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Контом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107504" y="1268760"/>
            <a:ext cx="8047295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Общество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исторически сложившаяся в процессе совместной жизнедеятельности устойчивая система отношений между людьми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9" name="Google Shape;189;p4"/>
          <p:cNvGrpSpPr/>
          <p:nvPr/>
        </p:nvGrpSpPr>
        <p:grpSpPr>
          <a:xfrm>
            <a:off x="269222" y="2204864"/>
            <a:ext cx="7943883" cy="1872207"/>
            <a:chOff x="46386" y="0"/>
            <a:chExt cx="7943883" cy="1872207"/>
          </a:xfrm>
        </p:grpSpPr>
        <p:sp>
          <p:nvSpPr>
            <p:cNvPr id="190" name="Google Shape;190;p4"/>
            <p:cNvSpPr/>
            <p:nvPr/>
          </p:nvSpPr>
          <p:spPr>
            <a:xfrm>
              <a:off x="4032447" y="688381"/>
              <a:ext cx="2749304" cy="5922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9160"/>
                  </a:lnTo>
                  <a:lnTo>
                    <a:pt x="120000" y="7916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3986727" y="688381"/>
              <a:ext cx="91440" cy="59227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9160"/>
                  </a:lnTo>
                  <a:lnTo>
                    <a:pt x="68213" y="79160"/>
                  </a:lnTo>
                  <a:lnTo>
                    <a:pt x="68213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254904" y="688381"/>
              <a:ext cx="2777543" cy="592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9160"/>
                  </a:lnTo>
                  <a:lnTo>
                    <a:pt x="0" y="7916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1656178" y="0"/>
              <a:ext cx="4752538" cy="6883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1656178" y="0"/>
              <a:ext cx="4752538" cy="688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Основное понятие социологии - </a:t>
              </a: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«социальное»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6386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46386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межчеловеческое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830188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2830188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совместное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573234" y="1280657"/>
              <a:ext cx="2417035" cy="5915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5573234" y="1280657"/>
              <a:ext cx="2417035" cy="591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общее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231155" y="4725144"/>
            <a:ext cx="7923641" cy="1838576"/>
            <a:chOff x="92955" y="0"/>
            <a:chExt cx="7923641" cy="1838576"/>
          </a:xfrm>
        </p:grpSpPr>
        <p:sp>
          <p:nvSpPr>
            <p:cNvPr id="202" name="Google Shape;202;p4"/>
            <p:cNvSpPr/>
            <p:nvPr/>
          </p:nvSpPr>
          <p:spPr>
            <a:xfrm>
              <a:off x="4032448" y="494068"/>
              <a:ext cx="2124891" cy="5860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501"/>
                  </a:lnTo>
                  <a:lnTo>
                    <a:pt x="120000" y="56501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4"/>
            <p:cNvSpPr/>
            <p:nvPr/>
          </p:nvSpPr>
          <p:spPr>
            <a:xfrm>
              <a:off x="1952212" y="494068"/>
              <a:ext cx="2080235" cy="58604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501"/>
                  </a:lnTo>
                  <a:lnTo>
                    <a:pt x="0" y="5650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4"/>
            <p:cNvSpPr/>
            <p:nvPr/>
          </p:nvSpPr>
          <p:spPr>
            <a:xfrm>
              <a:off x="2046915" y="0"/>
              <a:ext cx="3971065" cy="4940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2046915" y="0"/>
              <a:ext cx="3971065" cy="494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Общество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92955" y="1080115"/>
              <a:ext cx="3718515" cy="7584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92955" y="1080115"/>
              <a:ext cx="3718515" cy="758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социальный продукт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298081" y="1080115"/>
              <a:ext cx="3718515" cy="7584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4298081" y="1080115"/>
              <a:ext cx="3718515" cy="758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результат совместных действий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210" name="Google Shape;210;p4"/>
          <p:cNvSpPr/>
          <p:nvPr/>
        </p:nvSpPr>
        <p:spPr>
          <a:xfrm>
            <a:off x="3931248" y="4185725"/>
            <a:ext cx="648072" cy="499291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107505" y="1268760"/>
            <a:ext cx="3600300" cy="1477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дей- ствие, которое осознаётся самим человеком, ориентиро- вано на поведение других людей и понятно окружающим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17" name="Google Shape;217;p5"/>
          <p:cNvGrpSpPr/>
          <p:nvPr/>
        </p:nvGrpSpPr>
        <p:grpSpPr>
          <a:xfrm>
            <a:off x="2426104" y="6317951"/>
            <a:ext cx="1368152" cy="360040"/>
            <a:chOff x="-58992" y="1180738"/>
            <a:chExt cx="2567551" cy="2282288"/>
          </a:xfrm>
        </p:grpSpPr>
        <p:sp>
          <p:nvSpPr>
            <p:cNvPr id="218" name="Google Shape;218;p5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Макс Вебер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0" name="Google Shape;220;p5"/>
          <p:cNvSpPr txBox="1"/>
          <p:nvPr/>
        </p:nvSpPr>
        <p:spPr>
          <a:xfrm>
            <a:off x="125914" y="2852936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Немецкий социолог Макс Вебер в 1890-е гг. создал теорию со- циального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Max Weber zum 150.: âVergesst Fairness und Gerechtigkeitâ - WELT"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11475" r="9136" t="0"/>
          <a:stretch/>
        </p:blipFill>
        <p:spPr>
          <a:xfrm>
            <a:off x="3867747" y="1268759"/>
            <a:ext cx="4372541" cy="538414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231155" y="1628800"/>
            <a:ext cx="7923641" cy="2808312"/>
            <a:chOff x="92955" y="0"/>
            <a:chExt cx="7923641" cy="2808312"/>
          </a:xfrm>
        </p:grpSpPr>
        <p:sp>
          <p:nvSpPr>
            <p:cNvPr id="228" name="Google Shape;228;p6"/>
            <p:cNvSpPr/>
            <p:nvPr/>
          </p:nvSpPr>
          <p:spPr>
            <a:xfrm>
              <a:off x="4032448" y="658058"/>
              <a:ext cx="2124891" cy="6964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6566"/>
                  </a:lnTo>
                  <a:lnTo>
                    <a:pt x="120000" y="6656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9" name="Google Shape;229;p6"/>
            <p:cNvSpPr/>
            <p:nvPr/>
          </p:nvSpPr>
          <p:spPr>
            <a:xfrm>
              <a:off x="1952212" y="658058"/>
              <a:ext cx="2080235" cy="69643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6566"/>
                  </a:lnTo>
                  <a:lnTo>
                    <a:pt x="0" y="6656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30" name="Google Shape;230;p6"/>
            <p:cNvSpPr/>
            <p:nvPr/>
          </p:nvSpPr>
          <p:spPr>
            <a:xfrm>
              <a:off x="1974910" y="0"/>
              <a:ext cx="4115075" cy="65805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1974910" y="0"/>
              <a:ext cx="4115075" cy="6580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Признаки социального действия (по М.Веберу)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92955" y="1354490"/>
              <a:ext cx="3718515" cy="145382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92955" y="1354490"/>
              <a:ext cx="3718515" cy="1453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действие должно быть достаточно осознанным (иметь субъективный смысл)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298081" y="1354490"/>
              <a:ext cx="3718515" cy="145382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4298081" y="1354490"/>
              <a:ext cx="3718515" cy="1453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действие по предполагаемому действующим лицом или лицами смыслу должно соотноситься с действием других людей и ориентироваться на него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236" name="Google Shape;236;p6"/>
          <p:cNvSpPr txBox="1"/>
          <p:nvPr/>
        </p:nvSpPr>
        <p:spPr>
          <a:xfrm>
            <a:off x="251520" y="5085184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Мотивы одних и тех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же действий у разных людей могут отличаться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4572000" y="5085184"/>
            <a:ext cx="358199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Сходные мотивы могут порождать разные социальные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общества</a:t>
            </a:r>
            <a:endParaRPr/>
          </a:p>
        </p:txBody>
      </p:sp>
      <p:sp>
        <p:nvSpPr>
          <p:cNvPr id="243" name="Google Shape;243;p7"/>
          <p:cNvSpPr txBox="1"/>
          <p:nvPr/>
        </p:nvSpPr>
        <p:spPr>
          <a:xfrm>
            <a:off x="467544" y="1673954"/>
            <a:ext cx="7560840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действие, которое осознаётся самим человеком, ориентировано на поведение других людей и понятно окружающим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485932" y="3681170"/>
            <a:ext cx="7560840" cy="64633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Социальное взаимодействие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обмен действиями между двумя или более участниками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439032" y="5371933"/>
            <a:ext cx="75609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Социальные отношения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повторяющихся социаль- ных взаимодействий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3815916" y="2726622"/>
            <a:ext cx="864096" cy="825210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3834304" y="4437112"/>
            <a:ext cx="864096" cy="825210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grpSp>
        <p:nvGrpSpPr>
          <p:cNvPr id="253" name="Google Shape;253;p8"/>
          <p:cNvGrpSpPr/>
          <p:nvPr/>
        </p:nvGrpSpPr>
        <p:grpSpPr>
          <a:xfrm>
            <a:off x="183683" y="1758526"/>
            <a:ext cx="8056553" cy="3340947"/>
            <a:chOff x="4171" y="361526"/>
            <a:chExt cx="8056553" cy="3340947"/>
          </a:xfrm>
        </p:grpSpPr>
        <p:sp>
          <p:nvSpPr>
            <p:cNvPr id="254" name="Google Shape;254;p8"/>
            <p:cNvSpPr/>
            <p:nvPr/>
          </p:nvSpPr>
          <p:spPr>
            <a:xfrm>
              <a:off x="7144966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8"/>
            <p:cNvSpPr/>
            <p:nvPr/>
          </p:nvSpPr>
          <p:spPr>
            <a:xfrm>
              <a:off x="4032448" y="1231564"/>
              <a:ext cx="3158238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8"/>
            <p:cNvSpPr/>
            <p:nvPr/>
          </p:nvSpPr>
          <p:spPr>
            <a:xfrm>
              <a:off x="5039474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8"/>
            <p:cNvSpPr/>
            <p:nvPr/>
          </p:nvSpPr>
          <p:spPr>
            <a:xfrm>
              <a:off x="4032448" y="1231564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8"/>
            <p:cNvSpPr/>
            <p:nvPr/>
          </p:nvSpPr>
          <p:spPr>
            <a:xfrm>
              <a:off x="2933981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8"/>
            <p:cNvSpPr/>
            <p:nvPr/>
          </p:nvSpPr>
          <p:spPr>
            <a:xfrm>
              <a:off x="2979701" y="1231564"/>
              <a:ext cx="1052746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8"/>
            <p:cNvSpPr/>
            <p:nvPr/>
          </p:nvSpPr>
          <p:spPr>
            <a:xfrm>
              <a:off x="828489" y="2467019"/>
              <a:ext cx="91440" cy="3654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8"/>
            <p:cNvSpPr/>
            <p:nvPr/>
          </p:nvSpPr>
          <p:spPr>
            <a:xfrm>
              <a:off x="874209" y="1231564"/>
              <a:ext cx="3158238" cy="3654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8"/>
            <p:cNvSpPr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Сферы жизни общества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отношения одних и тех же людей в связи с различными сторонами их жизни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171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4171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171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4171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109663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2109663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109663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 txBox="1"/>
            <p:nvPr/>
          </p:nvSpPr>
          <p:spPr>
            <a:xfrm>
              <a:off x="2109663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4215155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4215155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4215155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 txBox="1"/>
            <p:nvPr/>
          </p:nvSpPr>
          <p:spPr>
            <a:xfrm>
              <a:off x="4215155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320648" y="1596980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 txBox="1"/>
            <p:nvPr/>
          </p:nvSpPr>
          <p:spPr>
            <a:xfrm>
              <a:off x="6320648" y="1596980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духовная сфера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320648" y="2832435"/>
              <a:ext cx="1740076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6320648" y="2832435"/>
              <a:ext cx="1740076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институты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179512" y="5758738"/>
            <a:ext cx="8064896" cy="870038"/>
            <a:chOff x="1080121" y="361526"/>
            <a:chExt cx="5904652" cy="870038"/>
          </a:xfrm>
        </p:grpSpPr>
        <p:sp>
          <p:nvSpPr>
            <p:cNvPr id="281" name="Google Shape;281;p8"/>
            <p:cNvSpPr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1080121" y="361526"/>
              <a:ext cx="5904652" cy="870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придают отношениям в обществе устойчивый характер, упорядочивают и систематизируют их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83" name="Google Shape;283;p8"/>
          <p:cNvCxnSpPr/>
          <p:nvPr/>
        </p:nvCxnSpPr>
        <p:spPr>
          <a:xfrm>
            <a:off x="1043608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4" name="Google Shape;284;p8"/>
          <p:cNvCxnSpPr/>
          <p:nvPr/>
        </p:nvCxnSpPr>
        <p:spPr>
          <a:xfrm>
            <a:off x="3203848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5" name="Google Shape;285;p8"/>
          <p:cNvCxnSpPr/>
          <p:nvPr/>
        </p:nvCxnSpPr>
        <p:spPr>
          <a:xfrm>
            <a:off x="5292080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6" name="Google Shape;286;p8"/>
          <p:cNvCxnSpPr/>
          <p:nvPr/>
        </p:nvCxnSpPr>
        <p:spPr>
          <a:xfrm>
            <a:off x="7380312" y="5124223"/>
            <a:ext cx="0" cy="634515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Сферы жизни общества и социальные институты</a:t>
            </a:r>
            <a:endParaRPr sz="3600"/>
          </a:p>
        </p:txBody>
      </p:sp>
      <p:pic>
        <p:nvPicPr>
          <p:cNvPr descr="Ð¡Ð¿ÐµÐ½ÑÐµÑ, ÐÐµÑÐ±ÐµÑÑ â ÐÐ¸ÐºÐ¸Ð¿ÐµÐ´Ð¸Ñ" id="292" name="Google Shape;2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9288" y="1340768"/>
            <a:ext cx="3457879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3" name="Google Shape;293;p9"/>
          <p:cNvGrpSpPr/>
          <p:nvPr/>
        </p:nvGrpSpPr>
        <p:grpSpPr>
          <a:xfrm>
            <a:off x="2771800" y="6309320"/>
            <a:ext cx="1800200" cy="360040"/>
            <a:chOff x="-58992" y="1180738"/>
            <a:chExt cx="2567551" cy="2282288"/>
          </a:xfrm>
        </p:grpSpPr>
        <p:sp>
          <p:nvSpPr>
            <p:cNvPr id="294" name="Google Shape;294;p9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Герберт Спенсер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9"/>
          <p:cNvSpPr txBox="1"/>
          <p:nvPr/>
        </p:nvSpPr>
        <p:spPr>
          <a:xfrm>
            <a:off x="107504" y="1331455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«социальный институт» ввёл в научный оборот английский социолог XIX в. Герберт Спенсер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07504" y="3720027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институт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форма ор- ганизации совместной жизнедеятель- ности людей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107504" y="2495145"/>
            <a:ext cx="43740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Необходимостью удовлетворения раз- личных потребностей общества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182569" y="5229200"/>
            <a:ext cx="437407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Влияют на поведение людей посредст- вом установленных правил, норм, санк- ций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2032208" y="3154524"/>
            <a:ext cx="524669" cy="572795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2032208" y="4656405"/>
            <a:ext cx="524669" cy="572795"/>
          </a:xfrm>
          <a:prstGeom prst="downArrow">
            <a:avLst>
              <a:gd fmla="val 50000" name="adj1"/>
              <a:gd fmla="val 586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07.09.2020</vt:lpwstr>
  </property>
</Properties>
</file>