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jxVt139Xuz2CH1KRV4yPyJRqQj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239BFB-BE42-471C-9A73-3183A50BAA78}">
  <a:tblStyle styleId="{7D239BFB-BE42-471C-9A73-3183A50BAA7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3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6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63613" y="3897442"/>
            <a:ext cx="7713662" cy="11834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Миграционная мобильность и её последствия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10"/>
          <p:cNvGraphicFramePr/>
          <p:nvPr/>
        </p:nvGraphicFramePr>
        <p:xfrm>
          <a:off x="86264" y="105033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{7D239BFB-BE42-471C-9A73-3183A50BAA78}</a:tableStyleId>
              </a:tblPr>
              <a:tblGrid>
                <a:gridCol w="2087600"/>
                <a:gridCol w="6866625"/>
              </a:tblGrid>
              <a:tr h="3651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понятия миграции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13483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Мигрант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Лицо, которое перемещается или уже переместилось через международную границу или внутри государства и покинуло место своего обычного жительства, независимо от юридичес- кого статуса, добровольного или недобровольного характера перемещения, причины перемещения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99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Беженец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Лицо, покинувшее место жительства в силу чрезвычайных об- стоятельств (война, стихийные бедствия)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99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Гастарбайтер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Житель другого государства, работающий по временному най- му (нем. Gastarbeiter; дословно – гость-работник)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42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Трафик мигран- тов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Перемещение нелегальных мигрантов, в т.ч. обманным или на- сильственным путём (торговля людьми с целью рабского тру- да, проституции и т.д.)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427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Ксенофобия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Неприязнь к кому-либо или чему-либо чужому; восприятие чу- жого, иностранного как неприятного и опасного (греч. ξένος – чужой, φόβος – страх) 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49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Мигрантофобия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Отрицательное отношение к мигрантам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349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Репатриация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Возвращение на родину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78" name="Google Shape;178;p10"/>
          <p:cNvSpPr txBox="1"/>
          <p:nvPr>
            <p:ph type="title"/>
          </p:nvPr>
        </p:nvSpPr>
        <p:spPr>
          <a:xfrm>
            <a:off x="0" y="206188"/>
            <a:ext cx="9144000" cy="668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Миграционная мобильность и её последствия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e/e0/Statue_outside_Union_Station.jpg" id="183" name="Google Shape;1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8610" y="1199072"/>
            <a:ext cx="4861873" cy="53397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4" name="Google Shape;184;p11"/>
          <p:cNvSpPr txBox="1"/>
          <p:nvPr/>
        </p:nvSpPr>
        <p:spPr>
          <a:xfrm>
            <a:off x="86264" y="1199072"/>
            <a:ext cx="3985404" cy="202720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городе Торонто (Канада) установлен монумент скульптора </a:t>
            </a:r>
            <a:r>
              <a:rPr b="1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Франциско Пи- релли</a:t>
            </a: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Он посвящён идеям и политике </a:t>
            </a:r>
            <a:r>
              <a:rPr b="1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мультикультурализма</a:t>
            </a: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предполагаю- щей сохранение и развитие этнических и культурных различий, параллельное существование культур разных народов в обществе.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65" y="3313501"/>
            <a:ext cx="2277374" cy="338922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6" name="Google Shape;186;p11"/>
          <p:cNvSpPr txBox="1"/>
          <p:nvPr/>
        </p:nvSpPr>
        <p:spPr>
          <a:xfrm>
            <a:off x="4178609" y="6535377"/>
            <a:ext cx="4861873" cy="3278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Монумент мультикультурализму в Торонто</a:t>
            </a:r>
            <a:endParaRPr/>
          </a:p>
        </p:txBody>
      </p:sp>
      <p:sp>
        <p:nvSpPr>
          <p:cNvPr id="187" name="Google Shape;187;p11"/>
          <p:cNvSpPr txBox="1"/>
          <p:nvPr/>
        </p:nvSpPr>
        <p:spPr>
          <a:xfrm>
            <a:off x="2363639" y="3313501"/>
            <a:ext cx="1380225" cy="6719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Франциско Пирелли</a:t>
            </a:r>
            <a:endParaRPr/>
          </a:p>
        </p:txBody>
      </p:sp>
      <p:sp>
        <p:nvSpPr>
          <p:cNvPr id="188" name="Google Shape;188;p11"/>
          <p:cNvSpPr txBox="1"/>
          <p:nvPr>
            <p:ph type="title"/>
          </p:nvPr>
        </p:nvSpPr>
        <p:spPr>
          <a:xfrm>
            <a:off x="0" y="206188"/>
            <a:ext cx="9144000" cy="668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Миграционная мобильность и её последствия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Миграционная мобильность и её последствия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0" y="206188"/>
            <a:ext cx="9144000" cy="668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Миграционная мобильность и её последствия</a:t>
            </a: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172529" y="1266126"/>
            <a:ext cx="8867954" cy="623059"/>
            <a:chOff x="67" y="2742038"/>
            <a:chExt cx="4010278" cy="2634131"/>
          </a:xfrm>
        </p:grpSpPr>
        <p:sp>
          <p:nvSpPr>
            <p:cNvPr id="83" name="Google Shape;83;p3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Миграционная мобильность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перемещение индивидов и социальных групп в процессе смены ими места жительства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3981" y="2026024"/>
            <a:ext cx="3436501" cy="473425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86" name="Google Shape;86;p3"/>
          <p:cNvSpPr txBox="1"/>
          <p:nvPr/>
        </p:nvSpPr>
        <p:spPr>
          <a:xfrm>
            <a:off x="4223756" y="6452035"/>
            <a:ext cx="1380225" cy="3082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Урри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172528" y="2026025"/>
            <a:ext cx="5367659" cy="20439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Понятие </a:t>
            </a:r>
            <a:r>
              <a:rPr b="1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«миграционная мобильность» </a:t>
            </a: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было введено британским социологом </a:t>
            </a:r>
            <a:r>
              <a:rPr b="1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Джоном Урри </a:t>
            </a: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(1946-2016). Всемирно известна его книга «Мобильность» (2007). По мнению Урри, современный мир находится в постоян- ном перемещении - либо в физическом пространстве, либо в пространстве виртуальном, связанном с IT-тех- нологиями. Мобильность превращается в точку отсчё- та, в некую систему измерения социальных процессов.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>
            <p:ph type="title"/>
          </p:nvPr>
        </p:nvSpPr>
        <p:spPr>
          <a:xfrm>
            <a:off x="0" y="206188"/>
            <a:ext cx="9144000" cy="668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Миграционная мобильность и её последствия</a:t>
            </a:r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1143237" y="1150398"/>
            <a:ext cx="6991994" cy="5534354"/>
            <a:chOff x="874296" y="2917"/>
            <a:chExt cx="6991994" cy="5534354"/>
          </a:xfrm>
        </p:grpSpPr>
        <p:sp>
          <p:nvSpPr>
            <p:cNvPr id="94" name="Google Shape;94;p4"/>
            <p:cNvSpPr/>
            <p:nvPr/>
          </p:nvSpPr>
          <p:spPr>
            <a:xfrm>
              <a:off x="874296" y="2917"/>
              <a:ext cx="4315297" cy="5676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 txBox="1"/>
            <p:nvPr/>
          </p:nvSpPr>
          <p:spPr>
            <a:xfrm>
              <a:off x="890921" y="19542"/>
              <a:ext cx="4282047" cy="534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Виды мобильности (по Дж.Урри)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1305825" y="570543"/>
              <a:ext cx="431529" cy="4257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7" name="Google Shape;97;p4"/>
            <p:cNvSpPr/>
            <p:nvPr/>
          </p:nvSpPr>
          <p:spPr>
            <a:xfrm>
              <a:off x="1737355" y="712450"/>
              <a:ext cx="6128935" cy="5676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 txBox="1"/>
            <p:nvPr/>
          </p:nvSpPr>
          <p:spPr>
            <a:xfrm>
              <a:off x="1753980" y="729075"/>
              <a:ext cx="6095685" cy="534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реальная мобильность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305825" y="570543"/>
              <a:ext cx="431529" cy="11352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0" name="Google Shape;100;p4"/>
            <p:cNvSpPr/>
            <p:nvPr/>
          </p:nvSpPr>
          <p:spPr>
            <a:xfrm>
              <a:off x="1737355" y="1421982"/>
              <a:ext cx="6128935" cy="5676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 txBox="1"/>
            <p:nvPr/>
          </p:nvSpPr>
          <p:spPr>
            <a:xfrm>
              <a:off x="1753980" y="1438607"/>
              <a:ext cx="6095685" cy="534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воображаемая мобильность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305825" y="570543"/>
              <a:ext cx="431529" cy="18447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" name="Google Shape;103;p4"/>
            <p:cNvSpPr/>
            <p:nvPr/>
          </p:nvSpPr>
          <p:spPr>
            <a:xfrm>
              <a:off x="1737355" y="2131515"/>
              <a:ext cx="6128935" cy="5676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 txBox="1"/>
            <p:nvPr/>
          </p:nvSpPr>
          <p:spPr>
            <a:xfrm>
              <a:off x="1753980" y="2148140"/>
              <a:ext cx="6095685" cy="534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виртуальная мобильность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305825" y="570543"/>
              <a:ext cx="431529" cy="25543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" name="Google Shape;106;p4"/>
            <p:cNvSpPr/>
            <p:nvPr/>
          </p:nvSpPr>
          <p:spPr>
            <a:xfrm>
              <a:off x="1737355" y="2841047"/>
              <a:ext cx="6128935" cy="5676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 txBox="1"/>
            <p:nvPr/>
          </p:nvSpPr>
          <p:spPr>
            <a:xfrm>
              <a:off x="1753980" y="2857672"/>
              <a:ext cx="6095685" cy="534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туристическая мобильность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305825" y="570543"/>
              <a:ext cx="431529" cy="326384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9" name="Google Shape;109;p4"/>
            <p:cNvSpPr/>
            <p:nvPr/>
          </p:nvSpPr>
          <p:spPr>
            <a:xfrm>
              <a:off x="1737355" y="3550580"/>
              <a:ext cx="6128935" cy="5676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 txBox="1"/>
            <p:nvPr/>
          </p:nvSpPr>
          <p:spPr>
            <a:xfrm>
              <a:off x="1753980" y="3567205"/>
              <a:ext cx="6095685" cy="534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мобильность для поддержки своих диаспор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305825" y="570543"/>
              <a:ext cx="431529" cy="39733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2" name="Google Shape;112;p4"/>
            <p:cNvSpPr/>
            <p:nvPr/>
          </p:nvSpPr>
          <p:spPr>
            <a:xfrm>
              <a:off x="1737355" y="4260112"/>
              <a:ext cx="6128935" cy="5676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 txBox="1"/>
            <p:nvPr/>
          </p:nvSpPr>
          <p:spPr>
            <a:xfrm>
              <a:off x="1753980" y="4276737"/>
              <a:ext cx="6095685" cy="534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мобильность для избежания риска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305825" y="570543"/>
              <a:ext cx="431529" cy="46829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5" name="Google Shape;115;p4"/>
            <p:cNvSpPr/>
            <p:nvPr/>
          </p:nvSpPr>
          <p:spPr>
            <a:xfrm>
              <a:off x="1737355" y="4969645"/>
              <a:ext cx="6128935" cy="56762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1753980" y="4986270"/>
              <a:ext cx="6095685" cy="5343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автомобилизированная мобильность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0" y="206188"/>
            <a:ext cx="9144000" cy="668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Миграционная мобильность и её последствия</a:t>
            </a:r>
            <a:endParaRPr/>
          </a:p>
        </p:txBody>
      </p:sp>
      <p:grpSp>
        <p:nvGrpSpPr>
          <p:cNvPr id="122" name="Google Shape;122;p5"/>
          <p:cNvGrpSpPr/>
          <p:nvPr/>
        </p:nvGrpSpPr>
        <p:grpSpPr>
          <a:xfrm>
            <a:off x="628427" y="1149950"/>
            <a:ext cx="8021614" cy="4262263"/>
            <a:chOff x="359486" y="2468"/>
            <a:chExt cx="8021614" cy="4262263"/>
          </a:xfrm>
        </p:grpSpPr>
        <p:sp>
          <p:nvSpPr>
            <p:cNvPr id="123" name="Google Shape;123;p5"/>
            <p:cNvSpPr/>
            <p:nvPr/>
          </p:nvSpPr>
          <p:spPr>
            <a:xfrm>
              <a:off x="359486" y="2468"/>
              <a:ext cx="8021614" cy="5878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376705" y="19687"/>
              <a:ext cx="7987176" cy="5534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Русла мобильности (каналы перемещения людей, ресурсов, информации, образов, символов и др.) (по Дж.Урри):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1161647" y="590366"/>
              <a:ext cx="802161" cy="4409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" name="Google Shape;126;p5"/>
            <p:cNvSpPr/>
            <p:nvPr/>
          </p:nvSpPr>
          <p:spPr>
            <a:xfrm>
              <a:off x="1963809" y="737341"/>
              <a:ext cx="6347825" cy="5878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1981028" y="754560"/>
              <a:ext cx="6313387" cy="5534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системы морского, железнодорожного, автомобильного и авиационного транспорта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1161647" y="590366"/>
              <a:ext cx="802161" cy="11757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9" name="Google Shape;129;p5"/>
            <p:cNvSpPr/>
            <p:nvPr/>
          </p:nvSpPr>
          <p:spPr>
            <a:xfrm>
              <a:off x="1963809" y="1472214"/>
              <a:ext cx="6347825" cy="5878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1981028" y="1489433"/>
              <a:ext cx="6313387" cy="5534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системы грузоперевозок, в том числе почтовая система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161647" y="590366"/>
              <a:ext cx="802161" cy="19106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" name="Google Shape;132;p5"/>
            <p:cNvSpPr/>
            <p:nvPr/>
          </p:nvSpPr>
          <p:spPr>
            <a:xfrm>
              <a:off x="1963809" y="2207087"/>
              <a:ext cx="6347825" cy="5878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 txBox="1"/>
            <p:nvPr/>
          </p:nvSpPr>
          <p:spPr>
            <a:xfrm>
              <a:off x="1981028" y="2224306"/>
              <a:ext cx="6313387" cy="5534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телефонная, телевизионная и компьютерная системы, ко- торые передают информацию и транслируют образы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161647" y="590366"/>
              <a:ext cx="802161" cy="26455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5" name="Google Shape;135;p5"/>
            <p:cNvSpPr/>
            <p:nvPr/>
          </p:nvSpPr>
          <p:spPr>
            <a:xfrm>
              <a:off x="1963809" y="2941960"/>
              <a:ext cx="6347825" cy="5878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981028" y="2959179"/>
              <a:ext cx="6313387" cy="5534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наземные и околоземные радиоволновые передачи инфор- мации, изображений и звука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1161647" y="590366"/>
              <a:ext cx="802161" cy="338041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" name="Google Shape;138;p5"/>
            <p:cNvSpPr/>
            <p:nvPr/>
          </p:nvSpPr>
          <p:spPr>
            <a:xfrm>
              <a:off x="1963809" y="3676833"/>
              <a:ext cx="6347825" cy="58789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1981028" y="3694052"/>
              <a:ext cx="6313387" cy="5534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спутниковые или внеземные радиоволновые и другие пе- редачи символов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40" name="Google Shape;140;p5"/>
          <p:cNvSpPr txBox="1"/>
          <p:nvPr/>
        </p:nvSpPr>
        <p:spPr>
          <a:xfrm>
            <a:off x="244244" y="5585013"/>
            <a:ext cx="8765284" cy="100404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Джон Урри считал, что доступ к руслам мобильности влияет на уровень социального нера- венства в обществе. В местах, удалённых от основных русел и узлов, находится достаточно много людей, которые не установили с этими руслами и узлами никакой связи. Это порож- дает новый вид неравенства между людьми, пользующимися различными потоками.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0" y="206188"/>
            <a:ext cx="9144000" cy="668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Миграционная мобильность и её последствия</a:t>
            </a:r>
            <a:endParaRPr/>
          </a:p>
        </p:txBody>
      </p:sp>
      <p:graphicFrame>
        <p:nvGraphicFramePr>
          <p:cNvPr id="146" name="Google Shape;146;p6"/>
          <p:cNvGraphicFramePr/>
          <p:nvPr/>
        </p:nvGraphicFramePr>
        <p:xfrm>
          <a:off x="172529" y="120126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{7D239BFB-BE42-471C-9A73-3183A50BAA78}</a:tableStyleId>
              </a:tblPr>
              <a:tblGrid>
                <a:gridCol w="3641725"/>
                <a:gridCol w="2613125"/>
                <a:gridCol w="2613125"/>
              </a:tblGrid>
              <a:tr h="4630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миграции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  <a:tc hMerge="1"/>
              </a:tr>
              <a:tr h="13892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направлениям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внутренняя (внутри государства);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внешняя:</a:t>
                      </a:r>
                      <a:endParaRPr/>
                    </a:p>
                    <a:p>
                      <a:pPr indent="-11430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эмиграция (выезд из страны);</a:t>
                      </a:r>
                      <a:endParaRPr/>
                    </a:p>
                    <a:p>
                      <a:pPr indent="-114300" lvl="0" marL="28575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иммиграция (въезд в страну).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427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срокам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временная;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постоянная.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74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характеру волеизъявления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добровольная;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вынужденная.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48025">
                <a:tc row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цели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трудовая;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коммерческая;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образовательная;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семейная;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389200">
                <a:tc vMerge="1"/>
                <a:tc gridSpan="2"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религиозная (паломничество);</a:t>
                      </a:r>
                      <a:endParaRPr/>
                    </a:p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 связи с ведением традиционного хозяйства (кочевничество) и др.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666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6382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 законности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легальная;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-180975" lvl="0" marL="180975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нелегальная.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/>
          <p:nvPr>
            <p:ph type="title"/>
          </p:nvPr>
        </p:nvSpPr>
        <p:spPr>
          <a:xfrm>
            <a:off x="0" y="206188"/>
            <a:ext cx="9144000" cy="668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Миграционная мобильность и её последствия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106650" y="1179475"/>
            <a:ext cx="8930700" cy="139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 последние годы в мире происходили масштабные события в области миграции и переме- щения, они порождали огромные лишения и страдания, а также гибель людей. Это были в первую очередь перемещения миллионов людей в результате конфликтов (в частности, в Си- рийской Арабской Республике, Йемене, Центрально-Африканской Республике, Демократичес- кой Республике Конго, Южном Судане, Украине).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27475"/>
            <a:ext cx="8839201" cy="37017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>
            <p:ph type="title"/>
          </p:nvPr>
        </p:nvSpPr>
        <p:spPr>
          <a:xfrm>
            <a:off x="0" y="206188"/>
            <a:ext cx="9144000" cy="668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Миграционная мобильность и её последствия</a:t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1255059" y="6220406"/>
            <a:ext cx="2788024" cy="57756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Статистический срез международных мигрантов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104193" y="1154250"/>
            <a:ext cx="3858206" cy="32474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2018 г. в мире насчитывалось 25,9 млн беженцев, 52% всех беженцев в мире были моложе 18 лет. Число внут- ренне перемещённых лиц в результате насилия и конфликта достигло 41,3 млн человек. Это было самое большое зарегистрированное количество таких лиц с момента начала наблюдений, проводимых Центром мониторинга внутренних перемещений с 1998 г. Наибольшее число перемещённых лиц находилось в Сирийской Арабской Рес- публике (6,1 млн).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6232/mod_book/chapter/19679/%D0%A1%D1%82%D0%B0%D1%82%D0%B8%D1%81%D1%82%D0%B8%D1%87%D0%B5%D1%81%D0%BA%D0%B8%D0%B9%20%D1%81%D1%80%D0%B5%D0%B7%20%D0%BC%D0%B5%D0%B6%D0%B4%D1%83%D0%BD%D0%B0%D1%80%D0%BE%D0%B4%D0%BD%D1%8B%D1%85%20%D0%BC%D0%B8%D0%B3%D1%80%D0%B0%D0%BD%D1%82%D0%BE%D0%B2.jpg"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0" r="0" t="10075"/>
          <a:stretch/>
        </p:blipFill>
        <p:spPr>
          <a:xfrm>
            <a:off x="4043083" y="1237128"/>
            <a:ext cx="4966942" cy="556084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0" y="206188"/>
            <a:ext cx="9144000" cy="668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Миграционная мобильность и её последствия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1938989" y="6255072"/>
            <a:ext cx="5462397" cy="5775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Годовой уровень чистой миграции 2015-2020 гг. Прогноз ООН 2019 г.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upload.wikimedia.org/wikipedia/commons/thumb/8/81/Annual_Net_Migration_Rate_2015%E2%80%932020.svg/1920px-Annual_Net_Migration_Rate_2015%E2%80%932020.svg.png" id="168" name="Google Shape;168;p9"/>
          <p:cNvPicPr preferRelativeResize="0"/>
          <p:nvPr/>
        </p:nvPicPr>
        <p:blipFill rotWithShape="1">
          <a:blip r:embed="rId3">
            <a:alphaModFix/>
          </a:blip>
          <a:srcRect b="0" l="7645" r="0" t="10317"/>
          <a:stretch/>
        </p:blipFill>
        <p:spPr>
          <a:xfrm>
            <a:off x="1689847" y="2808197"/>
            <a:ext cx="5960683" cy="335841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9" name="Google Shape;169;p9"/>
          <p:cNvSpPr txBox="1"/>
          <p:nvPr/>
        </p:nvSpPr>
        <p:spPr>
          <a:xfrm>
            <a:off x="3074498" y="5525127"/>
            <a:ext cx="2897443" cy="3482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Мигрантов на 1000 человек</a:t>
            </a: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3030" y="5741729"/>
            <a:ext cx="1344535" cy="459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4953" y="5718786"/>
            <a:ext cx="1085850" cy="55804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104192" y="1154250"/>
            <a:ext cx="8932231" cy="18041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Согласно имеющимся оценкам количество международных мигрантов достигает почти 272 млн человек во всём мире, при этом почти 2/3 из них являются трудовыми мигрантами. При всём при том общепризнанно, что масштабы и темпы международной миграции особенно трудно предсказать с точностью, поскольку она тесно связана как с событиями, обостряющи- ми обстановку (например, экономическим кризисом или конфликтом), так и с долгосрочны- ми тенденциями (демографическими изменениями, экономическим развитием, достижения- ми в области коммуникационных технологий и доступом к средствам передвижения и т.д.).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17.11.2021</vt:lpwstr>
  </property>
</Properties>
</file>